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7" r:id="rId2"/>
    <p:sldId id="360" r:id="rId3"/>
    <p:sldId id="291" r:id="rId4"/>
    <p:sldId id="292" r:id="rId5"/>
    <p:sldId id="293" r:id="rId6"/>
    <p:sldId id="258" r:id="rId7"/>
    <p:sldId id="259" r:id="rId8"/>
    <p:sldId id="260" r:id="rId9"/>
    <p:sldId id="261" r:id="rId10"/>
    <p:sldId id="262" r:id="rId11"/>
    <p:sldId id="263" r:id="rId12"/>
    <p:sldId id="268" r:id="rId13"/>
    <p:sldId id="269" r:id="rId14"/>
    <p:sldId id="270" r:id="rId15"/>
    <p:sldId id="271" r:id="rId16"/>
    <p:sldId id="272" r:id="rId17"/>
    <p:sldId id="273" r:id="rId18"/>
    <p:sldId id="274" r:id="rId19"/>
    <p:sldId id="299" r:id="rId20"/>
    <p:sldId id="300" r:id="rId21"/>
    <p:sldId id="275" r:id="rId22"/>
    <p:sldId id="302" r:id="rId23"/>
    <p:sldId id="303" r:id="rId24"/>
    <p:sldId id="304" r:id="rId25"/>
    <p:sldId id="305" r:id="rId26"/>
    <p:sldId id="306" r:id="rId27"/>
    <p:sldId id="307" r:id="rId28"/>
    <p:sldId id="309" r:id="rId29"/>
    <p:sldId id="361" r:id="rId30"/>
    <p:sldId id="362" r:id="rId31"/>
    <p:sldId id="364" r:id="rId32"/>
    <p:sldId id="363"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F2F2F2"/>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88"/>
    <p:restoredTop sz="95911"/>
  </p:normalViewPr>
  <p:slideViewPr>
    <p:cSldViewPr snapToGrid="0">
      <p:cViewPr varScale="1">
        <p:scale>
          <a:sx n="111" d="100"/>
          <a:sy n="111" d="100"/>
        </p:scale>
        <p:origin x="54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wen WANG" userId="b5e6aab9-a7da-4b68-a175-a15a26c2a3f4" providerId="ADAL" clId="{572BE550-1008-9D46-B6EB-29EC4C0DEB7E}"/>
    <pc:docChg chg="modSld">
      <pc:chgData name="Huanwen WANG" userId="b5e6aab9-a7da-4b68-a175-a15a26c2a3f4" providerId="ADAL" clId="{572BE550-1008-9D46-B6EB-29EC4C0DEB7E}" dt="2024-09-22T00:14:20.451" v="4" actId="20577"/>
      <pc:docMkLst>
        <pc:docMk/>
      </pc:docMkLst>
      <pc:sldChg chg="modSp">
        <pc:chgData name="Huanwen WANG" userId="b5e6aab9-a7da-4b68-a175-a15a26c2a3f4" providerId="ADAL" clId="{572BE550-1008-9D46-B6EB-29EC4C0DEB7E}" dt="2024-09-22T00:14:20.451" v="4" actId="20577"/>
        <pc:sldMkLst>
          <pc:docMk/>
          <pc:sldMk cId="2489165419" sldId="362"/>
        </pc:sldMkLst>
        <pc:spChg chg="mod">
          <ac:chgData name="Huanwen WANG" userId="b5e6aab9-a7da-4b68-a175-a15a26c2a3f4" providerId="ADAL" clId="{572BE550-1008-9D46-B6EB-29EC4C0DEB7E}" dt="2024-09-22T00:14:16.791" v="3" actId="20577"/>
          <ac:spMkLst>
            <pc:docMk/>
            <pc:sldMk cId="2489165419" sldId="362"/>
            <ac:spMk id="9" creationId="{D2567A20-F3EA-EC53-59DC-808D1E85FA4A}"/>
          </ac:spMkLst>
        </pc:spChg>
        <pc:graphicFrameChg chg="mod">
          <ac:chgData name="Huanwen WANG" userId="b5e6aab9-a7da-4b68-a175-a15a26c2a3f4" providerId="ADAL" clId="{572BE550-1008-9D46-B6EB-29EC4C0DEB7E}" dt="2024-09-22T00:14:20.451" v="4" actId="20577"/>
          <ac:graphicFrameMkLst>
            <pc:docMk/>
            <pc:sldMk cId="2489165419" sldId="362"/>
            <ac:graphicFrameMk id="12" creationId="{67F51FC8-8B33-EBD4-5D5D-F2000A95031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hkustconnect-my.sharepoint.com/personal/hwangbl_connect_ust_hk/Documents/UESTC/Teaching/&#22823;&#23398;&#29289;&#29702;&#23454;&#39564;/&#23454;&#39564;&#35838;&#20214;/&#29702;&#35770;&#35838;/Book1.xls"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____.xlsm"/></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https://hkustconnect-my.sharepoint.com/personal/hwangbl_connect_ust_hk/Documents/UESTC/Teaching/&#22823;&#23398;&#29289;&#29702;&#23454;&#39564;/&#23454;&#39564;&#35838;&#20214;/&#29702;&#35770;&#35838;/Book1.xls"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rgbClr val="002060"/>
                </a:solidFill>
                <a:latin typeface="Microsoft YaHei" panose="020B0503020204020204" pitchFamily="34" charset="-122"/>
                <a:ea typeface="Microsoft YaHei" panose="020B0503020204020204" pitchFamily="34" charset="-122"/>
                <a:cs typeface="+mn-cs"/>
              </a:defRPr>
            </a:pPr>
            <a:r>
              <a:rPr lang="en-US" altLang="zh-CN" sz="2000" dirty="0">
                <a:solidFill>
                  <a:srgbClr val="002060"/>
                </a:solidFill>
                <a:latin typeface="Microsoft YaHei" panose="020B0503020204020204" pitchFamily="34" charset="-122"/>
                <a:ea typeface="Microsoft YaHei" panose="020B0503020204020204" pitchFamily="34" charset="-122"/>
              </a:rPr>
              <a:t>B</a:t>
            </a:r>
            <a:r>
              <a:rPr lang="zh-CN" altLang="en-US" sz="2000" dirty="0">
                <a:solidFill>
                  <a:srgbClr val="002060"/>
                </a:solidFill>
                <a:latin typeface="Microsoft YaHei" panose="020B0503020204020204" pitchFamily="34" charset="-122"/>
                <a:ea typeface="Microsoft YaHei" panose="020B0503020204020204" pitchFamily="34" charset="-122"/>
              </a:rPr>
              <a:t>源正弦信号频率校正曲线</a:t>
            </a:r>
          </a:p>
        </c:rich>
      </c:tx>
      <c:layout>
        <c:manualLayout>
          <c:xMode val="edge"/>
          <c:yMode val="edge"/>
          <c:x val="0.27568209605885163"/>
          <c:y val="2.0713703990840302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rgbClr val="002060"/>
              </a:solidFill>
              <a:latin typeface="Microsoft YaHei" panose="020B0503020204020204" pitchFamily="34" charset="-122"/>
              <a:ea typeface="Microsoft YaHei" panose="020B0503020204020204" pitchFamily="34" charset="-122"/>
              <a:cs typeface="+mn-cs"/>
            </a:defRPr>
          </a:pPr>
          <a:endParaRPr lang="zh-CN"/>
        </a:p>
      </c:txPr>
    </c:title>
    <c:autoTitleDeleted val="0"/>
    <c:plotArea>
      <c:layout/>
      <c:scatterChart>
        <c:scatterStyle val="lineMarker"/>
        <c:varyColors val="0"/>
        <c:ser>
          <c:idx val="0"/>
          <c:order val="0"/>
          <c:tx>
            <c:strRef>
              <c:f>Sheet1!$B$1</c:f>
              <c:strCache>
                <c:ptCount val="1"/>
                <c:pt idx="0">
                  <c:v>Y 值</c:v>
                </c:pt>
              </c:strCache>
            </c:strRef>
          </c:tx>
          <c:spPr>
            <a:ln w="25400" cap="rnd">
              <a:solidFill>
                <a:srgbClr val="002060"/>
              </a:solidFill>
              <a:round/>
            </a:ln>
            <a:effectLst/>
          </c:spPr>
          <c:marker>
            <c:symbol val="x"/>
            <c:size val="10"/>
            <c:spPr>
              <a:noFill/>
              <a:ln w="31750">
                <a:solidFill>
                  <a:schemeClr val="accent2"/>
                </a:solidFill>
              </a:ln>
              <a:effectLst/>
            </c:spPr>
          </c:marker>
          <c:dPt>
            <c:idx val="1919251285"/>
            <c:marker>
              <c:symbol val="x"/>
              <c:size val="10"/>
              <c:spPr>
                <a:noFill/>
                <a:ln w="31750">
                  <a:solidFill>
                    <a:schemeClr val="accent2"/>
                  </a:solidFill>
                </a:ln>
                <a:effectLst/>
              </c:spPr>
            </c:marker>
            <c:bubble3D val="0"/>
            <c:spPr>
              <a:ln w="25400" cap="rnd">
                <a:solidFill>
                  <a:srgbClr val="002060"/>
                </a:solidFill>
                <a:round/>
              </a:ln>
              <a:effectLst/>
            </c:spPr>
            <c:extLst>
              <c:ext xmlns:c16="http://schemas.microsoft.com/office/drawing/2014/chart" uri="{C3380CC4-5D6E-409C-BE32-E72D297353CC}">
                <c16:uniqueId val="{00000001-8E42-1543-816E-1E8985C719EA}"/>
              </c:ext>
            </c:extLst>
          </c:dPt>
          <c:xVal>
            <c:numRef>
              <c:f>Sheet1!$A$2:$A$6</c:f>
              <c:numCache>
                <c:formatCode>General</c:formatCode>
                <c:ptCount val="5"/>
                <c:pt idx="0">
                  <c:v>25</c:v>
                </c:pt>
                <c:pt idx="1">
                  <c:v>50</c:v>
                </c:pt>
                <c:pt idx="2">
                  <c:v>75</c:v>
                </c:pt>
                <c:pt idx="3">
                  <c:v>100</c:v>
                </c:pt>
                <c:pt idx="4">
                  <c:v>125</c:v>
                </c:pt>
              </c:numCache>
            </c:numRef>
          </c:xVal>
          <c:yVal>
            <c:numRef>
              <c:f>Sheet1!$B$2:$B$6</c:f>
              <c:numCache>
                <c:formatCode>General</c:formatCode>
                <c:ptCount val="5"/>
                <c:pt idx="0">
                  <c:v>1.1000000000000001</c:v>
                </c:pt>
                <c:pt idx="1">
                  <c:v>-2</c:v>
                </c:pt>
                <c:pt idx="2">
                  <c:v>2</c:v>
                </c:pt>
                <c:pt idx="3">
                  <c:v>0</c:v>
                </c:pt>
                <c:pt idx="4">
                  <c:v>-1</c:v>
                </c:pt>
              </c:numCache>
            </c:numRef>
          </c:yVal>
          <c:smooth val="0"/>
          <c:extLst>
            <c:ext xmlns:c16="http://schemas.microsoft.com/office/drawing/2014/chart" uri="{C3380CC4-5D6E-409C-BE32-E72D297353CC}">
              <c16:uniqueId val="{00000000-C200-3740-A2EB-5B9899AF583A}"/>
            </c:ext>
          </c:extLst>
        </c:ser>
        <c:dLbls>
          <c:showLegendKey val="0"/>
          <c:showVal val="0"/>
          <c:showCatName val="0"/>
          <c:showSerName val="0"/>
          <c:showPercent val="0"/>
          <c:showBubbleSize val="0"/>
        </c:dLbls>
        <c:axId val="593179311"/>
        <c:axId val="485981136"/>
      </c:scatterChart>
      <c:valAx>
        <c:axId val="593179311"/>
        <c:scaling>
          <c:orientation val="minMax"/>
          <c:max val="125"/>
          <c:min val="0"/>
        </c:scaling>
        <c:delete val="0"/>
        <c:axPos val="b"/>
        <c:majorGridlines>
          <c:spPr>
            <a:ln w="9525" cap="flat" cmpd="sng" algn="ctr">
              <a:solidFill>
                <a:schemeClr val="accent6"/>
              </a:solidFill>
              <a:round/>
            </a:ln>
            <a:effectLst/>
          </c:spPr>
        </c:majorGridlines>
        <c:title>
          <c:tx>
            <c:rich>
              <a:bodyPr rot="0" spcFirstLastPara="1" vertOverflow="ellipsis" vert="horz" wrap="square" anchor="ctr" anchorCtr="1"/>
              <a:lstStyle/>
              <a:p>
                <a:pPr>
                  <a:defRPr sz="1330" b="0" i="0" u="none" strike="noStrike" kern="1200" baseline="0">
                    <a:solidFill>
                      <a:srgbClr val="002060"/>
                    </a:solidFill>
                    <a:latin typeface="+mn-lt"/>
                    <a:ea typeface="+mn-ea"/>
                    <a:cs typeface="+mn-cs"/>
                  </a:defRPr>
                </a:pPr>
                <a:r>
                  <a:rPr lang="en-US" altLang="zh-CN" sz="2400" i="1" dirty="0">
                    <a:solidFill>
                      <a:srgbClr val="002060"/>
                    </a:solidFill>
                    <a:latin typeface="Times New Roman" panose="02020603050405020304" pitchFamily="18" charset="0"/>
                    <a:cs typeface="Times New Roman" panose="02020603050405020304" pitchFamily="18" charset="0"/>
                  </a:rPr>
                  <a:t>f</a:t>
                </a:r>
                <a:r>
                  <a:rPr lang="en-US" altLang="zh-CN" sz="2400" dirty="0">
                    <a:solidFill>
                      <a:srgbClr val="002060"/>
                    </a:solidFill>
                    <a:latin typeface="Times New Roman" panose="02020603050405020304" pitchFamily="18" charset="0"/>
                    <a:cs typeface="Times New Roman" panose="02020603050405020304" pitchFamily="18" charset="0"/>
                  </a:rPr>
                  <a:t> (Hz)</a:t>
                </a:r>
                <a:endParaRPr lang="zh-CN" altLang="en-US" sz="2400" dirty="0">
                  <a:solidFill>
                    <a:srgbClr val="002060"/>
                  </a:solidFill>
                  <a:latin typeface="Times New Roman" panose="02020603050405020304" pitchFamily="18" charset="0"/>
                  <a:cs typeface="Times New Roman" panose="02020603050405020304" pitchFamily="18" charset="0"/>
                </a:endParaRPr>
              </a:p>
            </c:rich>
          </c:tx>
          <c:layout>
            <c:manualLayout>
              <c:xMode val="edge"/>
              <c:yMode val="edge"/>
              <c:x val="0.5025845744711257"/>
              <c:y val="0.89074989045114561"/>
            </c:manualLayout>
          </c:layout>
          <c:overlay val="0"/>
          <c:spPr>
            <a:noFill/>
            <a:ln>
              <a:noFill/>
            </a:ln>
            <a:effectLst/>
          </c:spPr>
          <c:txPr>
            <a:bodyPr rot="0" spcFirstLastPara="1" vertOverflow="ellipsis" vert="horz" wrap="square" anchor="ctr" anchorCtr="1"/>
            <a:lstStyle/>
            <a:p>
              <a:pPr>
                <a:defRPr sz="1330" b="0" i="0" u="none" strike="noStrike" kern="1200" baseline="0">
                  <a:solidFill>
                    <a:srgbClr val="002060"/>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485981136"/>
        <c:crossesAt val="-2"/>
        <c:crossBetween val="midCat"/>
        <c:majorUnit val="25"/>
      </c:valAx>
      <c:valAx>
        <c:axId val="485981136"/>
        <c:scaling>
          <c:orientation val="minMax"/>
          <c:max val="2"/>
          <c:min val="-2"/>
        </c:scaling>
        <c:delete val="0"/>
        <c:axPos val="l"/>
        <c:majorGridlines>
          <c:spPr>
            <a:ln w="9525" cap="flat" cmpd="sng" algn="ctr">
              <a:solidFill>
                <a:schemeClr val="accent6"/>
              </a:solidFill>
              <a:round/>
            </a:ln>
            <a:effectLst/>
          </c:spPr>
        </c:majorGridlines>
        <c:title>
          <c:tx>
            <c:rich>
              <a:bodyPr rot="-5400000" spcFirstLastPara="1" vertOverflow="ellipsis" vert="horz" wrap="square" anchor="ctr" anchorCtr="1"/>
              <a:lstStyle/>
              <a:p>
                <a:pPr>
                  <a:defRPr sz="2400" b="0" i="0" u="none" strike="noStrike" kern="1200" baseline="0">
                    <a:solidFill>
                      <a:srgbClr val="002060"/>
                    </a:solidFill>
                    <a:latin typeface="+mn-lt"/>
                    <a:ea typeface="+mn-ea"/>
                    <a:cs typeface="+mn-cs"/>
                  </a:defRPr>
                </a:pPr>
                <a:r>
                  <a:rPr lang="en-US" altLang="zh-CN" sz="2400" b="0" i="0" baseline="0" dirty="0">
                    <a:solidFill>
                      <a:srgbClr val="002060"/>
                    </a:solidFill>
                    <a:effectLst/>
                  </a:rPr>
                  <a:t>△</a:t>
                </a:r>
                <a:r>
                  <a:rPr lang="en-US" altLang="zh-CN" sz="2400" b="0" i="1" baseline="0" dirty="0">
                    <a:solidFill>
                      <a:srgbClr val="002060"/>
                    </a:solidFill>
                    <a:effectLst/>
                    <a:latin typeface="Times New Roman" panose="02020603050405020304" pitchFamily="18" charset="0"/>
                    <a:cs typeface="Times New Roman" panose="02020603050405020304" pitchFamily="18" charset="0"/>
                  </a:rPr>
                  <a:t>f </a:t>
                </a:r>
                <a:r>
                  <a:rPr lang="en-US" altLang="zh-CN" sz="2400" b="0" i="0" baseline="0" dirty="0">
                    <a:solidFill>
                      <a:srgbClr val="002060"/>
                    </a:solidFill>
                    <a:effectLst/>
                    <a:latin typeface="Times New Roman" panose="02020603050405020304" pitchFamily="18" charset="0"/>
                    <a:cs typeface="Times New Roman" panose="02020603050405020304" pitchFamily="18" charset="0"/>
                  </a:rPr>
                  <a:t>(Hz)</a:t>
                </a:r>
                <a:endParaRPr lang="zh-CN" altLang="zh-CN" sz="2400" dirty="0">
                  <a:solidFill>
                    <a:srgbClr val="002060"/>
                  </a:solidFill>
                  <a:effectLst/>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2400" b="0" i="0" u="none" strike="noStrike" kern="1200" baseline="0">
                  <a:solidFill>
                    <a:srgbClr val="002060"/>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593179311"/>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rgbClr val="002060"/>
                </a:solidFill>
                <a:latin typeface="Microsoft YaHei" panose="020B0503020204020204" pitchFamily="34" charset="-122"/>
                <a:ea typeface="Microsoft YaHei" panose="020B0503020204020204" pitchFamily="34" charset="-122"/>
                <a:cs typeface="+mn-cs"/>
              </a:defRPr>
            </a:pPr>
            <a:r>
              <a:rPr lang="zh-CN" altLang="en-US" sz="2400" b="0" i="0" u="none" strike="noStrike" baseline="0" dirty="0">
                <a:solidFill>
                  <a:srgbClr val="002060"/>
                </a:solidFill>
                <a:effectLst/>
                <a:latin typeface="Microsoft YaHei" panose="020B0503020204020204" pitchFamily="34" charset="-122"/>
                <a:ea typeface="Microsoft YaHei" panose="020B0503020204020204" pitchFamily="34" charset="-122"/>
              </a:rPr>
              <a:t>电阻与温度的关系</a:t>
            </a:r>
            <a:r>
              <a:rPr lang="zh-CN" altLang="en-US" sz="2400" b="0" i="0" u="none" strike="noStrike" baseline="0" dirty="0">
                <a:solidFill>
                  <a:srgbClr val="002060"/>
                </a:solidFill>
                <a:latin typeface="Microsoft YaHei" panose="020B0503020204020204" pitchFamily="34" charset="-122"/>
                <a:ea typeface="Microsoft YaHei" panose="020B0503020204020204" pitchFamily="34" charset="-122"/>
              </a:rPr>
              <a:t> </a:t>
            </a:r>
            <a:endParaRPr lang="zh-CN" altLang="en-US" sz="2400" b="0" dirty="0">
              <a:solidFill>
                <a:srgbClr val="002060"/>
              </a:solidFill>
              <a:latin typeface="Microsoft YaHei" panose="020B0503020204020204" pitchFamily="34" charset="-122"/>
              <a:ea typeface="Microsoft YaHei" panose="020B0503020204020204" pitchFamily="34" charset="-122"/>
            </a:endParaRPr>
          </a:p>
        </c:rich>
      </c:tx>
      <c:layout>
        <c:manualLayout>
          <c:xMode val="edge"/>
          <c:yMode val="edge"/>
          <c:x val="0.33418132789464061"/>
          <c:y val="3.6050261463595095E-3"/>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rgbClr val="002060"/>
              </a:solidFill>
              <a:latin typeface="Microsoft YaHei" panose="020B0503020204020204" pitchFamily="34" charset="-122"/>
              <a:ea typeface="Microsoft YaHei" panose="020B0503020204020204" pitchFamily="34" charset="-122"/>
              <a:cs typeface="+mn-cs"/>
            </a:defRPr>
          </a:pPr>
          <a:endParaRPr lang="zh-CN"/>
        </a:p>
      </c:txPr>
    </c:title>
    <c:autoTitleDeleted val="0"/>
    <c:plotArea>
      <c:layout>
        <c:manualLayout>
          <c:layoutTarget val="inner"/>
          <c:xMode val="edge"/>
          <c:yMode val="edge"/>
          <c:x val="0.21267552298641637"/>
          <c:y val="0.15378313299412941"/>
          <c:w val="0.72272112448833936"/>
          <c:h val="0.53413002193767534"/>
        </c:manualLayout>
      </c:layout>
      <c:scatterChart>
        <c:scatterStyle val="lineMarker"/>
        <c:varyColors val="0"/>
        <c:ser>
          <c:idx val="0"/>
          <c:order val="0"/>
          <c:spPr>
            <a:ln w="19050" cap="rnd">
              <a:noFill/>
              <a:round/>
            </a:ln>
            <a:effectLst/>
          </c:spPr>
          <c:marker>
            <c:symbol val="x"/>
            <c:size val="10"/>
            <c:spPr>
              <a:noFill/>
              <a:ln w="31750">
                <a:solidFill>
                  <a:srgbClr val="FF0000"/>
                </a:solidFill>
              </a:ln>
              <a:effectLst/>
            </c:spPr>
          </c:marker>
          <c:trendline>
            <c:spPr>
              <a:ln w="44450" cap="rnd">
                <a:solidFill>
                  <a:schemeClr val="accent1"/>
                </a:solidFill>
                <a:prstDash val="sysDot"/>
              </a:ln>
              <a:effectLst/>
            </c:spPr>
            <c:trendlineType val="log"/>
            <c:dispRSqr val="0"/>
            <c:dispEq val="0"/>
          </c:trendline>
          <c:trendline>
            <c:spPr>
              <a:ln w="19050" cap="rnd">
                <a:solidFill>
                  <a:schemeClr val="accent1"/>
                </a:solidFill>
                <a:prstDash val="sysDot"/>
              </a:ln>
              <a:effectLst/>
            </c:spPr>
            <c:trendlineType val="log"/>
            <c:dispRSqr val="0"/>
            <c:dispEq val="0"/>
          </c:trendline>
          <c:trendline>
            <c:spPr>
              <a:ln w="44450" cap="rnd">
                <a:solidFill>
                  <a:srgbClr val="2F5597"/>
                </a:solidFill>
                <a:prstDash val="sysDot"/>
              </a:ln>
              <a:effectLst/>
            </c:spPr>
            <c:trendlineType val="linear"/>
            <c:dispRSqr val="0"/>
            <c:dispEq val="0"/>
          </c:trendline>
          <c:xVal>
            <c:numRef>
              <c:f>Sheet2!$A$1:$J$1</c:f>
              <c:numCache>
                <c:formatCode>General</c:formatCode>
                <c:ptCount val="10"/>
                <c:pt idx="0">
                  <c:v>0</c:v>
                </c:pt>
                <c:pt idx="1">
                  <c:v>5</c:v>
                </c:pt>
                <c:pt idx="2">
                  <c:v>10</c:v>
                </c:pt>
                <c:pt idx="3">
                  <c:v>15</c:v>
                </c:pt>
                <c:pt idx="4">
                  <c:v>20</c:v>
                </c:pt>
                <c:pt idx="5">
                  <c:v>25</c:v>
                </c:pt>
                <c:pt idx="6">
                  <c:v>30</c:v>
                </c:pt>
                <c:pt idx="7">
                  <c:v>35</c:v>
                </c:pt>
                <c:pt idx="8">
                  <c:v>40</c:v>
                </c:pt>
                <c:pt idx="9">
                  <c:v>45</c:v>
                </c:pt>
              </c:numCache>
            </c:numRef>
          </c:xVal>
          <c:yVal>
            <c:numRef>
              <c:f>Sheet2!$A$2:$J$2</c:f>
              <c:numCache>
                <c:formatCode>General</c:formatCode>
                <c:ptCount val="10"/>
                <c:pt idx="0">
                  <c:v>10.199999999999999</c:v>
                </c:pt>
                <c:pt idx="1">
                  <c:v>10.35</c:v>
                </c:pt>
                <c:pt idx="2">
                  <c:v>10.51</c:v>
                </c:pt>
                <c:pt idx="3">
                  <c:v>10.64</c:v>
                </c:pt>
                <c:pt idx="4">
                  <c:v>10.76</c:v>
                </c:pt>
                <c:pt idx="5">
                  <c:v>10.94</c:v>
                </c:pt>
                <c:pt idx="6">
                  <c:v>11.08</c:v>
                </c:pt>
                <c:pt idx="7">
                  <c:v>11.22</c:v>
                </c:pt>
                <c:pt idx="8">
                  <c:v>11.36</c:v>
                </c:pt>
                <c:pt idx="9">
                  <c:v>11.53</c:v>
                </c:pt>
              </c:numCache>
            </c:numRef>
          </c:yVal>
          <c:smooth val="0"/>
          <c:extLst>
            <c:ext xmlns:c16="http://schemas.microsoft.com/office/drawing/2014/chart" uri="{C3380CC4-5D6E-409C-BE32-E72D297353CC}">
              <c16:uniqueId val="{00000001-8AB3-D14B-AAF0-21D8DF7341FF}"/>
            </c:ext>
          </c:extLst>
        </c:ser>
        <c:dLbls>
          <c:showLegendKey val="0"/>
          <c:showVal val="0"/>
          <c:showCatName val="0"/>
          <c:showSerName val="0"/>
          <c:showPercent val="0"/>
          <c:showBubbleSize val="0"/>
        </c:dLbls>
        <c:axId val="1327092064"/>
        <c:axId val="1327039904"/>
      </c:scatterChart>
      <c:valAx>
        <c:axId val="1327092064"/>
        <c:scaling>
          <c:orientation val="minMax"/>
          <c:max val="50"/>
          <c:min val="0"/>
        </c:scaling>
        <c:delete val="0"/>
        <c:axPos val="b"/>
        <c:majorGridlines>
          <c:spPr>
            <a:ln w="12700" cap="flat" cmpd="sng" algn="ctr">
              <a:solidFill>
                <a:schemeClr val="accent6"/>
              </a:solidFill>
              <a:round/>
            </a:ln>
            <a:effectLst/>
          </c:spPr>
        </c:majorGridlines>
        <c:minorGridlines>
          <c:spPr>
            <a:ln w="3175" cap="flat" cmpd="sng" algn="ctr">
              <a:solidFill>
                <a:schemeClr val="accent6"/>
              </a:solidFill>
              <a:round/>
            </a:ln>
            <a:effectLst/>
          </c:spPr>
        </c:minorGridlines>
        <c:title>
          <c:tx>
            <c:rich>
              <a:bodyPr rot="0" spcFirstLastPara="1" vertOverflow="ellipsis" vert="horz" wrap="square" anchor="ctr" anchorCtr="1"/>
              <a:lstStyle/>
              <a:p>
                <a:pPr>
                  <a:defRPr sz="2400" b="0" i="0" u="none" strike="noStrike" kern="1200" baseline="0">
                    <a:solidFill>
                      <a:srgbClr val="002060"/>
                    </a:solidFill>
                    <a:latin typeface="+mn-lt"/>
                    <a:ea typeface="+mn-ea"/>
                    <a:cs typeface="+mn-cs"/>
                  </a:defRPr>
                </a:pPr>
                <a:r>
                  <a:rPr lang="en-US" altLang="zh-CN" sz="2400" i="1" dirty="0">
                    <a:solidFill>
                      <a:srgbClr val="002060"/>
                    </a:solidFill>
                    <a:latin typeface="Times New Roman" panose="02020603050405020304" pitchFamily="18" charset="0"/>
                    <a:cs typeface="Times New Roman" panose="02020603050405020304" pitchFamily="18" charset="0"/>
                  </a:rPr>
                  <a:t>T</a:t>
                </a:r>
                <a:r>
                  <a:rPr lang="zh-CN" altLang="en-US" sz="2400" i="1" dirty="0">
                    <a:solidFill>
                      <a:srgbClr val="002060"/>
                    </a:solidFill>
                    <a:latin typeface="Times New Roman" panose="02020603050405020304" pitchFamily="18" charset="0"/>
                    <a:cs typeface="Times New Roman" panose="02020603050405020304" pitchFamily="18" charset="0"/>
                  </a:rPr>
                  <a:t> </a:t>
                </a:r>
                <a:r>
                  <a:rPr lang="en-US" altLang="zh-CN" sz="2400" dirty="0">
                    <a:solidFill>
                      <a:srgbClr val="002060"/>
                    </a:solidFill>
                    <a:latin typeface="Times New Roman" panose="02020603050405020304" pitchFamily="18" charset="0"/>
                    <a:cs typeface="Times New Roman" panose="02020603050405020304" pitchFamily="18" charset="0"/>
                  </a:rPr>
                  <a:t>(℃)</a:t>
                </a:r>
                <a:endParaRPr lang="zh-CN" altLang="en-US" sz="2400" dirty="0">
                  <a:solidFill>
                    <a:srgbClr val="00206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2400" b="0" i="0" u="none" strike="noStrike" kern="1200" baseline="0">
                  <a:solidFill>
                    <a:srgbClr val="002060"/>
                  </a:solidFill>
                  <a:latin typeface="+mn-lt"/>
                  <a:ea typeface="+mn-ea"/>
                  <a:cs typeface="+mn-cs"/>
                </a:defRPr>
              </a:pPr>
              <a:endParaRPr lang="zh-CN"/>
            </a:p>
          </c:txPr>
        </c:title>
        <c:numFmt formatCode="General" sourceLinked="1"/>
        <c:majorTickMark val="out"/>
        <c:minorTickMark val="none"/>
        <c:tickLblPos val="nextTo"/>
        <c:spPr>
          <a:solidFill>
            <a:srgbClr val="F2F2F2"/>
          </a:solidFill>
          <a:ln w="9525" cap="flat" cmpd="sng" algn="ctr">
            <a:solidFill>
              <a:srgbClr val="002060"/>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327039904"/>
        <c:crosses val="autoZero"/>
        <c:crossBetween val="midCat"/>
        <c:majorUnit val="10"/>
        <c:minorUnit val="1"/>
      </c:valAx>
      <c:valAx>
        <c:axId val="1327039904"/>
        <c:scaling>
          <c:orientation val="minMax"/>
        </c:scaling>
        <c:delete val="0"/>
        <c:axPos val="l"/>
        <c:majorGridlines>
          <c:spPr>
            <a:ln w="15875" cap="flat" cmpd="sng" algn="ctr">
              <a:solidFill>
                <a:schemeClr val="accent6"/>
              </a:solidFill>
              <a:round/>
            </a:ln>
            <a:effectLst/>
          </c:spPr>
        </c:majorGridlines>
        <c:minorGridlines>
          <c:spPr>
            <a:ln w="9525" cap="flat" cmpd="sng" algn="ctr">
              <a:solidFill>
                <a:schemeClr val="accent6"/>
              </a:solidFill>
              <a:round/>
            </a:ln>
            <a:effectLst/>
          </c:spPr>
        </c:minorGridlines>
        <c:title>
          <c:tx>
            <c:rich>
              <a:bodyPr rot="-5400000" spcFirstLastPara="1" vertOverflow="ellipsis" vert="horz" wrap="square" anchor="ctr" anchorCtr="1"/>
              <a:lstStyle/>
              <a:p>
                <a:pPr>
                  <a:defRPr sz="2400" b="0" i="0" u="none" strike="noStrike" kern="1200" baseline="0">
                    <a:solidFill>
                      <a:srgbClr val="002060"/>
                    </a:solidFill>
                    <a:latin typeface="Times New Roman" panose="02020603050405020304" pitchFamily="18" charset="0"/>
                    <a:ea typeface="+mn-ea"/>
                    <a:cs typeface="Times New Roman" panose="02020603050405020304" pitchFamily="18" charset="0"/>
                  </a:defRPr>
                </a:pPr>
                <a:r>
                  <a:rPr lang="en-US" altLang="zh-CN" sz="2400" i="1" dirty="0">
                    <a:solidFill>
                      <a:srgbClr val="002060"/>
                    </a:solidFill>
                    <a:latin typeface="Times New Roman" panose="02020603050405020304" pitchFamily="18" charset="0"/>
                    <a:cs typeface="Times New Roman" panose="02020603050405020304" pitchFamily="18" charset="0"/>
                  </a:rPr>
                  <a:t>R </a:t>
                </a:r>
                <a:r>
                  <a:rPr lang="en-US" altLang="zh-CN" sz="2400" dirty="0">
                    <a:solidFill>
                      <a:srgbClr val="002060"/>
                    </a:solidFill>
                    <a:latin typeface="Times New Roman" panose="02020603050405020304" pitchFamily="18" charset="0"/>
                    <a:cs typeface="Times New Roman" panose="02020603050405020304" pitchFamily="18" charset="0"/>
                  </a:rPr>
                  <a:t>(Ω)</a:t>
                </a:r>
                <a:endParaRPr lang="zh-CN" altLang="en-US" sz="2400" dirty="0">
                  <a:solidFill>
                    <a:srgbClr val="002060"/>
                  </a:solidFill>
                  <a:latin typeface="Times New Roman" panose="02020603050405020304" pitchFamily="18" charset="0"/>
                  <a:cs typeface="Times New Roman" panose="02020603050405020304" pitchFamily="18" charset="0"/>
                </a:endParaRPr>
              </a:p>
            </c:rich>
          </c:tx>
          <c:layout>
            <c:manualLayout>
              <c:xMode val="edge"/>
              <c:yMode val="edge"/>
              <c:x val="1.7051823346810466E-2"/>
              <c:y val="0.34993757726254343"/>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rgbClr val="002060"/>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out"/>
        <c:minorTickMark val="none"/>
        <c:tickLblPos val="nextTo"/>
        <c:spPr>
          <a:noFill/>
          <a:ln w="9525" cap="flat" cmpd="sng" algn="ctr">
            <a:solidFill>
              <a:srgbClr val="002060"/>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327092064"/>
        <c:crosses val="autoZero"/>
        <c:crossBetween val="midCat"/>
        <c:majorUnit val="1"/>
        <c:minorUnit val="0.1"/>
      </c:valAx>
      <c:spPr>
        <a:solidFill>
          <a:schemeClr val="bg1">
            <a:lumMod val="95000"/>
          </a:schemeClr>
        </a:solidFill>
        <a:ln w="19050">
          <a:solidFill>
            <a:srgbClr val="00206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45" b="0" i="0" u="none" strike="noStrike" baseline="0">
                <a:solidFill>
                  <a:srgbClr val="FF00FF"/>
                </a:solidFill>
                <a:latin typeface="隶书"/>
                <a:ea typeface="隶书"/>
                <a:cs typeface="隶书"/>
              </a:defRPr>
            </a:pPr>
            <a:r>
              <a:rPr lang="zh-CN" altLang="en-US"/>
              <a:t>铜的电阻和温度关系图</a:t>
            </a:r>
          </a:p>
        </c:rich>
      </c:tx>
      <c:layout>
        <c:manualLayout>
          <c:xMode val="edge"/>
          <c:yMode val="edge"/>
          <c:x val="0.35882352941176471"/>
          <c:y val="7.5999999999999998E-2"/>
        </c:manualLayout>
      </c:layout>
      <c:overlay val="0"/>
      <c:spPr>
        <a:noFill/>
        <a:ln w="43040">
          <a:noFill/>
        </a:ln>
      </c:spPr>
    </c:title>
    <c:autoTitleDeleted val="0"/>
    <c:plotArea>
      <c:layout>
        <c:manualLayout>
          <c:layoutTarget val="inner"/>
          <c:xMode val="edge"/>
          <c:yMode val="edge"/>
          <c:x val="0.16470588235294117"/>
          <c:y val="0.17199999999999999"/>
          <c:w val="0.79411764705882348"/>
          <c:h val="0.64400000000000002"/>
        </c:manualLayout>
      </c:layout>
      <c:scatterChart>
        <c:scatterStyle val="lineMarker"/>
        <c:varyColors val="0"/>
        <c:ser>
          <c:idx val="0"/>
          <c:order val="0"/>
          <c:spPr>
            <a:ln w="32280">
              <a:noFill/>
            </a:ln>
          </c:spPr>
          <c:marker>
            <c:symbol val="x"/>
            <c:size val="10"/>
            <c:spPr>
              <a:noFill/>
              <a:ln>
                <a:solidFill>
                  <a:srgbClr val="000080"/>
                </a:solidFill>
                <a:prstDash val="solid"/>
              </a:ln>
            </c:spPr>
          </c:marker>
          <c:xVal>
            <c:numRef>
              <c:f>Sheet1!$B$2:$K$2</c:f>
              <c:numCache>
                <c:formatCode>General</c:formatCode>
                <c:ptCount val="10"/>
                <c:pt idx="0">
                  <c:v>0</c:v>
                </c:pt>
                <c:pt idx="1">
                  <c:v>5</c:v>
                </c:pt>
                <c:pt idx="2">
                  <c:v>10</c:v>
                </c:pt>
                <c:pt idx="3">
                  <c:v>15</c:v>
                </c:pt>
                <c:pt idx="4">
                  <c:v>20</c:v>
                </c:pt>
                <c:pt idx="5">
                  <c:v>25</c:v>
                </c:pt>
                <c:pt idx="6">
                  <c:v>30</c:v>
                </c:pt>
                <c:pt idx="7">
                  <c:v>35</c:v>
                </c:pt>
                <c:pt idx="8">
                  <c:v>40</c:v>
                </c:pt>
                <c:pt idx="9">
                  <c:v>45</c:v>
                </c:pt>
              </c:numCache>
            </c:numRef>
          </c:xVal>
          <c:yVal>
            <c:numRef>
              <c:f>Sheet1!$B$3:$K$3</c:f>
              <c:numCache>
                <c:formatCode>General</c:formatCode>
                <c:ptCount val="10"/>
                <c:pt idx="0">
                  <c:v>10.199999999999999</c:v>
                </c:pt>
                <c:pt idx="1">
                  <c:v>10.35</c:v>
                </c:pt>
                <c:pt idx="2">
                  <c:v>10.51</c:v>
                </c:pt>
                <c:pt idx="3">
                  <c:v>10.64</c:v>
                </c:pt>
                <c:pt idx="4">
                  <c:v>10.76</c:v>
                </c:pt>
                <c:pt idx="5">
                  <c:v>10.94</c:v>
                </c:pt>
                <c:pt idx="6">
                  <c:v>11.08</c:v>
                </c:pt>
                <c:pt idx="7">
                  <c:v>11.22</c:v>
                </c:pt>
                <c:pt idx="8">
                  <c:v>11.36</c:v>
                </c:pt>
                <c:pt idx="9">
                  <c:v>11.53</c:v>
                </c:pt>
              </c:numCache>
            </c:numRef>
          </c:yVal>
          <c:smooth val="0"/>
          <c:extLst>
            <c:ext xmlns:c16="http://schemas.microsoft.com/office/drawing/2014/chart" uri="{C3380CC4-5D6E-409C-BE32-E72D297353CC}">
              <c16:uniqueId val="{00000000-EFAB-2A46-8BDA-075A7AD84DD8}"/>
            </c:ext>
          </c:extLst>
        </c:ser>
        <c:dLbls>
          <c:showLegendKey val="0"/>
          <c:showVal val="0"/>
          <c:showCatName val="0"/>
          <c:showSerName val="0"/>
          <c:showPercent val="0"/>
          <c:showBubbleSize val="0"/>
        </c:dLbls>
        <c:axId val="888958976"/>
        <c:axId val="1"/>
      </c:scatterChart>
      <c:valAx>
        <c:axId val="888958976"/>
        <c:scaling>
          <c:orientation val="minMax"/>
        </c:scaling>
        <c:delete val="0"/>
        <c:axPos val="b"/>
        <c:majorGridlines>
          <c:spPr>
            <a:ln w="21520">
              <a:solidFill>
                <a:srgbClr val="000000"/>
              </a:solidFill>
              <a:prstDash val="solid"/>
            </a:ln>
          </c:spPr>
        </c:majorGridlines>
        <c:minorGridlines>
          <c:spPr>
            <a:ln w="5380">
              <a:solidFill>
                <a:srgbClr val="339966"/>
              </a:solidFill>
              <a:prstDash val="solid"/>
            </a:ln>
          </c:spPr>
        </c:minorGridlines>
        <c:title>
          <c:tx>
            <c:rich>
              <a:bodyPr/>
              <a:lstStyle/>
              <a:p>
                <a:pPr>
                  <a:defRPr sz="1652" b="0" i="0" u="none" strike="noStrike" baseline="0">
                    <a:solidFill>
                      <a:srgbClr val="FF00FF"/>
                    </a:solidFill>
                    <a:latin typeface="宋体"/>
                    <a:ea typeface="宋体"/>
                    <a:cs typeface="宋体"/>
                  </a:defRPr>
                </a:pPr>
                <a:r>
                  <a:rPr lang="zh-CN" altLang="en-US"/>
                  <a:t>温度（摄氏度）</a:t>
                </a:r>
              </a:p>
            </c:rich>
          </c:tx>
          <c:layout>
            <c:manualLayout>
              <c:xMode val="edge"/>
              <c:yMode val="edge"/>
              <c:x val="0.45"/>
              <c:y val="0.90400000000000003"/>
            </c:manualLayout>
          </c:layout>
          <c:overlay val="0"/>
          <c:spPr>
            <a:noFill/>
            <a:ln w="43040">
              <a:noFill/>
            </a:ln>
          </c:spPr>
        </c:title>
        <c:numFmt formatCode="General" sourceLinked="1"/>
        <c:majorTickMark val="in"/>
        <c:minorTickMark val="in"/>
        <c:tickLblPos val="nextTo"/>
        <c:spPr>
          <a:ln w="5380">
            <a:solidFill>
              <a:srgbClr val="000000"/>
            </a:solidFill>
            <a:prstDash val="solid"/>
          </a:ln>
        </c:spPr>
        <c:txPr>
          <a:bodyPr rot="0" vert="horz"/>
          <a:lstStyle/>
          <a:p>
            <a:pPr>
              <a:defRPr sz="1652" b="0" i="0" u="none" strike="noStrike" baseline="0">
                <a:solidFill>
                  <a:srgbClr val="000000"/>
                </a:solidFill>
                <a:latin typeface="宋体"/>
                <a:ea typeface="宋体"/>
                <a:cs typeface="宋体"/>
              </a:defRPr>
            </a:pPr>
            <a:endParaRPr lang="zh-CN"/>
          </a:p>
        </c:txPr>
        <c:crossAx val="1"/>
        <c:crossesAt val="10"/>
        <c:crossBetween val="midCat"/>
        <c:majorUnit val="10"/>
        <c:minorUnit val="1"/>
      </c:valAx>
      <c:valAx>
        <c:axId val="1"/>
        <c:scaling>
          <c:orientation val="minMax"/>
          <c:max val="12.5"/>
          <c:min val="10"/>
        </c:scaling>
        <c:delete val="0"/>
        <c:axPos val="l"/>
        <c:majorGridlines>
          <c:spPr>
            <a:ln w="21520">
              <a:solidFill>
                <a:srgbClr val="000000"/>
              </a:solidFill>
              <a:prstDash val="solid"/>
            </a:ln>
          </c:spPr>
        </c:majorGridlines>
        <c:minorGridlines>
          <c:spPr>
            <a:ln w="5380">
              <a:solidFill>
                <a:srgbClr val="339966"/>
              </a:solidFill>
              <a:prstDash val="solid"/>
            </a:ln>
          </c:spPr>
        </c:minorGridlines>
        <c:title>
          <c:tx>
            <c:rich>
              <a:bodyPr/>
              <a:lstStyle/>
              <a:p>
                <a:pPr>
                  <a:defRPr sz="1652" b="0" i="0" u="none" strike="noStrike" baseline="0">
                    <a:solidFill>
                      <a:srgbClr val="FF00FF"/>
                    </a:solidFill>
                    <a:latin typeface="宋体"/>
                    <a:ea typeface="宋体"/>
                    <a:cs typeface="宋体"/>
                  </a:defRPr>
                </a:pPr>
                <a:r>
                  <a:rPr lang="zh-CN" altLang="en-US"/>
                  <a:t>电阻（欧姆）</a:t>
                </a:r>
              </a:p>
            </c:rich>
          </c:tx>
          <c:layout>
            <c:manualLayout>
              <c:xMode val="edge"/>
              <c:yMode val="edge"/>
              <c:x val="2.0588235294117647E-2"/>
              <c:y val="0.36"/>
            </c:manualLayout>
          </c:layout>
          <c:overlay val="0"/>
          <c:spPr>
            <a:noFill/>
            <a:ln w="43040">
              <a:noFill/>
            </a:ln>
          </c:spPr>
        </c:title>
        <c:numFmt formatCode="0.0_ " sourceLinked="0"/>
        <c:majorTickMark val="in"/>
        <c:minorTickMark val="in"/>
        <c:tickLblPos val="nextTo"/>
        <c:spPr>
          <a:ln w="5380">
            <a:solidFill>
              <a:srgbClr val="000000"/>
            </a:solidFill>
            <a:prstDash val="solid"/>
          </a:ln>
        </c:spPr>
        <c:txPr>
          <a:bodyPr rot="0" vert="horz"/>
          <a:lstStyle/>
          <a:p>
            <a:pPr>
              <a:defRPr sz="1652" b="0" i="0" u="none" strike="noStrike" baseline="0">
                <a:solidFill>
                  <a:srgbClr val="000000"/>
                </a:solidFill>
                <a:latin typeface="宋体"/>
                <a:ea typeface="宋体"/>
                <a:cs typeface="宋体"/>
              </a:defRPr>
            </a:pPr>
            <a:endParaRPr lang="zh-CN"/>
          </a:p>
        </c:txPr>
        <c:crossAx val="888958976"/>
        <c:crossesAt val="0"/>
        <c:crossBetween val="midCat"/>
        <c:majorUnit val="1"/>
        <c:minorUnit val="0.1"/>
      </c:valAx>
      <c:spPr>
        <a:solidFill>
          <a:srgbClr val="C0C0C0"/>
        </a:solidFill>
        <a:ln w="21520">
          <a:solidFill>
            <a:srgbClr val="808080"/>
          </a:solidFill>
          <a:prstDash val="solid"/>
        </a:ln>
      </c:spPr>
    </c:plotArea>
    <c:plotVisOnly val="1"/>
    <c:dispBlanksAs val="gap"/>
    <c:showDLblsOverMax val="0"/>
  </c:chart>
  <c:spPr>
    <a:solidFill>
      <a:srgbClr val="CCFFCC"/>
    </a:solidFill>
    <a:ln w="5380">
      <a:solidFill>
        <a:srgbClr val="000000"/>
      </a:solidFill>
      <a:prstDash val="solid"/>
    </a:ln>
  </c:spPr>
  <c:txPr>
    <a:bodyPr/>
    <a:lstStyle/>
    <a:p>
      <a:pPr>
        <a:defRPr sz="1652" b="0" i="0" u="none" strike="noStrike" baseline="0">
          <a:solidFill>
            <a:srgbClr val="000000"/>
          </a:solidFill>
          <a:latin typeface="宋体"/>
          <a:ea typeface="宋体"/>
          <a:cs typeface="宋体"/>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 值</c:v>
                </c:pt>
              </c:strCache>
            </c:strRef>
          </c:tx>
          <c:spPr>
            <a:ln w="31750" cap="rnd">
              <a:solidFill>
                <a:srgbClr val="002060"/>
              </a:solidFill>
              <a:round/>
            </a:ln>
            <a:effectLst/>
          </c:spPr>
          <c:marker>
            <c:symbol val="x"/>
            <c:size val="15"/>
            <c:spPr>
              <a:solidFill>
                <a:srgbClr val="E7E6E6">
                  <a:alpha val="0"/>
                </a:srgbClr>
              </a:solidFill>
              <a:ln w="31750">
                <a:solidFill>
                  <a:srgbClr val="FF0000"/>
                </a:solidFill>
              </a:ln>
              <a:effectLst/>
            </c:spPr>
          </c:marker>
          <c:dPt>
            <c:idx val="1919251285"/>
            <c:marker>
              <c:symbol val="x"/>
              <c:size val="15"/>
              <c:spPr>
                <a:solidFill>
                  <a:srgbClr val="E7E6E6">
                    <a:alpha val="0"/>
                  </a:srgbClr>
                </a:solidFill>
                <a:ln w="31750">
                  <a:solidFill>
                    <a:srgbClr val="FF0000"/>
                  </a:solidFill>
                </a:ln>
                <a:effectLst/>
              </c:spPr>
            </c:marker>
            <c:bubble3D val="0"/>
            <c:spPr>
              <a:ln w="31750" cap="rnd">
                <a:solidFill>
                  <a:srgbClr val="002060"/>
                </a:solidFill>
                <a:round/>
              </a:ln>
              <a:effectLst/>
            </c:spPr>
            <c:extLst>
              <c:ext xmlns:c16="http://schemas.microsoft.com/office/drawing/2014/chart" uri="{C3380CC4-5D6E-409C-BE32-E72D297353CC}">
                <c16:uniqueId val="{00000001-92D8-6248-80D8-3AD6E36EDCB6}"/>
              </c:ext>
            </c:extLst>
          </c:dPt>
          <c:xVal>
            <c:numRef>
              <c:f>Sheet1!$A$2:$A$11</c:f>
              <c:numCache>
                <c:formatCode>General</c:formatCode>
                <c:ptCount val="10"/>
                <c:pt idx="0">
                  <c:v>0.1</c:v>
                </c:pt>
                <c:pt idx="1">
                  <c:v>0.2</c:v>
                </c:pt>
                <c:pt idx="2">
                  <c:v>0.3</c:v>
                </c:pt>
                <c:pt idx="3">
                  <c:v>0.4</c:v>
                </c:pt>
                <c:pt idx="4">
                  <c:v>0.5</c:v>
                </c:pt>
                <c:pt idx="5">
                  <c:v>0.6</c:v>
                </c:pt>
                <c:pt idx="6">
                  <c:v>0.7</c:v>
                </c:pt>
                <c:pt idx="7">
                  <c:v>0.8</c:v>
                </c:pt>
                <c:pt idx="8">
                  <c:v>0.9</c:v>
                </c:pt>
                <c:pt idx="9">
                  <c:v>1</c:v>
                </c:pt>
              </c:numCache>
            </c:numRef>
          </c:xVal>
          <c:yVal>
            <c:numRef>
              <c:f>Sheet1!$B$2:$B$11</c:f>
              <c:numCache>
                <c:formatCode>General</c:formatCode>
                <c:ptCount val="10"/>
                <c:pt idx="0">
                  <c:v>5.0000000000000001E-3</c:v>
                </c:pt>
                <c:pt idx="1">
                  <c:v>1.4999999999999999E-2</c:v>
                </c:pt>
                <c:pt idx="2">
                  <c:v>1.2999999999999999E-2</c:v>
                </c:pt>
                <c:pt idx="3">
                  <c:v>7.0000000000000001E-3</c:v>
                </c:pt>
                <c:pt idx="4">
                  <c:v>0.01</c:v>
                </c:pt>
                <c:pt idx="5">
                  <c:v>3.0000000000000001E-3</c:v>
                </c:pt>
                <c:pt idx="6">
                  <c:v>-3.0000000000000001E-3</c:v>
                </c:pt>
                <c:pt idx="7">
                  <c:v>-1.4999999999999999E-2</c:v>
                </c:pt>
                <c:pt idx="8">
                  <c:v>-8.0000000000000002E-3</c:v>
                </c:pt>
                <c:pt idx="9">
                  <c:v>7.0000000000000001E-3</c:v>
                </c:pt>
              </c:numCache>
            </c:numRef>
          </c:yVal>
          <c:smooth val="0"/>
          <c:extLst>
            <c:ext xmlns:c16="http://schemas.microsoft.com/office/drawing/2014/chart" uri="{C3380CC4-5D6E-409C-BE32-E72D297353CC}">
              <c16:uniqueId val="{00000000-0FBB-8740-BE56-DD0AB1C0B29A}"/>
            </c:ext>
          </c:extLst>
        </c:ser>
        <c:dLbls>
          <c:showLegendKey val="0"/>
          <c:showVal val="0"/>
          <c:showCatName val="0"/>
          <c:showSerName val="0"/>
          <c:showPercent val="0"/>
          <c:showBubbleSize val="0"/>
        </c:dLbls>
        <c:axId val="904170111"/>
        <c:axId val="1783467119"/>
      </c:scatterChart>
      <c:valAx>
        <c:axId val="904170111"/>
        <c:scaling>
          <c:orientation val="minMax"/>
          <c:max val="1.2"/>
        </c:scaling>
        <c:delete val="0"/>
        <c:axPos val="b"/>
        <c:majorGridlines>
          <c:spPr>
            <a:ln w="12700" cap="flat" cmpd="sng" algn="ctr">
              <a:solidFill>
                <a:schemeClr val="accent6"/>
              </a:solidFill>
              <a:round/>
            </a:ln>
            <a:effectLst/>
          </c:spPr>
        </c:majorGridlines>
        <c:minorGridlines>
          <c:spPr>
            <a:ln w="9525" cap="flat" cmpd="sng" algn="ctr">
              <a:solidFill>
                <a:schemeClr val="accent6"/>
              </a:solidFill>
              <a:round/>
            </a:ln>
            <a:effectLst/>
          </c:spPr>
        </c:minorGridlines>
        <c:title>
          <c:tx>
            <c:rich>
              <a:bodyPr rot="0" spcFirstLastPara="1" vertOverflow="ellipsis" vert="horz" wrap="square" anchor="ctr" anchorCtr="1"/>
              <a:lstStyle/>
              <a:p>
                <a:pPr>
                  <a:defRPr sz="2800" b="0" i="0" u="none" strike="noStrike" kern="1200" baseline="0">
                    <a:solidFill>
                      <a:srgbClr val="002060"/>
                    </a:solidFill>
                    <a:latin typeface="Times New Roman" panose="02020603050405020304" pitchFamily="18" charset="0"/>
                    <a:ea typeface="+mn-ea"/>
                    <a:cs typeface="Times New Roman" panose="02020603050405020304" pitchFamily="18" charset="0"/>
                  </a:defRPr>
                </a:pPr>
                <a:r>
                  <a:rPr lang="en-US" altLang="zh-CN" sz="2800" i="1" dirty="0">
                    <a:solidFill>
                      <a:srgbClr val="002060"/>
                    </a:solidFill>
                    <a:latin typeface="Times New Roman" panose="02020603050405020304" pitchFamily="18" charset="0"/>
                    <a:cs typeface="Times New Roman" panose="02020603050405020304" pitchFamily="18" charset="0"/>
                  </a:rPr>
                  <a:t>U</a:t>
                </a:r>
                <a:r>
                  <a:rPr lang="en-US" altLang="zh-CN" sz="2800" dirty="0">
                    <a:solidFill>
                      <a:srgbClr val="002060"/>
                    </a:solidFill>
                    <a:latin typeface="Times New Roman" panose="02020603050405020304" pitchFamily="18" charset="0"/>
                    <a:cs typeface="Times New Roman" panose="02020603050405020304" pitchFamily="18" charset="0"/>
                  </a:rPr>
                  <a:t> (mV)</a:t>
                </a:r>
                <a:endParaRPr lang="zh-CN" altLang="en-US" sz="2800" dirty="0">
                  <a:solidFill>
                    <a:srgbClr val="002060"/>
                  </a:solidFill>
                  <a:latin typeface="Times New Roman" panose="02020603050405020304" pitchFamily="18" charset="0"/>
                  <a:cs typeface="Times New Roman" panose="02020603050405020304" pitchFamily="18" charset="0"/>
                </a:endParaRPr>
              </a:p>
            </c:rich>
          </c:tx>
          <c:layout>
            <c:manualLayout>
              <c:xMode val="edge"/>
              <c:yMode val="edge"/>
              <c:x val="0.44018808534978054"/>
              <c:y val="0.90652642369158565"/>
            </c:manualLayout>
          </c:layout>
          <c:overlay val="0"/>
          <c:spPr>
            <a:noFill/>
            <a:ln>
              <a:noFill/>
            </a:ln>
            <a:effectLst/>
          </c:spPr>
          <c:txPr>
            <a:bodyPr rot="0" spcFirstLastPara="1" vertOverflow="ellipsis" vert="horz" wrap="square" anchor="ctr" anchorCtr="1"/>
            <a:lstStyle/>
            <a:p>
              <a:pPr>
                <a:defRPr sz="2800" b="0" i="0" u="none" strike="noStrike" kern="1200" baseline="0">
                  <a:solidFill>
                    <a:srgbClr val="002060"/>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200" b="0" i="0" u="none" strike="noStrike" kern="1200" baseline="0">
                <a:solidFill>
                  <a:srgbClr val="002060"/>
                </a:solidFill>
                <a:latin typeface="Times New Roman" panose="02020603050405020304" pitchFamily="18" charset="0"/>
                <a:ea typeface="+mn-ea"/>
                <a:cs typeface="Times New Roman" panose="02020603050405020304" pitchFamily="18" charset="0"/>
              </a:defRPr>
            </a:pPr>
            <a:endParaRPr lang="zh-CN"/>
          </a:p>
        </c:txPr>
        <c:crossAx val="1783467119"/>
        <c:crossesAt val="-2.0000000000000004E-2"/>
        <c:crossBetween val="midCat"/>
        <c:majorUnit val="0.2"/>
        <c:minorUnit val="0.1"/>
      </c:valAx>
      <c:valAx>
        <c:axId val="1783467119"/>
        <c:scaling>
          <c:orientation val="minMax"/>
        </c:scaling>
        <c:delete val="0"/>
        <c:axPos val="l"/>
        <c:majorGridlines>
          <c:spPr>
            <a:ln w="12700" cap="flat" cmpd="sng" algn="ctr">
              <a:solidFill>
                <a:schemeClr val="accent6"/>
              </a:solidFill>
              <a:round/>
            </a:ln>
            <a:effectLst/>
          </c:spPr>
        </c:majorGridlines>
        <c:minorGridlines>
          <c:spPr>
            <a:ln w="9525" cap="flat" cmpd="sng" algn="ctr">
              <a:solidFill>
                <a:schemeClr val="accent6"/>
              </a:solidFill>
              <a:round/>
            </a:ln>
            <a:effectLst/>
          </c:spPr>
        </c:min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2800" dirty="0">
                    <a:solidFill>
                      <a:srgbClr val="002060"/>
                    </a:solidFill>
                    <a:latin typeface="Times New Roman" panose="02020603050405020304" pitchFamily="18" charset="0"/>
                    <a:cs typeface="Times New Roman" panose="02020603050405020304" pitchFamily="18" charset="0"/>
                  </a:rPr>
                  <a:t>△</a:t>
                </a:r>
                <a:r>
                  <a:rPr lang="en-US" altLang="zh-CN" sz="2800" i="1" dirty="0">
                    <a:solidFill>
                      <a:srgbClr val="002060"/>
                    </a:solidFill>
                    <a:latin typeface="Times New Roman" panose="02020603050405020304" pitchFamily="18" charset="0"/>
                    <a:cs typeface="Times New Roman" panose="02020603050405020304" pitchFamily="18" charset="0"/>
                  </a:rPr>
                  <a:t>U</a:t>
                </a:r>
                <a:r>
                  <a:rPr lang="en-US" altLang="zh-CN" sz="2800" dirty="0">
                    <a:solidFill>
                      <a:srgbClr val="002060"/>
                    </a:solidFill>
                    <a:latin typeface="Times New Roman" panose="02020603050405020304" pitchFamily="18" charset="0"/>
                    <a:cs typeface="Times New Roman" panose="02020603050405020304" pitchFamily="18" charset="0"/>
                  </a:rPr>
                  <a:t> (mV)</a:t>
                </a:r>
                <a:endParaRPr lang="zh-CN" altLang="en-US" sz="2800" dirty="0">
                  <a:solidFill>
                    <a:srgbClr val="002060"/>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200" b="0" i="0" u="none" strike="noStrike" kern="1200" baseline="0">
                <a:solidFill>
                  <a:srgbClr val="002060"/>
                </a:solidFill>
                <a:latin typeface="Times New Roman" panose="02020603050405020304" pitchFamily="18" charset="0"/>
                <a:ea typeface="+mn-ea"/>
                <a:cs typeface="Times New Roman" panose="02020603050405020304" pitchFamily="18" charset="0"/>
              </a:defRPr>
            </a:pPr>
            <a:endParaRPr lang="zh-CN"/>
          </a:p>
        </c:txPr>
        <c:crossAx val="904170111"/>
        <c:crossesAt val="0"/>
        <c:crossBetween val="midCat"/>
        <c:majorUnit val="1.0000000000000002E-2"/>
      </c:valAx>
      <c:spPr>
        <a:noFill/>
        <a:ln>
          <a:solidFill>
            <a:schemeClr val="accent6"/>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zh-CN" altLang="en-US" sz="1800" b="1"/>
              <a:t>电阻测量</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2826003379338019"/>
          <c:y val="0.12054060722474899"/>
          <c:w val="0.81036123495815737"/>
          <c:h val="0.62988607526536389"/>
        </c:manualLayout>
      </c:layout>
      <c:scatterChart>
        <c:scatterStyle val="lineMarker"/>
        <c:varyColors val="0"/>
        <c:ser>
          <c:idx val="0"/>
          <c:order val="0"/>
          <c:spPr>
            <a:ln w="19050" cap="rnd">
              <a:noFill/>
              <a:round/>
            </a:ln>
            <a:effectLst/>
          </c:spPr>
          <c:marker>
            <c:symbol val="circle"/>
            <c:size val="5"/>
            <c:spPr>
              <a:solidFill>
                <a:schemeClr val="accent1"/>
              </a:solidFill>
              <a:ln w="50800">
                <a:solidFill>
                  <a:schemeClr val="accent1"/>
                </a:solidFill>
              </a:ln>
              <a:effectLst/>
            </c:spPr>
          </c:marker>
          <c:trendline>
            <c:spPr>
              <a:ln w="15875" cap="rnd">
                <a:solidFill>
                  <a:schemeClr val="accent1"/>
                </a:solidFill>
                <a:prstDash val="sysDot"/>
              </a:ln>
              <a:effectLst/>
            </c:spPr>
            <c:trendlineType val="linear"/>
            <c:forward val="1"/>
            <c:dispRSqr val="1"/>
            <c:dispEq val="1"/>
            <c:trendlineLbl>
              <c:layout>
                <c:manualLayout>
                  <c:x val="-0.32074978127734033"/>
                  <c:y val="-1.0933216681248177E-2"/>
                </c:manualLayout>
              </c:layout>
              <c:tx>
                <c:rich>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r>
                      <a:rPr lang="en-US" altLang="zh-CN" sz="1800" b="1" baseline="0" dirty="0"/>
                      <a:t>y = 0.997x + 0.01</a:t>
                    </a:r>
                    <a:br>
                      <a:rPr lang="en-US" altLang="zh-CN" sz="1800" b="1" baseline="0" dirty="0"/>
                    </a:br>
                    <a:r>
                      <a:rPr lang="en-US" altLang="zh-CN" sz="1800" b="1" baseline="0" dirty="0"/>
                      <a:t>R² = 0.9999</a:t>
                    </a:r>
                    <a:endParaRPr lang="en-US" altLang="zh-CN" sz="1800" b="1" dirty="0"/>
                  </a:p>
                </c:rich>
              </c:tx>
              <c:numFmt formatCode="General" sourceLinked="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zh-CN"/>
                </a:p>
              </c:txPr>
            </c:trendlineLbl>
          </c:trendline>
          <c:xVal>
            <c:numRef>
              <c:f>Sheet3!$B$1:$G$1</c:f>
              <c:numCache>
                <c:formatCode>0.00</c:formatCode>
                <c:ptCount val="6"/>
                <c:pt idx="0">
                  <c:v>0</c:v>
                </c:pt>
                <c:pt idx="1">
                  <c:v>2</c:v>
                </c:pt>
                <c:pt idx="2">
                  <c:v>4</c:v>
                </c:pt>
                <c:pt idx="3">
                  <c:v>6</c:v>
                </c:pt>
                <c:pt idx="4">
                  <c:v>8</c:v>
                </c:pt>
                <c:pt idx="5">
                  <c:v>10</c:v>
                </c:pt>
              </c:numCache>
            </c:numRef>
          </c:xVal>
          <c:yVal>
            <c:numRef>
              <c:f>Sheet3!$B$2:$G$2</c:f>
              <c:numCache>
                <c:formatCode>General</c:formatCode>
                <c:ptCount val="6"/>
                <c:pt idx="0">
                  <c:v>0</c:v>
                </c:pt>
                <c:pt idx="1">
                  <c:v>2.04</c:v>
                </c:pt>
                <c:pt idx="2">
                  <c:v>3.95</c:v>
                </c:pt>
                <c:pt idx="3">
                  <c:v>6.03</c:v>
                </c:pt>
                <c:pt idx="4">
                  <c:v>8.02</c:v>
                </c:pt>
                <c:pt idx="5">
                  <c:v>9.9600000000000009</c:v>
                </c:pt>
              </c:numCache>
            </c:numRef>
          </c:yVal>
          <c:smooth val="0"/>
          <c:extLst>
            <c:ext xmlns:c16="http://schemas.microsoft.com/office/drawing/2014/chart" uri="{C3380CC4-5D6E-409C-BE32-E72D297353CC}">
              <c16:uniqueId val="{00000001-F1ED-664D-BC72-51056D1A9BCF}"/>
            </c:ext>
          </c:extLst>
        </c:ser>
        <c:dLbls>
          <c:showLegendKey val="0"/>
          <c:showVal val="0"/>
          <c:showCatName val="0"/>
          <c:showSerName val="0"/>
          <c:showPercent val="0"/>
          <c:showBubbleSize val="0"/>
        </c:dLbls>
        <c:axId val="1187258112"/>
        <c:axId val="330727536"/>
      </c:scatterChart>
      <c:valAx>
        <c:axId val="1187258112"/>
        <c:scaling>
          <c:orientation val="minMax"/>
          <c:max val="11"/>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zh-CN" altLang="en-US" sz="1800" b="1"/>
                  <a:t>电流（</a:t>
                </a:r>
                <a:r>
                  <a:rPr lang="en-US" altLang="zh-CN" sz="1800" b="1"/>
                  <a:t>mA</a:t>
                </a:r>
                <a:r>
                  <a:rPr lang="zh-CN" altLang="en-US" sz="1800" b="1"/>
                  <a:t>）</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330727536"/>
        <c:crosses val="autoZero"/>
        <c:crossBetween val="midCat"/>
      </c:valAx>
      <c:valAx>
        <c:axId val="3307275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zh-CN" altLang="en-US" sz="1600" b="1"/>
                  <a:t>电压（</a:t>
                </a:r>
                <a:r>
                  <a:rPr lang="en-US" altLang="zh-CN" sz="1600" b="1"/>
                  <a:t>V</a:t>
                </a:r>
                <a:r>
                  <a:rPr lang="zh-CN" altLang="en-US" sz="1600" b="1"/>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187258112"/>
        <c:crosses val="autoZero"/>
        <c:crossBetween val="midCat"/>
      </c:valAx>
      <c:spPr>
        <a:noFill/>
        <a:ln w="28575">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BAF421-15B3-3F45-B88F-39D7626FC0B2}"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zh-CN" altLang="en-US"/>
        </a:p>
      </dgm:t>
    </dgm:pt>
    <dgm:pt modelId="{A668EB7D-7FF3-504F-B2A0-FB3F4B71D80A}">
      <dgm:prSet phldrT="[文本]" custT="1"/>
      <dgm:spPr>
        <a:solidFill>
          <a:schemeClr val="accent6">
            <a:lumMod val="40000"/>
            <a:lumOff val="60000"/>
          </a:schemeClr>
        </a:solidFill>
        <a:effectLst>
          <a:outerShdw blurRad="50800" dist="38100" dir="2700000" algn="tl" rotWithShape="0">
            <a:prstClr val="black">
              <a:alpha val="40000"/>
            </a:prstClr>
          </a:outerShdw>
        </a:effectLst>
      </dgm:spPr>
      <dgm:t>
        <a:bodyPr/>
        <a:lstStyle/>
        <a:p>
          <a:r>
            <a:rPr lang="zh-CN" altLang="en-US" sz="3200" b="0" i="0" dirty="0">
              <a:solidFill>
                <a:srgbClr val="002060"/>
              </a:solidFill>
              <a:latin typeface="Microsoft YaHei" panose="020B0503020204020204" pitchFamily="34" charset="-122"/>
              <a:ea typeface="Microsoft YaHei" panose="020B0503020204020204" pitchFamily="34" charset="-122"/>
            </a:rPr>
            <a:t>列表法</a:t>
          </a:r>
        </a:p>
      </dgm:t>
    </dgm:pt>
    <dgm:pt modelId="{49290D99-D4AE-0142-B603-DBFA7783F51E}" type="parTrans" cxnId="{FB401E72-8D5D-3A4B-A7B5-D106312B4507}">
      <dgm:prSet/>
      <dgm:spPr/>
      <dgm:t>
        <a:bodyPr/>
        <a:lstStyle/>
        <a:p>
          <a:endParaRPr lang="zh-CN" altLang="en-US"/>
        </a:p>
      </dgm:t>
    </dgm:pt>
    <dgm:pt modelId="{ADF1CAF2-BCB1-7A4B-9BCE-BB73F4242F58}" type="sibTrans" cxnId="{FB401E72-8D5D-3A4B-A7B5-D106312B4507}">
      <dgm:prSet/>
      <dgm:spPr/>
      <dgm:t>
        <a:bodyPr/>
        <a:lstStyle/>
        <a:p>
          <a:endParaRPr lang="zh-CN" altLang="en-US"/>
        </a:p>
      </dgm:t>
    </dgm:pt>
    <dgm:pt modelId="{7CAC2981-8FF1-EA4F-BD6B-52F654186E73}">
      <dgm:prSet custT="1"/>
      <dgm:spPr>
        <a:solidFill>
          <a:srgbClr val="EFC2B7"/>
        </a:solidFill>
        <a:effectLst>
          <a:outerShdw blurRad="50800" dist="38100" dir="2700000" algn="tl" rotWithShape="0">
            <a:prstClr val="black">
              <a:alpha val="40000"/>
            </a:prstClr>
          </a:outerShdw>
        </a:effectLst>
      </dgm:spPr>
      <dgm:t>
        <a:bodyPr/>
        <a:lstStyle/>
        <a:p>
          <a:r>
            <a:rPr lang="zh-CN" altLang="en-US" sz="3200" b="0" dirty="0">
              <a:solidFill>
                <a:srgbClr val="002060"/>
              </a:solidFill>
              <a:latin typeface="Microsoft YaHei" panose="020B0503020204020204" pitchFamily="34" charset="-122"/>
              <a:ea typeface="Microsoft YaHei" panose="020B0503020204020204" pitchFamily="34" charset="-122"/>
            </a:rPr>
            <a:t>作图法</a:t>
          </a:r>
        </a:p>
      </dgm:t>
    </dgm:pt>
    <dgm:pt modelId="{36295E38-D163-784B-BDE2-7CB66EA50AEC}" type="parTrans" cxnId="{90945A19-C395-434C-B973-ABB411FD732A}">
      <dgm:prSet/>
      <dgm:spPr/>
      <dgm:t>
        <a:bodyPr/>
        <a:lstStyle/>
        <a:p>
          <a:endParaRPr lang="zh-CN" altLang="en-US"/>
        </a:p>
      </dgm:t>
    </dgm:pt>
    <dgm:pt modelId="{FC2ADC70-418D-FD41-AA20-CA50A65AB0E1}" type="sibTrans" cxnId="{90945A19-C395-434C-B973-ABB411FD732A}">
      <dgm:prSet/>
      <dgm:spPr/>
      <dgm:t>
        <a:bodyPr/>
        <a:lstStyle/>
        <a:p>
          <a:endParaRPr lang="zh-CN" altLang="en-US"/>
        </a:p>
      </dgm:t>
    </dgm:pt>
    <dgm:pt modelId="{33CA7D0D-CD29-3D4E-83BC-2F5E0AC14B98}">
      <dgm:prSet custT="1"/>
      <dgm:spPr>
        <a:solidFill>
          <a:schemeClr val="accent5">
            <a:lumMod val="40000"/>
            <a:lumOff val="60000"/>
          </a:schemeClr>
        </a:solidFill>
        <a:effectLst>
          <a:outerShdw blurRad="50800" dist="38100" dir="2700000" algn="tl" rotWithShape="0">
            <a:prstClr val="black">
              <a:alpha val="40000"/>
            </a:prstClr>
          </a:outerShdw>
        </a:effectLst>
      </dgm:spPr>
      <dgm:t>
        <a:bodyPr/>
        <a:lstStyle/>
        <a:p>
          <a:r>
            <a:rPr lang="zh-CN" altLang="en-US" sz="3200" b="0" dirty="0">
              <a:solidFill>
                <a:srgbClr val="002060"/>
              </a:solidFill>
              <a:latin typeface="Microsoft YaHei" panose="020B0503020204020204" pitchFamily="34" charset="-122"/>
              <a:ea typeface="Microsoft YaHei" panose="020B0503020204020204" pitchFamily="34" charset="-122"/>
            </a:rPr>
            <a:t>逐差法</a:t>
          </a:r>
        </a:p>
      </dgm:t>
    </dgm:pt>
    <dgm:pt modelId="{4021E397-892F-DE4A-9145-AF29422BBDD0}" type="parTrans" cxnId="{CFD15F40-D3BF-5F40-9834-53A29D08E595}">
      <dgm:prSet/>
      <dgm:spPr/>
      <dgm:t>
        <a:bodyPr/>
        <a:lstStyle/>
        <a:p>
          <a:endParaRPr lang="zh-CN" altLang="en-US"/>
        </a:p>
      </dgm:t>
    </dgm:pt>
    <dgm:pt modelId="{3652E684-54D2-D34D-BE79-8D5382B42613}" type="sibTrans" cxnId="{CFD15F40-D3BF-5F40-9834-53A29D08E595}">
      <dgm:prSet/>
      <dgm:spPr/>
      <dgm:t>
        <a:bodyPr/>
        <a:lstStyle/>
        <a:p>
          <a:endParaRPr lang="zh-CN" altLang="en-US"/>
        </a:p>
      </dgm:t>
    </dgm:pt>
    <dgm:pt modelId="{E6EE56A3-FBC4-3447-A70F-BB66ACD335B9}">
      <dgm:prSet custT="1"/>
      <dgm:spPr>
        <a:solidFill>
          <a:schemeClr val="accent4">
            <a:lumMod val="20000"/>
            <a:lumOff val="80000"/>
          </a:schemeClr>
        </a:solidFill>
        <a:effectLst>
          <a:outerShdw blurRad="50800" dist="38100" dir="2700000" algn="tl" rotWithShape="0">
            <a:prstClr val="black">
              <a:alpha val="40000"/>
            </a:prstClr>
          </a:outerShdw>
        </a:effectLst>
      </dgm:spPr>
      <dgm:t>
        <a:bodyPr/>
        <a:lstStyle/>
        <a:p>
          <a:r>
            <a:rPr lang="zh-CN" altLang="en-US" sz="3200" b="0" dirty="0">
              <a:solidFill>
                <a:srgbClr val="002060"/>
              </a:solidFill>
              <a:latin typeface="Microsoft YaHei" panose="020B0503020204020204" pitchFamily="34" charset="-122"/>
              <a:ea typeface="Microsoft YaHei" panose="020B0503020204020204" pitchFamily="34" charset="-122"/>
            </a:rPr>
            <a:t>最小二乘法</a:t>
          </a:r>
        </a:p>
      </dgm:t>
    </dgm:pt>
    <dgm:pt modelId="{0D484218-416F-A443-9869-E23C22562441}" type="parTrans" cxnId="{3BE1A9FB-7070-2B4A-9BC3-C25F19C539A4}">
      <dgm:prSet/>
      <dgm:spPr/>
      <dgm:t>
        <a:bodyPr/>
        <a:lstStyle/>
        <a:p>
          <a:endParaRPr lang="zh-CN" altLang="en-US"/>
        </a:p>
      </dgm:t>
    </dgm:pt>
    <dgm:pt modelId="{075856E5-60AE-B44D-969C-637CE740DA2F}" type="sibTrans" cxnId="{3BE1A9FB-7070-2B4A-9BC3-C25F19C539A4}">
      <dgm:prSet/>
      <dgm:spPr/>
      <dgm:t>
        <a:bodyPr/>
        <a:lstStyle/>
        <a:p>
          <a:endParaRPr lang="zh-CN" altLang="en-US"/>
        </a:p>
      </dgm:t>
    </dgm:pt>
    <dgm:pt modelId="{1FD44702-ECF6-4A4C-B48E-45C6F956D52A}" type="pres">
      <dgm:prSet presAssocID="{B5BAF421-15B3-3F45-B88F-39D7626FC0B2}" presName="Name0" presStyleCnt="0">
        <dgm:presLayoutVars>
          <dgm:chMax val="7"/>
          <dgm:chPref val="7"/>
          <dgm:dir/>
        </dgm:presLayoutVars>
      </dgm:prSet>
      <dgm:spPr/>
    </dgm:pt>
    <dgm:pt modelId="{0D336E17-95AD-564F-B6A1-A5AF51959D23}" type="pres">
      <dgm:prSet presAssocID="{B5BAF421-15B3-3F45-B88F-39D7626FC0B2}" presName="Name1" presStyleCnt="0"/>
      <dgm:spPr/>
    </dgm:pt>
    <dgm:pt modelId="{361C92F5-A6A8-364E-8199-88BE52BC6DFD}" type="pres">
      <dgm:prSet presAssocID="{B5BAF421-15B3-3F45-B88F-39D7626FC0B2}" presName="cycle" presStyleCnt="0"/>
      <dgm:spPr/>
    </dgm:pt>
    <dgm:pt modelId="{461E7D52-3CCE-E041-9BCD-4DB2F46C2DDF}" type="pres">
      <dgm:prSet presAssocID="{B5BAF421-15B3-3F45-B88F-39D7626FC0B2}" presName="srcNode" presStyleLbl="node1" presStyleIdx="0" presStyleCnt="4"/>
      <dgm:spPr/>
    </dgm:pt>
    <dgm:pt modelId="{B9C64D3E-1C2A-8C49-A631-583FDC1C1753}" type="pres">
      <dgm:prSet presAssocID="{B5BAF421-15B3-3F45-B88F-39D7626FC0B2}" presName="conn" presStyleLbl="parChTrans1D2" presStyleIdx="0" presStyleCnt="1"/>
      <dgm:spPr/>
    </dgm:pt>
    <dgm:pt modelId="{07934536-750E-A649-B840-04EEC48B269C}" type="pres">
      <dgm:prSet presAssocID="{B5BAF421-15B3-3F45-B88F-39D7626FC0B2}" presName="extraNode" presStyleLbl="node1" presStyleIdx="0" presStyleCnt="4"/>
      <dgm:spPr/>
    </dgm:pt>
    <dgm:pt modelId="{45105345-192C-FC48-AF47-7EC954A2E5E2}" type="pres">
      <dgm:prSet presAssocID="{B5BAF421-15B3-3F45-B88F-39D7626FC0B2}" presName="dstNode" presStyleLbl="node1" presStyleIdx="0" presStyleCnt="4"/>
      <dgm:spPr/>
    </dgm:pt>
    <dgm:pt modelId="{0761DE6B-CF7D-2D4B-B6DB-01444E1C8A94}" type="pres">
      <dgm:prSet presAssocID="{A668EB7D-7FF3-504F-B2A0-FB3F4B71D80A}" presName="text_1" presStyleLbl="node1" presStyleIdx="0" presStyleCnt="4">
        <dgm:presLayoutVars>
          <dgm:bulletEnabled val="1"/>
        </dgm:presLayoutVars>
      </dgm:prSet>
      <dgm:spPr/>
    </dgm:pt>
    <dgm:pt modelId="{BB46FF5E-C443-A243-9F26-1B49B7CC8E9F}" type="pres">
      <dgm:prSet presAssocID="{A668EB7D-7FF3-504F-B2A0-FB3F4B71D80A}" presName="accent_1" presStyleCnt="0"/>
      <dgm:spPr/>
    </dgm:pt>
    <dgm:pt modelId="{8E0D2E3E-42A4-6940-A3E7-D90F1636BA16}" type="pres">
      <dgm:prSet presAssocID="{A668EB7D-7FF3-504F-B2A0-FB3F4B71D80A}" presName="accentRepeatNode" presStyleLbl="solidFgAcc1" presStyleIdx="0" presStyleCnt="4"/>
      <dgm:spPr>
        <a:solidFill>
          <a:schemeClr val="bg1">
            <a:lumMod val="95000"/>
          </a:schemeClr>
        </a:solidFill>
        <a:ln>
          <a:solidFill>
            <a:srgbClr val="006600"/>
          </a:solidFill>
        </a:ln>
      </dgm:spPr>
    </dgm:pt>
    <dgm:pt modelId="{CBCB9163-3AC2-904D-9C4B-46A9FC5F7F12}" type="pres">
      <dgm:prSet presAssocID="{7CAC2981-8FF1-EA4F-BD6B-52F654186E73}" presName="text_2" presStyleLbl="node1" presStyleIdx="1" presStyleCnt="4">
        <dgm:presLayoutVars>
          <dgm:bulletEnabled val="1"/>
        </dgm:presLayoutVars>
      </dgm:prSet>
      <dgm:spPr/>
    </dgm:pt>
    <dgm:pt modelId="{88FA7C36-8344-9C4B-A3EA-888D16C4FA4B}" type="pres">
      <dgm:prSet presAssocID="{7CAC2981-8FF1-EA4F-BD6B-52F654186E73}" presName="accent_2" presStyleCnt="0"/>
      <dgm:spPr/>
    </dgm:pt>
    <dgm:pt modelId="{558228F0-6B5A-664E-8823-A905DFFFAAED}" type="pres">
      <dgm:prSet presAssocID="{7CAC2981-8FF1-EA4F-BD6B-52F654186E73}" presName="accentRepeatNode" presStyleLbl="solidFgAcc1" presStyleIdx="1" presStyleCnt="4"/>
      <dgm:spPr>
        <a:ln>
          <a:solidFill>
            <a:srgbClr val="FF0000"/>
          </a:solidFill>
        </a:ln>
      </dgm:spPr>
    </dgm:pt>
    <dgm:pt modelId="{D92EA2AC-0E2D-AB4D-AAEA-83228D200B5A}" type="pres">
      <dgm:prSet presAssocID="{33CA7D0D-CD29-3D4E-83BC-2F5E0AC14B98}" presName="text_3" presStyleLbl="node1" presStyleIdx="2" presStyleCnt="4">
        <dgm:presLayoutVars>
          <dgm:bulletEnabled val="1"/>
        </dgm:presLayoutVars>
      </dgm:prSet>
      <dgm:spPr/>
    </dgm:pt>
    <dgm:pt modelId="{E06AF226-4481-1F4C-8D2C-6E3E7B0C5514}" type="pres">
      <dgm:prSet presAssocID="{33CA7D0D-CD29-3D4E-83BC-2F5E0AC14B98}" presName="accent_3" presStyleCnt="0"/>
      <dgm:spPr/>
    </dgm:pt>
    <dgm:pt modelId="{C13741FD-2C7D-8D4F-AA17-12774AF1177A}" type="pres">
      <dgm:prSet presAssocID="{33CA7D0D-CD29-3D4E-83BC-2F5E0AC14B98}" presName="accentRepeatNode" presStyleLbl="solidFgAcc1" presStyleIdx="2" presStyleCnt="4"/>
      <dgm:spPr/>
    </dgm:pt>
    <dgm:pt modelId="{13417EA0-1F03-6740-AB93-E631101AC0A6}" type="pres">
      <dgm:prSet presAssocID="{E6EE56A3-FBC4-3447-A70F-BB66ACD335B9}" presName="text_4" presStyleLbl="node1" presStyleIdx="3" presStyleCnt="4">
        <dgm:presLayoutVars>
          <dgm:bulletEnabled val="1"/>
        </dgm:presLayoutVars>
      </dgm:prSet>
      <dgm:spPr/>
    </dgm:pt>
    <dgm:pt modelId="{F15298B0-B977-DD48-9C45-79548F4952BE}" type="pres">
      <dgm:prSet presAssocID="{E6EE56A3-FBC4-3447-A70F-BB66ACD335B9}" presName="accent_4" presStyleCnt="0"/>
      <dgm:spPr/>
    </dgm:pt>
    <dgm:pt modelId="{6843487B-EE8E-F54F-93C1-DC12776309D0}" type="pres">
      <dgm:prSet presAssocID="{E6EE56A3-FBC4-3447-A70F-BB66ACD335B9}" presName="accentRepeatNode" presStyleLbl="solidFgAcc1" presStyleIdx="3" presStyleCnt="4"/>
      <dgm:spPr/>
    </dgm:pt>
  </dgm:ptLst>
  <dgm:cxnLst>
    <dgm:cxn modelId="{90945A19-C395-434C-B973-ABB411FD732A}" srcId="{B5BAF421-15B3-3F45-B88F-39D7626FC0B2}" destId="{7CAC2981-8FF1-EA4F-BD6B-52F654186E73}" srcOrd="1" destOrd="0" parTransId="{36295E38-D163-784B-BDE2-7CB66EA50AEC}" sibTransId="{FC2ADC70-418D-FD41-AA20-CA50A65AB0E1}"/>
    <dgm:cxn modelId="{1D392720-471D-9C45-9001-580BA3A92AFE}" type="presOf" srcId="{33CA7D0D-CD29-3D4E-83BC-2F5E0AC14B98}" destId="{D92EA2AC-0E2D-AB4D-AAEA-83228D200B5A}" srcOrd="0" destOrd="0" presId="urn:microsoft.com/office/officeart/2008/layout/VerticalCurvedList"/>
    <dgm:cxn modelId="{3B20F53F-771E-EF43-9720-BDAAE69DBC90}" type="presOf" srcId="{A668EB7D-7FF3-504F-B2A0-FB3F4B71D80A}" destId="{0761DE6B-CF7D-2D4B-B6DB-01444E1C8A94}" srcOrd="0" destOrd="0" presId="urn:microsoft.com/office/officeart/2008/layout/VerticalCurvedList"/>
    <dgm:cxn modelId="{CFD15F40-D3BF-5F40-9834-53A29D08E595}" srcId="{B5BAF421-15B3-3F45-B88F-39D7626FC0B2}" destId="{33CA7D0D-CD29-3D4E-83BC-2F5E0AC14B98}" srcOrd="2" destOrd="0" parTransId="{4021E397-892F-DE4A-9145-AF29422BBDD0}" sibTransId="{3652E684-54D2-D34D-BE79-8D5382B42613}"/>
    <dgm:cxn modelId="{9EF8B940-2DD1-2743-84F0-6DF0AFAAF5DC}" type="presOf" srcId="{B5BAF421-15B3-3F45-B88F-39D7626FC0B2}" destId="{1FD44702-ECF6-4A4C-B48E-45C6F956D52A}" srcOrd="0" destOrd="0" presId="urn:microsoft.com/office/officeart/2008/layout/VerticalCurvedList"/>
    <dgm:cxn modelId="{33FBFC58-DBC7-AC4A-8FBB-757322ED676C}" type="presOf" srcId="{E6EE56A3-FBC4-3447-A70F-BB66ACD335B9}" destId="{13417EA0-1F03-6740-AB93-E631101AC0A6}" srcOrd="0" destOrd="0" presId="urn:microsoft.com/office/officeart/2008/layout/VerticalCurvedList"/>
    <dgm:cxn modelId="{FB401E72-8D5D-3A4B-A7B5-D106312B4507}" srcId="{B5BAF421-15B3-3F45-B88F-39D7626FC0B2}" destId="{A668EB7D-7FF3-504F-B2A0-FB3F4B71D80A}" srcOrd="0" destOrd="0" parTransId="{49290D99-D4AE-0142-B603-DBFA7783F51E}" sibTransId="{ADF1CAF2-BCB1-7A4B-9BCE-BB73F4242F58}"/>
    <dgm:cxn modelId="{C4A2507A-D3C5-B24F-B423-A026BB246BCD}" type="presOf" srcId="{ADF1CAF2-BCB1-7A4B-9BCE-BB73F4242F58}" destId="{B9C64D3E-1C2A-8C49-A631-583FDC1C1753}" srcOrd="0" destOrd="0" presId="urn:microsoft.com/office/officeart/2008/layout/VerticalCurvedList"/>
    <dgm:cxn modelId="{BDFFFEFA-E3C9-FC41-B3F3-A32819EF3B9A}" type="presOf" srcId="{7CAC2981-8FF1-EA4F-BD6B-52F654186E73}" destId="{CBCB9163-3AC2-904D-9C4B-46A9FC5F7F12}" srcOrd="0" destOrd="0" presId="urn:microsoft.com/office/officeart/2008/layout/VerticalCurvedList"/>
    <dgm:cxn modelId="{3BE1A9FB-7070-2B4A-9BC3-C25F19C539A4}" srcId="{B5BAF421-15B3-3F45-B88F-39D7626FC0B2}" destId="{E6EE56A3-FBC4-3447-A70F-BB66ACD335B9}" srcOrd="3" destOrd="0" parTransId="{0D484218-416F-A443-9869-E23C22562441}" sibTransId="{075856E5-60AE-B44D-969C-637CE740DA2F}"/>
    <dgm:cxn modelId="{778CFC5A-52DB-EE45-894C-BBF0E6ADC3EE}" type="presParOf" srcId="{1FD44702-ECF6-4A4C-B48E-45C6F956D52A}" destId="{0D336E17-95AD-564F-B6A1-A5AF51959D23}" srcOrd="0" destOrd="0" presId="urn:microsoft.com/office/officeart/2008/layout/VerticalCurvedList"/>
    <dgm:cxn modelId="{12CE976A-B19C-1543-A659-283A0FCB91A1}" type="presParOf" srcId="{0D336E17-95AD-564F-B6A1-A5AF51959D23}" destId="{361C92F5-A6A8-364E-8199-88BE52BC6DFD}" srcOrd="0" destOrd="0" presId="urn:microsoft.com/office/officeart/2008/layout/VerticalCurvedList"/>
    <dgm:cxn modelId="{BF71EF6C-9DA1-CB4E-8CBF-F5997F14CF70}" type="presParOf" srcId="{361C92F5-A6A8-364E-8199-88BE52BC6DFD}" destId="{461E7D52-3CCE-E041-9BCD-4DB2F46C2DDF}" srcOrd="0" destOrd="0" presId="urn:microsoft.com/office/officeart/2008/layout/VerticalCurvedList"/>
    <dgm:cxn modelId="{D3E152BD-7741-9241-9777-5B9AEE0A4371}" type="presParOf" srcId="{361C92F5-A6A8-364E-8199-88BE52BC6DFD}" destId="{B9C64D3E-1C2A-8C49-A631-583FDC1C1753}" srcOrd="1" destOrd="0" presId="urn:microsoft.com/office/officeart/2008/layout/VerticalCurvedList"/>
    <dgm:cxn modelId="{29A50A11-9CD8-EA4E-B621-090CEB12EA39}" type="presParOf" srcId="{361C92F5-A6A8-364E-8199-88BE52BC6DFD}" destId="{07934536-750E-A649-B840-04EEC48B269C}" srcOrd="2" destOrd="0" presId="urn:microsoft.com/office/officeart/2008/layout/VerticalCurvedList"/>
    <dgm:cxn modelId="{AE98F5C7-2EA0-484F-9C36-52B475A766D8}" type="presParOf" srcId="{361C92F5-A6A8-364E-8199-88BE52BC6DFD}" destId="{45105345-192C-FC48-AF47-7EC954A2E5E2}" srcOrd="3" destOrd="0" presId="urn:microsoft.com/office/officeart/2008/layout/VerticalCurvedList"/>
    <dgm:cxn modelId="{CC8A7369-336F-A840-B2DB-E7257A944629}" type="presParOf" srcId="{0D336E17-95AD-564F-B6A1-A5AF51959D23}" destId="{0761DE6B-CF7D-2D4B-B6DB-01444E1C8A94}" srcOrd="1" destOrd="0" presId="urn:microsoft.com/office/officeart/2008/layout/VerticalCurvedList"/>
    <dgm:cxn modelId="{584E09E2-772D-3240-BF7C-A6FBBEE82812}" type="presParOf" srcId="{0D336E17-95AD-564F-B6A1-A5AF51959D23}" destId="{BB46FF5E-C443-A243-9F26-1B49B7CC8E9F}" srcOrd="2" destOrd="0" presId="urn:microsoft.com/office/officeart/2008/layout/VerticalCurvedList"/>
    <dgm:cxn modelId="{38FB3553-DC67-8945-8802-D0A404DB83F6}" type="presParOf" srcId="{BB46FF5E-C443-A243-9F26-1B49B7CC8E9F}" destId="{8E0D2E3E-42A4-6940-A3E7-D90F1636BA16}" srcOrd="0" destOrd="0" presId="urn:microsoft.com/office/officeart/2008/layout/VerticalCurvedList"/>
    <dgm:cxn modelId="{6477D8B4-7106-5F40-85CC-66F42420E201}" type="presParOf" srcId="{0D336E17-95AD-564F-B6A1-A5AF51959D23}" destId="{CBCB9163-3AC2-904D-9C4B-46A9FC5F7F12}" srcOrd="3" destOrd="0" presId="urn:microsoft.com/office/officeart/2008/layout/VerticalCurvedList"/>
    <dgm:cxn modelId="{9DB7FD9A-CA79-C641-8799-1338D7322B78}" type="presParOf" srcId="{0D336E17-95AD-564F-B6A1-A5AF51959D23}" destId="{88FA7C36-8344-9C4B-A3EA-888D16C4FA4B}" srcOrd="4" destOrd="0" presId="urn:microsoft.com/office/officeart/2008/layout/VerticalCurvedList"/>
    <dgm:cxn modelId="{7E55A073-A2F4-9545-9D4C-806DB9AAB1A4}" type="presParOf" srcId="{88FA7C36-8344-9C4B-A3EA-888D16C4FA4B}" destId="{558228F0-6B5A-664E-8823-A905DFFFAAED}" srcOrd="0" destOrd="0" presId="urn:microsoft.com/office/officeart/2008/layout/VerticalCurvedList"/>
    <dgm:cxn modelId="{34277AAE-8E5C-8349-8165-A224A7789FC0}" type="presParOf" srcId="{0D336E17-95AD-564F-B6A1-A5AF51959D23}" destId="{D92EA2AC-0E2D-AB4D-AAEA-83228D200B5A}" srcOrd="5" destOrd="0" presId="urn:microsoft.com/office/officeart/2008/layout/VerticalCurvedList"/>
    <dgm:cxn modelId="{F9D01BD4-87CF-0443-A028-75E6157D3422}" type="presParOf" srcId="{0D336E17-95AD-564F-B6A1-A5AF51959D23}" destId="{E06AF226-4481-1F4C-8D2C-6E3E7B0C5514}" srcOrd="6" destOrd="0" presId="urn:microsoft.com/office/officeart/2008/layout/VerticalCurvedList"/>
    <dgm:cxn modelId="{06CEDD8C-72B1-CD40-B3C7-6F10F5A46FAF}" type="presParOf" srcId="{E06AF226-4481-1F4C-8D2C-6E3E7B0C5514}" destId="{C13741FD-2C7D-8D4F-AA17-12774AF1177A}" srcOrd="0" destOrd="0" presId="urn:microsoft.com/office/officeart/2008/layout/VerticalCurvedList"/>
    <dgm:cxn modelId="{4EACA155-BFD3-094D-83CB-A53C834BD43B}" type="presParOf" srcId="{0D336E17-95AD-564F-B6A1-A5AF51959D23}" destId="{13417EA0-1F03-6740-AB93-E631101AC0A6}" srcOrd="7" destOrd="0" presId="urn:microsoft.com/office/officeart/2008/layout/VerticalCurvedList"/>
    <dgm:cxn modelId="{2C9672C7-5D24-7641-BAF5-D7787581B533}" type="presParOf" srcId="{0D336E17-95AD-564F-B6A1-A5AF51959D23}" destId="{F15298B0-B977-DD48-9C45-79548F4952BE}" srcOrd="8" destOrd="0" presId="urn:microsoft.com/office/officeart/2008/layout/VerticalCurvedList"/>
    <dgm:cxn modelId="{1F3DB5E9-E049-EC49-B2F3-2754E4C237BC}" type="presParOf" srcId="{F15298B0-B977-DD48-9C45-79548F4952BE}" destId="{6843487B-EE8E-F54F-93C1-DC12776309D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64D3E-1C2A-8C49-A631-583FDC1C1753}">
      <dsp:nvSpPr>
        <dsp:cNvPr id="0" name=""/>
        <dsp:cNvSpPr/>
      </dsp:nvSpPr>
      <dsp:spPr>
        <a:xfrm>
          <a:off x="-5721373" y="-875747"/>
          <a:ext cx="6811655" cy="6811655"/>
        </a:xfrm>
        <a:prstGeom prst="blockArc">
          <a:avLst>
            <a:gd name="adj1" fmla="val 18900000"/>
            <a:gd name="adj2" fmla="val 2700000"/>
            <a:gd name="adj3" fmla="val 31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61DE6B-CF7D-2D4B-B6DB-01444E1C8A94}">
      <dsp:nvSpPr>
        <dsp:cNvPr id="0" name=""/>
        <dsp:cNvSpPr/>
      </dsp:nvSpPr>
      <dsp:spPr>
        <a:xfrm>
          <a:off x="570708" y="389025"/>
          <a:ext cx="5225771" cy="778455"/>
        </a:xfrm>
        <a:prstGeom prst="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17899"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3200" b="0" i="0" kern="1200" dirty="0">
              <a:solidFill>
                <a:srgbClr val="002060"/>
              </a:solidFill>
              <a:latin typeface="Microsoft YaHei" panose="020B0503020204020204" pitchFamily="34" charset="-122"/>
              <a:ea typeface="Microsoft YaHei" panose="020B0503020204020204" pitchFamily="34" charset="-122"/>
            </a:rPr>
            <a:t>列表法</a:t>
          </a:r>
        </a:p>
      </dsp:txBody>
      <dsp:txXfrm>
        <a:off x="570708" y="389025"/>
        <a:ext cx="5225771" cy="778455"/>
      </dsp:txXfrm>
    </dsp:sp>
    <dsp:sp modelId="{8E0D2E3E-42A4-6940-A3E7-D90F1636BA16}">
      <dsp:nvSpPr>
        <dsp:cNvPr id="0" name=""/>
        <dsp:cNvSpPr/>
      </dsp:nvSpPr>
      <dsp:spPr>
        <a:xfrm>
          <a:off x="84174" y="291718"/>
          <a:ext cx="973068" cy="973068"/>
        </a:xfrm>
        <a:prstGeom prst="ellipse">
          <a:avLst/>
        </a:prstGeom>
        <a:solidFill>
          <a:schemeClr val="bg1">
            <a:lumMod val="95000"/>
          </a:schemeClr>
        </a:solidFill>
        <a:ln w="12700" cap="flat" cmpd="sng" algn="ctr">
          <a:solidFill>
            <a:srgbClr val="006600"/>
          </a:solidFill>
          <a:prstDash val="solid"/>
          <a:miter lim="800000"/>
        </a:ln>
        <a:effectLst/>
      </dsp:spPr>
      <dsp:style>
        <a:lnRef idx="2">
          <a:scrgbClr r="0" g="0" b="0"/>
        </a:lnRef>
        <a:fillRef idx="1">
          <a:scrgbClr r="0" g="0" b="0"/>
        </a:fillRef>
        <a:effectRef idx="0">
          <a:scrgbClr r="0" g="0" b="0"/>
        </a:effectRef>
        <a:fontRef idx="minor"/>
      </dsp:style>
    </dsp:sp>
    <dsp:sp modelId="{CBCB9163-3AC2-904D-9C4B-46A9FC5F7F12}">
      <dsp:nvSpPr>
        <dsp:cNvPr id="0" name=""/>
        <dsp:cNvSpPr/>
      </dsp:nvSpPr>
      <dsp:spPr>
        <a:xfrm>
          <a:off x="1017014" y="1556910"/>
          <a:ext cx="4779465" cy="778455"/>
        </a:xfrm>
        <a:prstGeom prst="rect">
          <a:avLst/>
        </a:prstGeom>
        <a:solidFill>
          <a:srgbClr val="EFC2B7"/>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17899"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3200" b="0" kern="1200" dirty="0">
              <a:solidFill>
                <a:srgbClr val="002060"/>
              </a:solidFill>
              <a:latin typeface="Microsoft YaHei" panose="020B0503020204020204" pitchFamily="34" charset="-122"/>
              <a:ea typeface="Microsoft YaHei" panose="020B0503020204020204" pitchFamily="34" charset="-122"/>
            </a:rPr>
            <a:t>作图法</a:t>
          </a:r>
        </a:p>
      </dsp:txBody>
      <dsp:txXfrm>
        <a:off x="1017014" y="1556910"/>
        <a:ext cx="4779465" cy="778455"/>
      </dsp:txXfrm>
    </dsp:sp>
    <dsp:sp modelId="{558228F0-6B5A-664E-8823-A905DFFFAAED}">
      <dsp:nvSpPr>
        <dsp:cNvPr id="0" name=""/>
        <dsp:cNvSpPr/>
      </dsp:nvSpPr>
      <dsp:spPr>
        <a:xfrm>
          <a:off x="530480" y="1459603"/>
          <a:ext cx="973068" cy="973068"/>
        </a:xfrm>
        <a:prstGeom prst="ellipse">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sp>
    <dsp:sp modelId="{D92EA2AC-0E2D-AB4D-AAEA-83228D200B5A}">
      <dsp:nvSpPr>
        <dsp:cNvPr id="0" name=""/>
        <dsp:cNvSpPr/>
      </dsp:nvSpPr>
      <dsp:spPr>
        <a:xfrm>
          <a:off x="1017014" y="2724794"/>
          <a:ext cx="4779465" cy="778455"/>
        </a:xfrm>
        <a:prstGeom prst="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17899"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3200" b="0" kern="1200" dirty="0">
              <a:solidFill>
                <a:srgbClr val="002060"/>
              </a:solidFill>
              <a:latin typeface="Microsoft YaHei" panose="020B0503020204020204" pitchFamily="34" charset="-122"/>
              <a:ea typeface="Microsoft YaHei" panose="020B0503020204020204" pitchFamily="34" charset="-122"/>
            </a:rPr>
            <a:t>逐差法</a:t>
          </a:r>
        </a:p>
      </dsp:txBody>
      <dsp:txXfrm>
        <a:off x="1017014" y="2724794"/>
        <a:ext cx="4779465" cy="778455"/>
      </dsp:txXfrm>
    </dsp:sp>
    <dsp:sp modelId="{C13741FD-2C7D-8D4F-AA17-12774AF1177A}">
      <dsp:nvSpPr>
        <dsp:cNvPr id="0" name=""/>
        <dsp:cNvSpPr/>
      </dsp:nvSpPr>
      <dsp:spPr>
        <a:xfrm>
          <a:off x="530480" y="2627488"/>
          <a:ext cx="973068" cy="97306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417EA0-1F03-6740-AB93-E631101AC0A6}">
      <dsp:nvSpPr>
        <dsp:cNvPr id="0" name=""/>
        <dsp:cNvSpPr/>
      </dsp:nvSpPr>
      <dsp:spPr>
        <a:xfrm>
          <a:off x="570708" y="3892679"/>
          <a:ext cx="5225771" cy="778455"/>
        </a:xfrm>
        <a:prstGeom prst="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617899" tIns="81280" rIns="81280" bIns="81280" numCol="1" spcCol="1270" anchor="ctr" anchorCtr="0">
          <a:noAutofit/>
        </a:bodyPr>
        <a:lstStyle/>
        <a:p>
          <a:pPr marL="0" lvl="0" indent="0" algn="l" defTabSz="1422400">
            <a:lnSpc>
              <a:spcPct val="90000"/>
            </a:lnSpc>
            <a:spcBef>
              <a:spcPct val="0"/>
            </a:spcBef>
            <a:spcAft>
              <a:spcPct val="35000"/>
            </a:spcAft>
            <a:buNone/>
          </a:pPr>
          <a:r>
            <a:rPr lang="zh-CN" altLang="en-US" sz="3200" b="0" kern="1200" dirty="0">
              <a:solidFill>
                <a:srgbClr val="002060"/>
              </a:solidFill>
              <a:latin typeface="Microsoft YaHei" panose="020B0503020204020204" pitchFamily="34" charset="-122"/>
              <a:ea typeface="Microsoft YaHei" panose="020B0503020204020204" pitchFamily="34" charset="-122"/>
            </a:rPr>
            <a:t>最小二乘法</a:t>
          </a:r>
        </a:p>
      </dsp:txBody>
      <dsp:txXfrm>
        <a:off x="570708" y="3892679"/>
        <a:ext cx="5225771" cy="778455"/>
      </dsp:txXfrm>
    </dsp:sp>
    <dsp:sp modelId="{6843487B-EE8E-F54F-93C1-DC12776309D0}">
      <dsp:nvSpPr>
        <dsp:cNvPr id="0" name=""/>
        <dsp:cNvSpPr/>
      </dsp:nvSpPr>
      <dsp:spPr>
        <a:xfrm>
          <a:off x="84174" y="3795373"/>
          <a:ext cx="973068" cy="97306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03729-397F-7242-B8BD-BBCF4D56D47B}" type="datetimeFigureOut">
              <a:rPr kumimoji="1" lang="zh-CN" altLang="en-US" smtClean="0"/>
              <a:t>2024/9/22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05347-3C83-2E4B-9B3C-FB18CEF97FB7}" type="slidenum">
              <a:rPr kumimoji="1" lang="zh-CN" altLang="en-US" smtClean="0"/>
              <a:t>‹#›</a:t>
            </a:fld>
            <a:endParaRPr kumimoji="1" lang="zh-CN" altLang="en-US"/>
          </a:p>
        </p:txBody>
      </p:sp>
    </p:spTree>
    <p:extLst>
      <p:ext uri="{BB962C8B-B14F-4D97-AF65-F5344CB8AC3E}">
        <p14:creationId xmlns:p14="http://schemas.microsoft.com/office/powerpoint/2010/main" val="386303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031">
            <a:extLst>
              <a:ext uri="{FF2B5EF4-FFF2-40B4-BE49-F238E27FC236}">
                <a16:creationId xmlns:a16="http://schemas.microsoft.com/office/drawing/2014/main" id="{8B03EF89-8899-4E13-5C27-397E0CD1DA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F32416C-4D09-9741-A289-8B0DEA3A8E0B}" type="slidenum">
              <a:rPr lang="en-US" altLang="zh-CN" sz="1200" smtClean="0"/>
              <a:pPr/>
              <a:t>10</a:t>
            </a:fld>
            <a:endParaRPr lang="en-US" altLang="zh-CN" sz="1200"/>
          </a:p>
        </p:txBody>
      </p:sp>
      <p:sp>
        <p:nvSpPr>
          <p:cNvPr id="24578" name="Rectangle 2">
            <a:extLst>
              <a:ext uri="{FF2B5EF4-FFF2-40B4-BE49-F238E27FC236}">
                <a16:creationId xmlns:a16="http://schemas.microsoft.com/office/drawing/2014/main" id="{C2311282-4536-ACAC-DAD7-1956042C6251}"/>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7AA7C992-7291-9018-75EB-F443FDEE7AC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310D8E-E5BB-8AC9-C96C-27E41B31030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F88F99B-4721-3AD9-DDEE-CA523051D4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4B282FD-DBC1-F839-36F1-69422E2644E6}"/>
              </a:ext>
            </a:extLst>
          </p:cNvPr>
          <p:cNvSpPr>
            <a:spLocks noGrp="1"/>
          </p:cNvSpPr>
          <p:nvPr>
            <p:ph type="dt" sz="half" idx="10"/>
          </p:nvPr>
        </p:nvSpPr>
        <p:spPr/>
        <p:txBody>
          <a:bodyPr/>
          <a:lstStyle/>
          <a:p>
            <a:fld id="{0062F380-F379-9E46-B11B-F3741A27DF6F}" type="datetimeFigureOut">
              <a:rPr kumimoji="1" lang="zh-CN" altLang="en-US" smtClean="0"/>
              <a:t>2024/9/22</a:t>
            </a:fld>
            <a:endParaRPr kumimoji="1" lang="zh-CN" altLang="en-US"/>
          </a:p>
        </p:txBody>
      </p:sp>
      <p:sp>
        <p:nvSpPr>
          <p:cNvPr id="5" name="页脚占位符 4">
            <a:extLst>
              <a:ext uri="{FF2B5EF4-FFF2-40B4-BE49-F238E27FC236}">
                <a16:creationId xmlns:a16="http://schemas.microsoft.com/office/drawing/2014/main" id="{5982DEE1-C4D7-F884-ED52-B6D43BB57B4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8161FA2-35B1-B980-0C0D-47FB3BAC151E}"/>
              </a:ext>
            </a:extLst>
          </p:cNvPr>
          <p:cNvSpPr>
            <a:spLocks noGrp="1"/>
          </p:cNvSpPr>
          <p:nvPr>
            <p:ph type="sldNum" sz="quarter" idx="12"/>
          </p:nvPr>
        </p:nvSpPr>
        <p:spPr/>
        <p:txBody>
          <a:bodyPr/>
          <a:lstStyle/>
          <a:p>
            <a:fld id="{759BBC5A-C3CC-4545-8255-FB6908AD14AE}" type="slidenum">
              <a:rPr kumimoji="1" lang="zh-CN" altLang="en-US" smtClean="0"/>
              <a:t>‹#›</a:t>
            </a:fld>
            <a:endParaRPr kumimoji="1" lang="zh-CN" altLang="en-US"/>
          </a:p>
        </p:txBody>
      </p:sp>
    </p:spTree>
    <p:extLst>
      <p:ext uri="{BB962C8B-B14F-4D97-AF65-F5344CB8AC3E}">
        <p14:creationId xmlns:p14="http://schemas.microsoft.com/office/powerpoint/2010/main" val="383561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7769D-1AFC-41E0-D003-E27DB3C9DE2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814C1EE-8EEF-9E21-D5AA-00C0F0BE831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2836AFB-8EE0-65C7-2F01-38BD771119C8}"/>
              </a:ext>
            </a:extLst>
          </p:cNvPr>
          <p:cNvSpPr>
            <a:spLocks noGrp="1"/>
          </p:cNvSpPr>
          <p:nvPr>
            <p:ph type="dt" sz="half" idx="10"/>
          </p:nvPr>
        </p:nvSpPr>
        <p:spPr/>
        <p:txBody>
          <a:bodyPr/>
          <a:lstStyle/>
          <a:p>
            <a:fld id="{0062F380-F379-9E46-B11B-F3741A27DF6F}" type="datetimeFigureOut">
              <a:rPr kumimoji="1" lang="zh-CN" altLang="en-US" smtClean="0"/>
              <a:t>2024/9/22</a:t>
            </a:fld>
            <a:endParaRPr kumimoji="1" lang="zh-CN" altLang="en-US"/>
          </a:p>
        </p:txBody>
      </p:sp>
      <p:sp>
        <p:nvSpPr>
          <p:cNvPr id="5" name="页脚占位符 4">
            <a:extLst>
              <a:ext uri="{FF2B5EF4-FFF2-40B4-BE49-F238E27FC236}">
                <a16:creationId xmlns:a16="http://schemas.microsoft.com/office/drawing/2014/main" id="{8D52A0EA-6A79-20C2-F098-31E14419157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FDA14D6-E08C-9F19-BF42-E6235BC91305}"/>
              </a:ext>
            </a:extLst>
          </p:cNvPr>
          <p:cNvSpPr>
            <a:spLocks noGrp="1"/>
          </p:cNvSpPr>
          <p:nvPr>
            <p:ph type="sldNum" sz="quarter" idx="12"/>
          </p:nvPr>
        </p:nvSpPr>
        <p:spPr/>
        <p:txBody>
          <a:bodyPr/>
          <a:lstStyle/>
          <a:p>
            <a:fld id="{759BBC5A-C3CC-4545-8255-FB6908AD14AE}" type="slidenum">
              <a:rPr kumimoji="1" lang="zh-CN" altLang="en-US" smtClean="0"/>
              <a:t>‹#›</a:t>
            </a:fld>
            <a:endParaRPr kumimoji="1" lang="zh-CN" altLang="en-US"/>
          </a:p>
        </p:txBody>
      </p:sp>
    </p:spTree>
    <p:extLst>
      <p:ext uri="{BB962C8B-B14F-4D97-AF65-F5344CB8AC3E}">
        <p14:creationId xmlns:p14="http://schemas.microsoft.com/office/powerpoint/2010/main" val="3770714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325BEA3-1867-AD2C-A196-280FDD6E1B6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FF7086D-E1DA-6490-CFE8-68D6B2E1FDA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0B601F-F4C1-4DC2-7A25-32967C6B47C6}"/>
              </a:ext>
            </a:extLst>
          </p:cNvPr>
          <p:cNvSpPr>
            <a:spLocks noGrp="1"/>
          </p:cNvSpPr>
          <p:nvPr>
            <p:ph type="dt" sz="half" idx="10"/>
          </p:nvPr>
        </p:nvSpPr>
        <p:spPr/>
        <p:txBody>
          <a:bodyPr/>
          <a:lstStyle/>
          <a:p>
            <a:fld id="{0062F380-F379-9E46-B11B-F3741A27DF6F}" type="datetimeFigureOut">
              <a:rPr kumimoji="1" lang="zh-CN" altLang="en-US" smtClean="0"/>
              <a:t>2024/9/22</a:t>
            </a:fld>
            <a:endParaRPr kumimoji="1" lang="zh-CN" altLang="en-US"/>
          </a:p>
        </p:txBody>
      </p:sp>
      <p:sp>
        <p:nvSpPr>
          <p:cNvPr id="5" name="页脚占位符 4">
            <a:extLst>
              <a:ext uri="{FF2B5EF4-FFF2-40B4-BE49-F238E27FC236}">
                <a16:creationId xmlns:a16="http://schemas.microsoft.com/office/drawing/2014/main" id="{462E3B1C-BEDF-36FB-6EBA-1BF458FB759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4E9D211-B153-359D-2E3D-9DA48BA285BF}"/>
              </a:ext>
            </a:extLst>
          </p:cNvPr>
          <p:cNvSpPr>
            <a:spLocks noGrp="1"/>
          </p:cNvSpPr>
          <p:nvPr>
            <p:ph type="sldNum" sz="quarter" idx="12"/>
          </p:nvPr>
        </p:nvSpPr>
        <p:spPr/>
        <p:txBody>
          <a:bodyPr/>
          <a:lstStyle/>
          <a:p>
            <a:fld id="{759BBC5A-C3CC-4545-8255-FB6908AD14AE}" type="slidenum">
              <a:rPr kumimoji="1" lang="zh-CN" altLang="en-US" smtClean="0"/>
              <a:t>‹#›</a:t>
            </a:fld>
            <a:endParaRPr kumimoji="1" lang="zh-CN" altLang="en-US"/>
          </a:p>
        </p:txBody>
      </p:sp>
    </p:spTree>
    <p:extLst>
      <p:ext uri="{BB962C8B-B14F-4D97-AF65-F5344CB8AC3E}">
        <p14:creationId xmlns:p14="http://schemas.microsoft.com/office/powerpoint/2010/main" val="133124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736CC-EF3B-4D14-5E80-7047008AB36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0FAE2E7-41B3-4CBB-5606-8FEFB357D6F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5335C08-53A9-3ACB-D0B5-09F37616C467}"/>
              </a:ext>
            </a:extLst>
          </p:cNvPr>
          <p:cNvSpPr>
            <a:spLocks noGrp="1"/>
          </p:cNvSpPr>
          <p:nvPr>
            <p:ph type="dt" sz="half" idx="10"/>
          </p:nvPr>
        </p:nvSpPr>
        <p:spPr/>
        <p:txBody>
          <a:bodyPr/>
          <a:lstStyle/>
          <a:p>
            <a:fld id="{0062F380-F379-9E46-B11B-F3741A27DF6F}" type="datetimeFigureOut">
              <a:rPr kumimoji="1" lang="zh-CN" altLang="en-US" smtClean="0"/>
              <a:t>2024/9/22</a:t>
            </a:fld>
            <a:endParaRPr kumimoji="1" lang="zh-CN" altLang="en-US"/>
          </a:p>
        </p:txBody>
      </p:sp>
      <p:sp>
        <p:nvSpPr>
          <p:cNvPr id="5" name="页脚占位符 4">
            <a:extLst>
              <a:ext uri="{FF2B5EF4-FFF2-40B4-BE49-F238E27FC236}">
                <a16:creationId xmlns:a16="http://schemas.microsoft.com/office/drawing/2014/main" id="{7CB78718-08EE-AC2D-A456-D0F2D44D7A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A95A54-E9DF-275F-9E3B-C38C76839FC5}"/>
              </a:ext>
            </a:extLst>
          </p:cNvPr>
          <p:cNvSpPr>
            <a:spLocks noGrp="1"/>
          </p:cNvSpPr>
          <p:nvPr>
            <p:ph type="sldNum" sz="quarter" idx="12"/>
          </p:nvPr>
        </p:nvSpPr>
        <p:spPr/>
        <p:txBody>
          <a:bodyPr/>
          <a:lstStyle/>
          <a:p>
            <a:fld id="{759BBC5A-C3CC-4545-8255-FB6908AD14AE}" type="slidenum">
              <a:rPr kumimoji="1" lang="zh-CN" altLang="en-US" smtClean="0"/>
              <a:t>‹#›</a:t>
            </a:fld>
            <a:endParaRPr kumimoji="1" lang="zh-CN" altLang="en-US"/>
          </a:p>
        </p:txBody>
      </p:sp>
    </p:spTree>
    <p:extLst>
      <p:ext uri="{BB962C8B-B14F-4D97-AF65-F5344CB8AC3E}">
        <p14:creationId xmlns:p14="http://schemas.microsoft.com/office/powerpoint/2010/main" val="388896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48FDE-D48F-A457-38D8-6256E7032BF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B4ED543-8D26-8236-A1DD-0FB03D60C0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583D4D6-4340-8BBC-8B18-D57A327B23C5}"/>
              </a:ext>
            </a:extLst>
          </p:cNvPr>
          <p:cNvSpPr>
            <a:spLocks noGrp="1"/>
          </p:cNvSpPr>
          <p:nvPr>
            <p:ph type="dt" sz="half" idx="10"/>
          </p:nvPr>
        </p:nvSpPr>
        <p:spPr/>
        <p:txBody>
          <a:bodyPr/>
          <a:lstStyle/>
          <a:p>
            <a:fld id="{0062F380-F379-9E46-B11B-F3741A27DF6F}" type="datetimeFigureOut">
              <a:rPr kumimoji="1" lang="zh-CN" altLang="en-US" smtClean="0"/>
              <a:t>2024/9/22</a:t>
            </a:fld>
            <a:endParaRPr kumimoji="1" lang="zh-CN" altLang="en-US"/>
          </a:p>
        </p:txBody>
      </p:sp>
      <p:sp>
        <p:nvSpPr>
          <p:cNvPr id="5" name="页脚占位符 4">
            <a:extLst>
              <a:ext uri="{FF2B5EF4-FFF2-40B4-BE49-F238E27FC236}">
                <a16:creationId xmlns:a16="http://schemas.microsoft.com/office/drawing/2014/main" id="{7ADF23A1-74EA-C289-3E8E-E0EAFF319F1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99A66FC-4CB0-ED53-B66D-EB29DBEB2193}"/>
              </a:ext>
            </a:extLst>
          </p:cNvPr>
          <p:cNvSpPr>
            <a:spLocks noGrp="1"/>
          </p:cNvSpPr>
          <p:nvPr>
            <p:ph type="sldNum" sz="quarter" idx="12"/>
          </p:nvPr>
        </p:nvSpPr>
        <p:spPr/>
        <p:txBody>
          <a:bodyPr/>
          <a:lstStyle/>
          <a:p>
            <a:fld id="{759BBC5A-C3CC-4545-8255-FB6908AD14AE}" type="slidenum">
              <a:rPr kumimoji="1" lang="zh-CN" altLang="en-US" smtClean="0"/>
              <a:t>‹#›</a:t>
            </a:fld>
            <a:endParaRPr kumimoji="1" lang="zh-CN" altLang="en-US"/>
          </a:p>
        </p:txBody>
      </p:sp>
    </p:spTree>
    <p:extLst>
      <p:ext uri="{BB962C8B-B14F-4D97-AF65-F5344CB8AC3E}">
        <p14:creationId xmlns:p14="http://schemas.microsoft.com/office/powerpoint/2010/main" val="142189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11C22-2FFA-57A1-7B7A-828600F1DA3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2FC4842-0E9C-5E68-0FB7-03477C6D4230}"/>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F62B86A-43E2-CFFD-A2A2-A7436F26CE4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20F7310-513D-B4B8-6547-1CC6D630A169}"/>
              </a:ext>
            </a:extLst>
          </p:cNvPr>
          <p:cNvSpPr>
            <a:spLocks noGrp="1"/>
          </p:cNvSpPr>
          <p:nvPr>
            <p:ph type="dt" sz="half" idx="10"/>
          </p:nvPr>
        </p:nvSpPr>
        <p:spPr/>
        <p:txBody>
          <a:bodyPr/>
          <a:lstStyle/>
          <a:p>
            <a:fld id="{0062F380-F379-9E46-B11B-F3741A27DF6F}" type="datetimeFigureOut">
              <a:rPr kumimoji="1" lang="zh-CN" altLang="en-US" smtClean="0"/>
              <a:t>2024/9/22</a:t>
            </a:fld>
            <a:endParaRPr kumimoji="1" lang="zh-CN" altLang="en-US"/>
          </a:p>
        </p:txBody>
      </p:sp>
      <p:sp>
        <p:nvSpPr>
          <p:cNvPr id="6" name="页脚占位符 5">
            <a:extLst>
              <a:ext uri="{FF2B5EF4-FFF2-40B4-BE49-F238E27FC236}">
                <a16:creationId xmlns:a16="http://schemas.microsoft.com/office/drawing/2014/main" id="{F7C23FE5-C570-9488-038A-416955C3E1B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3627E25-50F6-8BB2-5DD1-C7806D41AC1F}"/>
              </a:ext>
            </a:extLst>
          </p:cNvPr>
          <p:cNvSpPr>
            <a:spLocks noGrp="1"/>
          </p:cNvSpPr>
          <p:nvPr>
            <p:ph type="sldNum" sz="quarter" idx="12"/>
          </p:nvPr>
        </p:nvSpPr>
        <p:spPr/>
        <p:txBody>
          <a:bodyPr/>
          <a:lstStyle/>
          <a:p>
            <a:fld id="{759BBC5A-C3CC-4545-8255-FB6908AD14AE}" type="slidenum">
              <a:rPr kumimoji="1" lang="zh-CN" altLang="en-US" smtClean="0"/>
              <a:t>‹#›</a:t>
            </a:fld>
            <a:endParaRPr kumimoji="1" lang="zh-CN" altLang="en-US"/>
          </a:p>
        </p:txBody>
      </p:sp>
    </p:spTree>
    <p:extLst>
      <p:ext uri="{BB962C8B-B14F-4D97-AF65-F5344CB8AC3E}">
        <p14:creationId xmlns:p14="http://schemas.microsoft.com/office/powerpoint/2010/main" val="998601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F8CA6-CB70-8CF8-A39F-1D812B99243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5C0DEEF-3C21-0BA7-8A16-04CA6B2F81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1481E58-79F5-5ADB-5E02-B6FF3534759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1ABA0CC-15BC-8E67-49E6-1946931E0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59405F7-42DE-7883-22C5-D586DA921D1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DA358E5-5A5A-F316-5308-6A559405CB5A}"/>
              </a:ext>
            </a:extLst>
          </p:cNvPr>
          <p:cNvSpPr>
            <a:spLocks noGrp="1"/>
          </p:cNvSpPr>
          <p:nvPr>
            <p:ph type="dt" sz="half" idx="10"/>
          </p:nvPr>
        </p:nvSpPr>
        <p:spPr/>
        <p:txBody>
          <a:bodyPr/>
          <a:lstStyle/>
          <a:p>
            <a:fld id="{0062F380-F379-9E46-B11B-F3741A27DF6F}" type="datetimeFigureOut">
              <a:rPr kumimoji="1" lang="zh-CN" altLang="en-US" smtClean="0"/>
              <a:t>2024/9/22</a:t>
            </a:fld>
            <a:endParaRPr kumimoji="1" lang="zh-CN" altLang="en-US"/>
          </a:p>
        </p:txBody>
      </p:sp>
      <p:sp>
        <p:nvSpPr>
          <p:cNvPr id="8" name="页脚占位符 7">
            <a:extLst>
              <a:ext uri="{FF2B5EF4-FFF2-40B4-BE49-F238E27FC236}">
                <a16:creationId xmlns:a16="http://schemas.microsoft.com/office/drawing/2014/main" id="{7D9EFC32-30CF-4AD2-4AAF-1CEC4C14567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70347FC-A978-EBDF-C2BC-8D13ABDCB932}"/>
              </a:ext>
            </a:extLst>
          </p:cNvPr>
          <p:cNvSpPr>
            <a:spLocks noGrp="1"/>
          </p:cNvSpPr>
          <p:nvPr>
            <p:ph type="sldNum" sz="quarter" idx="12"/>
          </p:nvPr>
        </p:nvSpPr>
        <p:spPr/>
        <p:txBody>
          <a:bodyPr/>
          <a:lstStyle/>
          <a:p>
            <a:fld id="{759BBC5A-C3CC-4545-8255-FB6908AD14AE}" type="slidenum">
              <a:rPr kumimoji="1" lang="zh-CN" altLang="en-US" smtClean="0"/>
              <a:t>‹#›</a:t>
            </a:fld>
            <a:endParaRPr kumimoji="1" lang="zh-CN" altLang="en-US"/>
          </a:p>
        </p:txBody>
      </p:sp>
    </p:spTree>
    <p:extLst>
      <p:ext uri="{BB962C8B-B14F-4D97-AF65-F5344CB8AC3E}">
        <p14:creationId xmlns:p14="http://schemas.microsoft.com/office/powerpoint/2010/main" val="2059397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C6738-9D16-CA9B-F185-2E935849F79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97D60A0-C4CC-8A8B-4E7C-94999E46A344}"/>
              </a:ext>
            </a:extLst>
          </p:cNvPr>
          <p:cNvSpPr>
            <a:spLocks noGrp="1"/>
          </p:cNvSpPr>
          <p:nvPr>
            <p:ph type="dt" sz="half" idx="10"/>
          </p:nvPr>
        </p:nvSpPr>
        <p:spPr/>
        <p:txBody>
          <a:bodyPr/>
          <a:lstStyle/>
          <a:p>
            <a:fld id="{0062F380-F379-9E46-B11B-F3741A27DF6F}" type="datetimeFigureOut">
              <a:rPr kumimoji="1" lang="zh-CN" altLang="en-US" smtClean="0"/>
              <a:t>2024/9/22</a:t>
            </a:fld>
            <a:endParaRPr kumimoji="1" lang="zh-CN" altLang="en-US"/>
          </a:p>
        </p:txBody>
      </p:sp>
      <p:sp>
        <p:nvSpPr>
          <p:cNvPr id="4" name="页脚占位符 3">
            <a:extLst>
              <a:ext uri="{FF2B5EF4-FFF2-40B4-BE49-F238E27FC236}">
                <a16:creationId xmlns:a16="http://schemas.microsoft.com/office/drawing/2014/main" id="{53DF43F9-0432-859A-E1DF-C0E43B41E3C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CE55ABA-0868-4E65-E67C-2215370EFB85}"/>
              </a:ext>
            </a:extLst>
          </p:cNvPr>
          <p:cNvSpPr>
            <a:spLocks noGrp="1"/>
          </p:cNvSpPr>
          <p:nvPr>
            <p:ph type="sldNum" sz="quarter" idx="12"/>
          </p:nvPr>
        </p:nvSpPr>
        <p:spPr/>
        <p:txBody>
          <a:bodyPr/>
          <a:lstStyle/>
          <a:p>
            <a:fld id="{759BBC5A-C3CC-4545-8255-FB6908AD14AE}" type="slidenum">
              <a:rPr kumimoji="1" lang="zh-CN" altLang="en-US" smtClean="0"/>
              <a:t>‹#›</a:t>
            </a:fld>
            <a:endParaRPr kumimoji="1" lang="zh-CN" altLang="en-US"/>
          </a:p>
        </p:txBody>
      </p:sp>
    </p:spTree>
    <p:extLst>
      <p:ext uri="{BB962C8B-B14F-4D97-AF65-F5344CB8AC3E}">
        <p14:creationId xmlns:p14="http://schemas.microsoft.com/office/powerpoint/2010/main" val="342019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C6CA34-1DC6-234D-E2F1-A52A5DD23112}"/>
              </a:ext>
            </a:extLst>
          </p:cNvPr>
          <p:cNvSpPr>
            <a:spLocks noGrp="1"/>
          </p:cNvSpPr>
          <p:nvPr>
            <p:ph type="dt" sz="half" idx="10"/>
          </p:nvPr>
        </p:nvSpPr>
        <p:spPr/>
        <p:txBody>
          <a:bodyPr/>
          <a:lstStyle/>
          <a:p>
            <a:fld id="{0062F380-F379-9E46-B11B-F3741A27DF6F}" type="datetimeFigureOut">
              <a:rPr kumimoji="1" lang="zh-CN" altLang="en-US" smtClean="0"/>
              <a:t>2024/9/22</a:t>
            </a:fld>
            <a:endParaRPr kumimoji="1" lang="zh-CN" altLang="en-US"/>
          </a:p>
        </p:txBody>
      </p:sp>
      <p:sp>
        <p:nvSpPr>
          <p:cNvPr id="3" name="页脚占位符 2">
            <a:extLst>
              <a:ext uri="{FF2B5EF4-FFF2-40B4-BE49-F238E27FC236}">
                <a16:creationId xmlns:a16="http://schemas.microsoft.com/office/drawing/2014/main" id="{17722E8E-81E2-5370-3949-7F72E556FE0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8A002FB-57F1-285A-C930-096D6B6938F3}"/>
              </a:ext>
            </a:extLst>
          </p:cNvPr>
          <p:cNvSpPr>
            <a:spLocks noGrp="1"/>
          </p:cNvSpPr>
          <p:nvPr>
            <p:ph type="sldNum" sz="quarter" idx="12"/>
          </p:nvPr>
        </p:nvSpPr>
        <p:spPr/>
        <p:txBody>
          <a:bodyPr/>
          <a:lstStyle/>
          <a:p>
            <a:fld id="{759BBC5A-C3CC-4545-8255-FB6908AD14AE}" type="slidenum">
              <a:rPr kumimoji="1" lang="zh-CN" altLang="en-US" smtClean="0"/>
              <a:t>‹#›</a:t>
            </a:fld>
            <a:endParaRPr kumimoji="1" lang="zh-CN" altLang="en-US"/>
          </a:p>
        </p:txBody>
      </p:sp>
    </p:spTree>
    <p:extLst>
      <p:ext uri="{BB962C8B-B14F-4D97-AF65-F5344CB8AC3E}">
        <p14:creationId xmlns:p14="http://schemas.microsoft.com/office/powerpoint/2010/main" val="225127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F19A1-5856-D9E1-79CE-4E1BF2F11DB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18783DB-44BB-9EFB-73F3-9E4D6C02B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AA53C56C-5F85-DEAE-C566-A66499D73B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DFA70C4-9958-1A58-2495-25E849D8E0AF}"/>
              </a:ext>
            </a:extLst>
          </p:cNvPr>
          <p:cNvSpPr>
            <a:spLocks noGrp="1"/>
          </p:cNvSpPr>
          <p:nvPr>
            <p:ph type="dt" sz="half" idx="10"/>
          </p:nvPr>
        </p:nvSpPr>
        <p:spPr/>
        <p:txBody>
          <a:bodyPr/>
          <a:lstStyle/>
          <a:p>
            <a:fld id="{0062F380-F379-9E46-B11B-F3741A27DF6F}" type="datetimeFigureOut">
              <a:rPr kumimoji="1" lang="zh-CN" altLang="en-US" smtClean="0"/>
              <a:t>2024/9/22</a:t>
            </a:fld>
            <a:endParaRPr kumimoji="1" lang="zh-CN" altLang="en-US"/>
          </a:p>
        </p:txBody>
      </p:sp>
      <p:sp>
        <p:nvSpPr>
          <p:cNvPr id="6" name="页脚占位符 5">
            <a:extLst>
              <a:ext uri="{FF2B5EF4-FFF2-40B4-BE49-F238E27FC236}">
                <a16:creationId xmlns:a16="http://schemas.microsoft.com/office/drawing/2014/main" id="{5EEE3AF9-0090-28A3-0F1C-568C01A3439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86602A4-E2CE-CAEB-B253-64DCABED3008}"/>
              </a:ext>
            </a:extLst>
          </p:cNvPr>
          <p:cNvSpPr>
            <a:spLocks noGrp="1"/>
          </p:cNvSpPr>
          <p:nvPr>
            <p:ph type="sldNum" sz="quarter" idx="12"/>
          </p:nvPr>
        </p:nvSpPr>
        <p:spPr/>
        <p:txBody>
          <a:bodyPr/>
          <a:lstStyle/>
          <a:p>
            <a:fld id="{759BBC5A-C3CC-4545-8255-FB6908AD14AE}" type="slidenum">
              <a:rPr kumimoji="1" lang="zh-CN" altLang="en-US" smtClean="0"/>
              <a:t>‹#›</a:t>
            </a:fld>
            <a:endParaRPr kumimoji="1" lang="zh-CN" altLang="en-US"/>
          </a:p>
        </p:txBody>
      </p:sp>
    </p:spTree>
    <p:extLst>
      <p:ext uri="{BB962C8B-B14F-4D97-AF65-F5344CB8AC3E}">
        <p14:creationId xmlns:p14="http://schemas.microsoft.com/office/powerpoint/2010/main" val="112523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4418C-099B-51B8-E6E3-1F67D1A21AD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B67CBC7-F14B-0F95-A968-258FE7672C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B495785-4CBF-43A2-E713-46BA7FF41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A607E82-4D1A-06F1-7450-79D95EAF7145}"/>
              </a:ext>
            </a:extLst>
          </p:cNvPr>
          <p:cNvSpPr>
            <a:spLocks noGrp="1"/>
          </p:cNvSpPr>
          <p:nvPr>
            <p:ph type="dt" sz="half" idx="10"/>
          </p:nvPr>
        </p:nvSpPr>
        <p:spPr/>
        <p:txBody>
          <a:bodyPr/>
          <a:lstStyle/>
          <a:p>
            <a:fld id="{0062F380-F379-9E46-B11B-F3741A27DF6F}" type="datetimeFigureOut">
              <a:rPr kumimoji="1" lang="zh-CN" altLang="en-US" smtClean="0"/>
              <a:t>2024/9/22</a:t>
            </a:fld>
            <a:endParaRPr kumimoji="1" lang="zh-CN" altLang="en-US"/>
          </a:p>
        </p:txBody>
      </p:sp>
      <p:sp>
        <p:nvSpPr>
          <p:cNvPr id="6" name="页脚占位符 5">
            <a:extLst>
              <a:ext uri="{FF2B5EF4-FFF2-40B4-BE49-F238E27FC236}">
                <a16:creationId xmlns:a16="http://schemas.microsoft.com/office/drawing/2014/main" id="{6BDEBB42-1DC7-BE3D-72A7-E5C5BC55949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2EC5602-63D5-8197-1A6C-B2DCF9D8FFFF}"/>
              </a:ext>
            </a:extLst>
          </p:cNvPr>
          <p:cNvSpPr>
            <a:spLocks noGrp="1"/>
          </p:cNvSpPr>
          <p:nvPr>
            <p:ph type="sldNum" sz="quarter" idx="12"/>
          </p:nvPr>
        </p:nvSpPr>
        <p:spPr/>
        <p:txBody>
          <a:bodyPr/>
          <a:lstStyle/>
          <a:p>
            <a:fld id="{759BBC5A-C3CC-4545-8255-FB6908AD14AE}" type="slidenum">
              <a:rPr kumimoji="1" lang="zh-CN" altLang="en-US" smtClean="0"/>
              <a:t>‹#›</a:t>
            </a:fld>
            <a:endParaRPr kumimoji="1" lang="zh-CN" altLang="en-US"/>
          </a:p>
        </p:txBody>
      </p:sp>
    </p:spTree>
    <p:extLst>
      <p:ext uri="{BB962C8B-B14F-4D97-AF65-F5344CB8AC3E}">
        <p14:creationId xmlns:p14="http://schemas.microsoft.com/office/powerpoint/2010/main" val="3158679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A330EB-6114-A58D-BF86-53DD6CA9BE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38145ED-14B5-5696-6F23-AD685A9E8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7FAD4FC-911A-B51A-EE9C-F34F47693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62F380-F379-9E46-B11B-F3741A27DF6F}" type="datetimeFigureOut">
              <a:rPr kumimoji="1" lang="zh-CN" altLang="en-US" smtClean="0"/>
              <a:t>2024/9/22</a:t>
            </a:fld>
            <a:endParaRPr kumimoji="1" lang="zh-CN" altLang="en-US"/>
          </a:p>
        </p:txBody>
      </p:sp>
      <p:sp>
        <p:nvSpPr>
          <p:cNvPr id="5" name="页脚占位符 4">
            <a:extLst>
              <a:ext uri="{FF2B5EF4-FFF2-40B4-BE49-F238E27FC236}">
                <a16:creationId xmlns:a16="http://schemas.microsoft.com/office/drawing/2014/main" id="{D95895BE-212A-D23A-26FF-206703C6C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2810953-3BE5-FC0D-5A0E-23DCF218F4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BBC5A-C3CC-4545-8255-FB6908AD14AE}" type="slidenum">
              <a:rPr kumimoji="1" lang="zh-CN" altLang="en-US" smtClean="0"/>
              <a:t>‹#›</a:t>
            </a:fld>
            <a:endParaRPr kumimoji="1" lang="zh-CN" altLang="en-US"/>
          </a:p>
        </p:txBody>
      </p:sp>
    </p:spTree>
    <p:extLst>
      <p:ext uri="{BB962C8B-B14F-4D97-AF65-F5344CB8AC3E}">
        <p14:creationId xmlns:p14="http://schemas.microsoft.com/office/powerpoint/2010/main" val="897124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3.bin"/><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4.emf"/><Relationship Id="rId7" Type="http://schemas.openxmlformats.org/officeDocument/2006/relationships/oleObject" Target="../embeddings/oleObject6.bin"/><Relationship Id="rId12" Type="http://schemas.openxmlformats.org/officeDocument/2006/relationships/image" Target="../media/image18.emf"/><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image" Target="../media/image15.e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7.emf"/><Relationship Id="rId4" Type="http://schemas.openxmlformats.org/officeDocument/2006/relationships/image" Target="../media/image24.png"/><Relationship Id="rId9"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20.e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E18DD11-7883-2467-3406-87CF65AC8116}"/>
              </a:ext>
            </a:extLst>
          </p:cNvPr>
          <p:cNvSpPr txBox="1">
            <a:spLocks noChangeArrowheads="1"/>
          </p:cNvSpPr>
          <p:nvPr/>
        </p:nvSpPr>
        <p:spPr>
          <a:xfrm>
            <a:off x="2876399" y="2120956"/>
            <a:ext cx="6439202" cy="1143000"/>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5400" dirty="0">
                <a:solidFill>
                  <a:srgbClr val="002060"/>
                </a:solidFill>
                <a:latin typeface="SimHei" panose="02010609060101010101" pitchFamily="49" charset="-122"/>
                <a:ea typeface="SimHei" panose="02010609060101010101" pitchFamily="49" charset="-122"/>
              </a:rPr>
              <a:t>第四节：数据处理</a:t>
            </a:r>
          </a:p>
        </p:txBody>
      </p:sp>
      <p:sp>
        <p:nvSpPr>
          <p:cNvPr id="3" name="副标题 2">
            <a:extLst>
              <a:ext uri="{FF2B5EF4-FFF2-40B4-BE49-F238E27FC236}">
                <a16:creationId xmlns:a16="http://schemas.microsoft.com/office/drawing/2014/main" id="{D8813524-586D-7502-68EC-036CBE7AF4F5}"/>
              </a:ext>
            </a:extLst>
          </p:cNvPr>
          <p:cNvSpPr txBox="1">
            <a:spLocks noChangeArrowheads="1"/>
          </p:cNvSpPr>
          <p:nvPr/>
        </p:nvSpPr>
        <p:spPr>
          <a:xfrm>
            <a:off x="3329523" y="3594045"/>
            <a:ext cx="5532953" cy="131400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450"/>
              </a:spcBef>
            </a:pPr>
            <a:r>
              <a:rPr kumimoji="1" lang="zh-CN" altLang="en-US" sz="3200" b="1" dirty="0">
                <a:solidFill>
                  <a:srgbClr val="002060"/>
                </a:solidFill>
                <a:latin typeface="SimSun" panose="02010600030101010101" pitchFamily="2" charset="-122"/>
                <a:ea typeface="SimSun" panose="02010600030101010101" pitchFamily="2" charset="-122"/>
              </a:rPr>
              <a:t>主讲人：</a:t>
            </a:r>
            <a:r>
              <a:rPr kumimoji="1" lang="zh-CN" altLang="en-HK" sz="3200" b="1" dirty="0">
                <a:solidFill>
                  <a:srgbClr val="002060"/>
                </a:solidFill>
                <a:latin typeface="SimSun" panose="02010600030101010101" pitchFamily="2" charset="-122"/>
                <a:ea typeface="SimSun" panose="02010600030101010101" pitchFamily="2" charset="-122"/>
              </a:rPr>
              <a:t>王焕文</a:t>
            </a:r>
            <a:endParaRPr kumimoji="1" lang="en-US" altLang="zh-CN" sz="3200" b="1" dirty="0">
              <a:solidFill>
                <a:srgbClr val="002060"/>
              </a:solidFill>
              <a:latin typeface="SimSun" panose="02010600030101010101" pitchFamily="2" charset="-122"/>
              <a:ea typeface="SimSun" panose="02010600030101010101" pitchFamily="2" charset="-122"/>
            </a:endParaRPr>
          </a:p>
          <a:p>
            <a:pPr>
              <a:lnSpc>
                <a:spcPct val="100000"/>
              </a:lnSpc>
              <a:spcBef>
                <a:spcPts val="450"/>
              </a:spcBef>
            </a:pPr>
            <a:r>
              <a:rPr kumimoji="1" lang="en-HK" altLang="zh-CN" sz="3200" b="1" dirty="0" err="1">
                <a:solidFill>
                  <a:srgbClr val="002060"/>
                </a:solidFill>
                <a:latin typeface="Times New Roman" panose="02020603050405020304" pitchFamily="18" charset="0"/>
                <a:ea typeface="宋体" panose="02010600030101010101" pitchFamily="2" charset="-122"/>
                <a:cs typeface="Times New Roman" panose="02020603050405020304" pitchFamily="18" charset="0"/>
              </a:rPr>
              <a:t>Email:wanghw@uestc.edu.cn</a:t>
            </a:r>
            <a:endParaRPr kumimoji="1" lang="en-HK" altLang="zh-CN" sz="3200" b="1" dirty="0">
              <a:solidFill>
                <a:srgbClr val="00206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spcBef>
                <a:spcPts val="450"/>
              </a:spcBef>
            </a:pPr>
            <a:endParaRPr lang="zh-CN" altLang="en-US" sz="3200"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a:extLst>
              <a:ext uri="{FF2B5EF4-FFF2-40B4-BE49-F238E27FC236}">
                <a16:creationId xmlns:a16="http://schemas.microsoft.com/office/drawing/2014/main" id="{B67D741B-F94D-E41C-2DC0-3E2D4E0DA5D8}"/>
              </a:ext>
            </a:extLst>
          </p:cNvPr>
          <p:cNvSpPr txBox="1">
            <a:spLocks noChangeArrowheads="1"/>
          </p:cNvSpPr>
          <p:nvPr/>
        </p:nvSpPr>
        <p:spPr bwMode="auto">
          <a:xfrm>
            <a:off x="566057" y="1859847"/>
            <a:ext cx="883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从图线可得到非测量点的数据。如图所示：</a:t>
            </a:r>
          </a:p>
        </p:txBody>
      </p:sp>
      <p:sp>
        <p:nvSpPr>
          <p:cNvPr id="9220" name="Text Box 4">
            <a:extLst>
              <a:ext uri="{FF2B5EF4-FFF2-40B4-BE49-F238E27FC236}">
                <a16:creationId xmlns:a16="http://schemas.microsoft.com/office/drawing/2014/main" id="{59EDBE0B-2EAF-1112-B03C-A73951386B66}"/>
              </a:ext>
            </a:extLst>
          </p:cNvPr>
          <p:cNvSpPr txBox="1">
            <a:spLocks noChangeArrowheads="1"/>
          </p:cNvSpPr>
          <p:nvPr/>
        </p:nvSpPr>
        <p:spPr bwMode="auto">
          <a:xfrm>
            <a:off x="671137" y="4235740"/>
            <a:ext cx="730403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利用内插或外推使测量范围得到了扩展，并且方便快捷、避免了复杂的计算。</a:t>
            </a:r>
          </a:p>
        </p:txBody>
      </p:sp>
      <mc:AlternateContent xmlns:mc="http://schemas.openxmlformats.org/markup-compatibility/2006" xmlns:a14="http://schemas.microsoft.com/office/drawing/2010/main">
        <mc:Choice Requires="a14">
          <p:sp>
            <p:nvSpPr>
              <p:cNvPr id="23556" name="Text Box 5">
                <a:extLst>
                  <a:ext uri="{FF2B5EF4-FFF2-40B4-BE49-F238E27FC236}">
                    <a16:creationId xmlns:a16="http://schemas.microsoft.com/office/drawing/2014/main" id="{4B6C5D30-F20C-C9A9-F4FD-329A8F6ED32B}"/>
                  </a:ext>
                </a:extLst>
              </p:cNvPr>
              <p:cNvSpPr txBox="1">
                <a:spLocks noChangeArrowheads="1"/>
              </p:cNvSpPr>
              <p:nvPr/>
            </p:nvSpPr>
            <p:spPr bwMode="auto">
              <a:xfrm>
                <a:off x="566057" y="2648529"/>
                <a:ext cx="8229600"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457200" indent="-457200" eaLnBrk="1" hangingPunct="1">
                  <a:spcBef>
                    <a:spcPct val="50000"/>
                  </a:spcBef>
                  <a:buFont typeface="系统字体常规体"/>
                  <a:buChar char="✻"/>
                </a:pPr>
                <a:r>
                  <a:rPr lang="zh-CN" altLang="en-US" sz="2800" dirty="0">
                    <a:solidFill>
                      <a:srgbClr val="002060"/>
                    </a:solidFill>
                    <a:latin typeface="Microsoft YaHei" panose="020B0503020204020204" pitchFamily="34" charset="-122"/>
                    <a:ea typeface="Microsoft YaHei" panose="020B0503020204020204" pitchFamily="34" charset="-122"/>
                  </a:rPr>
                  <a:t>当数据在测量范围内时为</a:t>
                </a:r>
                <a:r>
                  <a:rPr lang="zh-CN" altLang="en-US" sz="2800" dirty="0">
                    <a:solidFill>
                      <a:srgbClr val="C00000"/>
                    </a:solidFill>
                    <a:latin typeface="Microsoft YaHei" panose="020B0503020204020204" pitchFamily="34" charset="-122"/>
                    <a:ea typeface="Microsoft YaHei" panose="020B0503020204020204" pitchFamily="34" charset="-122"/>
                  </a:rPr>
                  <a:t>内插</a:t>
                </a:r>
                <a:r>
                  <a:rPr lang="en-US" altLang="zh-CN" sz="2800" dirty="0">
                    <a:solidFill>
                      <a:srgbClr val="C00000"/>
                    </a:solidFill>
                    <a:latin typeface="Microsoft YaHei" panose="020B0503020204020204" pitchFamily="34" charset="-122"/>
                    <a:ea typeface="Microsoft YaHei" panose="020B0503020204020204" pitchFamily="34" charset="-122"/>
                  </a:rPr>
                  <a:t> </a:t>
                </a:r>
                <a14:m>
                  <m:oMath xmlns:m="http://schemas.openxmlformats.org/officeDocument/2006/math">
                    <m:r>
                      <a:rPr lang="en-US" altLang="zh-CN" sz="2800" b="0" i="1" dirty="0" smtClean="0">
                        <a:solidFill>
                          <a:srgbClr val="002060"/>
                        </a:solidFill>
                        <a:latin typeface="Cambria Math" panose="02040503050406030204" pitchFamily="18" charset="0"/>
                      </a:rPr>
                      <m:t>(</m:t>
                    </m:r>
                    <m:sSub>
                      <m:sSubPr>
                        <m:ctrlPr>
                          <a:rPr lang="en-US" altLang="zh-CN" sz="2800" i="1" dirty="0" smtClean="0">
                            <a:solidFill>
                              <a:srgbClr val="002060"/>
                            </a:solidFill>
                            <a:latin typeface="Cambria Math" panose="02040503050406030204" pitchFamily="18" charset="0"/>
                          </a:rPr>
                        </m:ctrlPr>
                      </m:sSubPr>
                      <m:e>
                        <m:r>
                          <a:rPr lang="en-US" altLang="zh-CN" sz="2800" b="0" i="1" dirty="0" smtClean="0">
                            <a:solidFill>
                              <a:srgbClr val="002060"/>
                            </a:solidFill>
                            <a:latin typeface="Cambria Math" panose="02040503050406030204" pitchFamily="18" charset="0"/>
                          </a:rPr>
                          <m:t>𝑥</m:t>
                        </m:r>
                      </m:e>
                      <m:sub>
                        <m:r>
                          <a:rPr lang="en-US" altLang="zh-CN" sz="2800" b="0" i="1" dirty="0" smtClean="0">
                            <a:solidFill>
                              <a:srgbClr val="002060"/>
                            </a:solidFill>
                            <a:latin typeface="Cambria Math" panose="02040503050406030204" pitchFamily="18" charset="0"/>
                          </a:rPr>
                          <m:t>1</m:t>
                        </m:r>
                      </m:sub>
                    </m:sSub>
                    <m:r>
                      <a:rPr lang="en-US" altLang="zh-CN" sz="2800" b="0" i="1" dirty="0" smtClean="0">
                        <a:solidFill>
                          <a:srgbClr val="002060"/>
                        </a:solidFill>
                        <a:latin typeface="Cambria Math" panose="02040503050406030204" pitchFamily="18" charset="0"/>
                      </a:rPr>
                      <m:t>,</m:t>
                    </m:r>
                    <m:sSub>
                      <m:sSubPr>
                        <m:ctrlPr>
                          <a:rPr lang="en-US" altLang="zh-CN" sz="2800" i="1" dirty="0" smtClean="0">
                            <a:solidFill>
                              <a:srgbClr val="002060"/>
                            </a:solidFill>
                            <a:latin typeface="Cambria Math" panose="02040503050406030204" pitchFamily="18" charset="0"/>
                          </a:rPr>
                        </m:ctrlPr>
                      </m:sSubPr>
                      <m:e>
                        <m:r>
                          <a:rPr lang="en-US" altLang="zh-CN" sz="2800" b="0" i="1" dirty="0" smtClean="0">
                            <a:solidFill>
                              <a:srgbClr val="002060"/>
                            </a:solidFill>
                            <a:latin typeface="Cambria Math" panose="02040503050406030204" pitchFamily="18" charset="0"/>
                          </a:rPr>
                          <m:t>𝑦</m:t>
                        </m:r>
                      </m:e>
                      <m:sub>
                        <m:r>
                          <a:rPr lang="en-US" altLang="zh-CN" sz="2800" b="0" i="1" dirty="0" smtClean="0">
                            <a:solidFill>
                              <a:srgbClr val="002060"/>
                            </a:solidFill>
                            <a:latin typeface="Cambria Math" panose="02040503050406030204" pitchFamily="18" charset="0"/>
                          </a:rPr>
                          <m:t>1</m:t>
                        </m:r>
                      </m:sub>
                    </m:sSub>
                    <m:r>
                      <a:rPr lang="en-US" altLang="zh-CN" sz="2800" b="0" i="1" dirty="0" smtClean="0">
                        <a:solidFill>
                          <a:srgbClr val="002060"/>
                        </a:solidFill>
                        <a:latin typeface="Cambria Math" panose="02040503050406030204" pitchFamily="18" charset="0"/>
                      </a:rPr>
                      <m:t>)</m:t>
                    </m:r>
                  </m:oMath>
                </a14:m>
                <a:endParaRPr lang="zh-CN" altLang="en-US" sz="2800" dirty="0">
                  <a:solidFill>
                    <a:srgbClr val="002060"/>
                  </a:solidFill>
                  <a:latin typeface="Microsoft YaHei" panose="020B0503020204020204" pitchFamily="34" charset="-122"/>
                  <a:ea typeface="Microsoft YaHei" panose="020B0503020204020204" pitchFamily="34" charset="-122"/>
                </a:endParaRPr>
              </a:p>
            </p:txBody>
          </p:sp>
        </mc:Choice>
        <mc:Fallback xmlns="">
          <p:sp>
            <p:nvSpPr>
              <p:cNvPr id="23556" name="Text Box 5">
                <a:extLst>
                  <a:ext uri="{FF2B5EF4-FFF2-40B4-BE49-F238E27FC236}">
                    <a16:creationId xmlns:a16="http://schemas.microsoft.com/office/drawing/2014/main" id="{4B6C5D30-F20C-C9A9-F4FD-329A8F6ED32B}"/>
                  </a:ext>
                </a:extLst>
              </p:cNvPr>
              <p:cNvSpPr txBox="1">
                <a:spLocks noRot="1" noChangeAspect="1" noMove="1" noResize="1" noEditPoints="1" noAdjustHandles="1" noChangeArrowheads="1" noChangeShapeType="1" noTextEdit="1"/>
              </p:cNvSpPr>
              <p:nvPr/>
            </p:nvSpPr>
            <p:spPr bwMode="auto">
              <a:xfrm>
                <a:off x="566057" y="2648529"/>
                <a:ext cx="8229600" cy="523220"/>
              </a:xfrm>
              <a:prstGeom prst="rect">
                <a:avLst/>
              </a:prstGeom>
              <a:blipFill>
                <a:blip r:embed="rId3"/>
                <a:stretch>
                  <a:fillRect l="-1695" t="-21429" b="-3571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557" name="Text Box 6">
                <a:extLst>
                  <a:ext uri="{FF2B5EF4-FFF2-40B4-BE49-F238E27FC236}">
                    <a16:creationId xmlns:a16="http://schemas.microsoft.com/office/drawing/2014/main" id="{DDFC9B92-A2D8-40E7-4A9D-CF47D45848BE}"/>
                  </a:ext>
                </a:extLst>
              </p:cNvPr>
              <p:cNvSpPr txBox="1">
                <a:spLocks noChangeArrowheads="1"/>
              </p:cNvSpPr>
              <p:nvPr/>
            </p:nvSpPr>
            <p:spPr bwMode="auto">
              <a:xfrm>
                <a:off x="566057" y="3375631"/>
                <a:ext cx="8382000"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defPPr>
                  <a:defRPr lang="zh-CN"/>
                </a:defPPr>
                <a:lvl1pPr marL="457200" indent="-457200">
                  <a:spcBef>
                    <a:spcPct val="50000"/>
                  </a:spcBef>
                  <a:buFont typeface="系统字体常规体"/>
                  <a:buChar char="✻"/>
                  <a:defRPr kumimoji="1" sz="2800">
                    <a:solidFill>
                      <a:srgbClr val="002060"/>
                    </a:solidFill>
                    <a:latin typeface="Microsoft YaHei" panose="020B0503020204020204" pitchFamily="34" charset="-122"/>
                    <a:ea typeface="Microsoft YaHei" panose="020B0503020204020204" pitchFamily="34" charset="-122"/>
                  </a:defRPr>
                </a:lvl1pPr>
                <a:lvl2pPr marL="742950" indent="-285750">
                  <a:spcBef>
                    <a:spcPct val="20000"/>
                  </a:spcBef>
                  <a:buChar char="–"/>
                  <a:defRPr kumimoji="1" sz="2800">
                    <a:latin typeface="Times New Roman" panose="02020603050405020304" pitchFamily="18" charset="0"/>
                    <a:ea typeface="宋体" panose="02010600030101010101" pitchFamily="2" charset="-122"/>
                  </a:defRPr>
                </a:lvl2pPr>
                <a:lvl3pPr marL="1143000" indent="-228600">
                  <a:spcBef>
                    <a:spcPct val="20000"/>
                  </a:spcBef>
                  <a:buChar char="•"/>
                  <a:defRPr kumimoji="1" sz="2400">
                    <a:latin typeface="Times New Roman" panose="02020603050405020304" pitchFamily="18" charset="0"/>
                    <a:ea typeface="宋体" panose="02010600030101010101" pitchFamily="2" charset="-122"/>
                  </a:defRPr>
                </a:lvl3pPr>
                <a:lvl4pPr marL="1600200" indent="-228600">
                  <a:spcBef>
                    <a:spcPct val="20000"/>
                  </a:spcBef>
                  <a:buChar char="–"/>
                  <a:defRPr kumimoji="1" sz="2000">
                    <a:latin typeface="Times New Roman" panose="02020603050405020304" pitchFamily="18" charset="0"/>
                    <a:ea typeface="宋体" panose="02010600030101010101" pitchFamily="2" charset="-122"/>
                  </a:defRPr>
                </a:lvl4pPr>
                <a:lvl5pPr marL="2057400" indent="-228600">
                  <a:spcBef>
                    <a:spcPct val="20000"/>
                  </a:spcBef>
                  <a:buChar char="»"/>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9pPr>
              </a:lstStyle>
              <a:p>
                <a:r>
                  <a:rPr lang="zh-CN" altLang="en-US" dirty="0"/>
                  <a:t>当数据在测量范围外时为</a:t>
                </a:r>
                <a:r>
                  <a:rPr lang="zh-CN" altLang="en-US" dirty="0">
                    <a:solidFill>
                      <a:srgbClr val="C00000"/>
                    </a:solidFill>
                  </a:rPr>
                  <a:t>外推</a:t>
                </a:r>
                <a14:m>
                  <m:oMath xmlns:m="http://schemas.openxmlformats.org/officeDocument/2006/math">
                    <m:r>
                      <a:rPr lang="en-US" altLang="zh-CN" b="0"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b="0" i="1" dirty="0">
                            <a:latin typeface="Cambria Math" panose="02040503050406030204" pitchFamily="18" charset="0"/>
                          </a:rPr>
                          <m:t>𝑥</m:t>
                        </m:r>
                      </m:e>
                      <m:sub>
                        <m:r>
                          <a:rPr lang="en-US" altLang="zh-CN" b="0" i="1" dirty="0">
                            <a:latin typeface="Cambria Math" panose="02040503050406030204" pitchFamily="18" charset="0"/>
                          </a:rPr>
                          <m:t>2</m:t>
                        </m:r>
                      </m:sub>
                    </m:sSub>
                    <m:r>
                      <a:rPr lang="en-US" altLang="zh-CN" b="0"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a:latin typeface="Cambria Math" panose="02040503050406030204" pitchFamily="18" charset="0"/>
                          </a:rPr>
                          <m:t>𝑦</m:t>
                        </m:r>
                      </m:e>
                      <m:sub>
                        <m:r>
                          <a:rPr lang="en-US" altLang="zh-CN" b="0" i="1" dirty="0">
                            <a:latin typeface="Cambria Math" panose="02040503050406030204" pitchFamily="18" charset="0"/>
                          </a:rPr>
                          <m:t>2</m:t>
                        </m:r>
                      </m:sub>
                    </m:sSub>
                    <m:r>
                      <a:rPr lang="en-US" altLang="zh-CN" b="0" dirty="0">
                        <a:latin typeface="Cambria Math" panose="02040503050406030204" pitchFamily="18" charset="0"/>
                      </a:rPr>
                      <m:t>)</m:t>
                    </m:r>
                  </m:oMath>
                </a14:m>
                <a:endParaRPr lang="zh-CN" altLang="en-US" dirty="0"/>
              </a:p>
            </p:txBody>
          </p:sp>
        </mc:Choice>
        <mc:Fallback xmlns="">
          <p:sp>
            <p:nvSpPr>
              <p:cNvPr id="23557" name="Text Box 6">
                <a:extLst>
                  <a:ext uri="{FF2B5EF4-FFF2-40B4-BE49-F238E27FC236}">
                    <a16:creationId xmlns:a16="http://schemas.microsoft.com/office/drawing/2014/main" id="{DDFC9B92-A2D8-40E7-4A9D-CF47D45848BE}"/>
                  </a:ext>
                </a:extLst>
              </p:cNvPr>
              <p:cNvSpPr txBox="1">
                <a:spLocks noRot="1" noChangeAspect="1" noMove="1" noResize="1" noEditPoints="1" noAdjustHandles="1" noChangeArrowheads="1" noChangeShapeType="1" noTextEdit="1"/>
              </p:cNvSpPr>
              <p:nvPr/>
            </p:nvSpPr>
            <p:spPr bwMode="auto">
              <a:xfrm>
                <a:off x="566057" y="3375631"/>
                <a:ext cx="8382000" cy="523220"/>
              </a:xfrm>
              <a:prstGeom prst="rect">
                <a:avLst/>
              </a:prstGeom>
              <a:blipFill>
                <a:blip r:embed="rId4"/>
                <a:stretch>
                  <a:fillRect l="-1664" t="-20930" b="-348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23558" name="Picture 11">
            <a:extLst>
              <a:ext uri="{FF2B5EF4-FFF2-40B4-BE49-F238E27FC236}">
                <a16:creationId xmlns:a16="http://schemas.microsoft.com/office/drawing/2014/main" id="{9AC0CAA7-0BE2-28AC-7850-9332CF37F0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3981" y="1957584"/>
            <a:ext cx="3376882" cy="294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7892D918-CDF6-59C7-E167-0A38DABC08F7}"/>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7B50172E-B4A3-B483-7A6F-6D1A3C1FCC93}"/>
                </a:ext>
              </a:extLst>
            </p:cNvPr>
            <p:cNvPicPr>
              <a:picLocks noChangeAspect="1"/>
            </p:cNvPicPr>
            <p:nvPr/>
          </p:nvPicPr>
          <p:blipFill>
            <a:blip r:embed="rId6"/>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D8BB7A2D-D97C-2B7B-062C-CCE358DBE71A}"/>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6" name="Text Box 3">
            <a:extLst>
              <a:ext uri="{FF2B5EF4-FFF2-40B4-BE49-F238E27FC236}">
                <a16:creationId xmlns:a16="http://schemas.microsoft.com/office/drawing/2014/main" id="{9DA060EB-3E79-2FAE-E50A-93DA9C80F519}"/>
              </a:ext>
            </a:extLst>
          </p:cNvPr>
          <p:cNvSpPr txBox="1">
            <a:spLocks noChangeArrowheads="1"/>
          </p:cNvSpPr>
          <p:nvPr/>
        </p:nvSpPr>
        <p:spPr bwMode="auto">
          <a:xfrm>
            <a:off x="542441" y="1201293"/>
            <a:ext cx="74327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rgbClr val="002060"/>
                </a:solidFill>
                <a:latin typeface="Microsoft YaHei" panose="020B0503020204020204" pitchFamily="34" charset="-122"/>
                <a:ea typeface="Microsoft YaHei" panose="020B0503020204020204" pitchFamily="34" charset="-122"/>
              </a:rPr>
              <a:t>C.</a:t>
            </a:r>
            <a:r>
              <a:rPr lang="zh-CN" altLang="en-US" sz="2800" dirty="0">
                <a:solidFill>
                  <a:srgbClr val="002060"/>
                </a:solidFill>
                <a:latin typeface="Microsoft YaHei" panose="020B0503020204020204" pitchFamily="34" charset="-122"/>
                <a:ea typeface="Microsoft YaHei" panose="020B0503020204020204" pitchFamily="34" charset="-122"/>
              </a:rPr>
              <a:t>内插与外推</a:t>
            </a:r>
          </a:p>
        </p:txBody>
      </p:sp>
      <p:sp>
        <p:nvSpPr>
          <p:cNvPr id="7" name="Rectangle 2">
            <a:extLst>
              <a:ext uri="{FF2B5EF4-FFF2-40B4-BE49-F238E27FC236}">
                <a16:creationId xmlns:a16="http://schemas.microsoft.com/office/drawing/2014/main" id="{44FCB09E-56A1-6FEF-7CC3-D788CC2F1EC6}"/>
              </a:ext>
            </a:extLst>
          </p:cNvPr>
          <p:cNvSpPr txBox="1">
            <a:spLocks noChangeArrowheads="1"/>
          </p:cNvSpPr>
          <p:nvPr/>
        </p:nvSpPr>
        <p:spPr>
          <a:xfrm>
            <a:off x="316075" y="347373"/>
            <a:ext cx="4669582"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作图法</a:t>
            </a:r>
            <a:r>
              <a:rPr lang="en-US" altLang="zh-CN" sz="4000" dirty="0">
                <a:solidFill>
                  <a:srgbClr val="002060"/>
                </a:solidFill>
                <a:latin typeface="SimHei" panose="02010609060101010101" pitchFamily="49" charset="-122"/>
                <a:ea typeface="SimHei" panose="02010609060101010101" pitchFamily="49" charset="-122"/>
              </a:rPr>
              <a:t>-</a:t>
            </a:r>
            <a:r>
              <a:rPr lang="zh-CN" altLang="en-US" sz="4000" dirty="0">
                <a:solidFill>
                  <a:srgbClr val="C00000"/>
                </a:solidFill>
                <a:latin typeface="SimHei" panose="02010609060101010101" pitchFamily="49" charset="-122"/>
                <a:ea typeface="SimHei" panose="02010609060101010101" pitchFamily="49" charset="-122"/>
              </a:rPr>
              <a:t>作图的应用</a:t>
            </a:r>
          </a:p>
        </p:txBody>
      </p:sp>
      <p:sp>
        <p:nvSpPr>
          <p:cNvPr id="5" name="椭圆 4">
            <a:extLst>
              <a:ext uri="{FF2B5EF4-FFF2-40B4-BE49-F238E27FC236}">
                <a16:creationId xmlns:a16="http://schemas.microsoft.com/office/drawing/2014/main" id="{706FB62E-3B0B-BAAF-3BED-642ED9F2366D}"/>
              </a:ext>
            </a:extLst>
          </p:cNvPr>
          <p:cNvSpPr/>
          <p:nvPr/>
        </p:nvSpPr>
        <p:spPr>
          <a:xfrm>
            <a:off x="8815251" y="3537364"/>
            <a:ext cx="199753" cy="19975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a:extLst>
              <a:ext uri="{FF2B5EF4-FFF2-40B4-BE49-F238E27FC236}">
                <a16:creationId xmlns:a16="http://schemas.microsoft.com/office/drawing/2014/main" id="{FD9D3D62-9EF4-CCA8-412D-B383260BA2F7}"/>
              </a:ext>
            </a:extLst>
          </p:cNvPr>
          <p:cNvSpPr/>
          <p:nvPr/>
        </p:nvSpPr>
        <p:spPr>
          <a:xfrm>
            <a:off x="10662746" y="2447722"/>
            <a:ext cx="200807" cy="20080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P spid="23556" grpId="0"/>
      <p:bldP spid="23557" grpId="0"/>
      <p:bldP spid="5"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1D20058-4D62-BBD6-8C61-62DE42F2F170}"/>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92E641CF-E2A6-75BD-DBAD-03C2BA0639C0}"/>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1F6292B1-BE6B-B66E-EAFE-DED51547734F}"/>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6" name="Text Box 3">
            <a:extLst>
              <a:ext uri="{FF2B5EF4-FFF2-40B4-BE49-F238E27FC236}">
                <a16:creationId xmlns:a16="http://schemas.microsoft.com/office/drawing/2014/main" id="{D5F524CB-6F7D-295A-9CBE-ECDE317F5B2D}"/>
              </a:ext>
            </a:extLst>
          </p:cNvPr>
          <p:cNvSpPr txBox="1">
            <a:spLocks noChangeArrowheads="1"/>
          </p:cNvSpPr>
          <p:nvPr/>
        </p:nvSpPr>
        <p:spPr bwMode="auto">
          <a:xfrm>
            <a:off x="264068" y="1300001"/>
            <a:ext cx="110172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None/>
            </a:pPr>
            <a:r>
              <a:rPr lang="en-US" altLang="zh-CN" sz="2800" dirty="0">
                <a:solidFill>
                  <a:srgbClr val="002060"/>
                </a:solidFill>
                <a:latin typeface="Microsoft YaHei" panose="020B0503020204020204" pitchFamily="34" charset="-122"/>
                <a:ea typeface="Microsoft YaHei" panose="020B0503020204020204" pitchFamily="34" charset="-122"/>
              </a:rPr>
              <a:t>D.</a:t>
            </a:r>
            <a:r>
              <a:rPr lang="zh-CN" altLang="en-US" sz="2800" dirty="0">
                <a:solidFill>
                  <a:srgbClr val="002060"/>
                </a:solidFill>
                <a:latin typeface="Microsoft YaHei" panose="020B0503020204020204" pitchFamily="34" charset="-122"/>
                <a:ea typeface="Microsoft YaHei" panose="020B0503020204020204" pitchFamily="34" charset="-122"/>
              </a:rPr>
              <a:t>校正曲线：</a:t>
            </a:r>
            <a:r>
              <a:rPr lang="zh-CN" altLang="en-US" sz="2800" dirty="0">
                <a:solidFill>
                  <a:srgbClr val="7030A0"/>
                </a:solidFill>
                <a:latin typeface="Microsoft YaHei" panose="020B0503020204020204" pitchFamily="34" charset="-122"/>
                <a:ea typeface="Microsoft YaHei" panose="020B0503020204020204" pitchFamily="34" charset="-122"/>
              </a:rPr>
              <a:t>利用校正曲线可以提高仪器的准确度</a:t>
            </a:r>
          </a:p>
        </p:txBody>
      </p:sp>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BA3A52F4-4DB0-36EC-8996-3B0D97A0E2EE}"/>
                  </a:ext>
                </a:extLst>
              </p:cNvPr>
              <p:cNvGraphicFramePr>
                <a:graphicFrameLocks noGrp="1"/>
              </p:cNvGraphicFramePr>
              <p:nvPr>
                <p:extLst>
                  <p:ext uri="{D42A27DB-BD31-4B8C-83A1-F6EECF244321}">
                    <p14:modId xmlns:p14="http://schemas.microsoft.com/office/powerpoint/2010/main" val="1469246166"/>
                  </p:ext>
                </p:extLst>
              </p:nvPr>
            </p:nvGraphicFramePr>
            <p:xfrm>
              <a:off x="250040" y="2401559"/>
              <a:ext cx="5760000" cy="3414395"/>
            </p:xfrm>
            <a:graphic>
              <a:graphicData uri="http://schemas.openxmlformats.org/drawingml/2006/table">
                <a:tbl>
                  <a:tblPr>
                    <a:tableStyleId>{5940675A-B579-460E-94D1-54222C63F5DA}</a:tableStyleId>
                  </a:tblPr>
                  <a:tblGrid>
                    <a:gridCol w="1335602">
                      <a:extLst>
                        <a:ext uri="{9D8B030D-6E8A-4147-A177-3AD203B41FA5}">
                          <a16:colId xmlns:a16="http://schemas.microsoft.com/office/drawing/2014/main" val="3748240606"/>
                        </a:ext>
                      </a:extLst>
                    </a:gridCol>
                    <a:gridCol w="712376">
                      <a:extLst>
                        <a:ext uri="{9D8B030D-6E8A-4147-A177-3AD203B41FA5}">
                          <a16:colId xmlns:a16="http://schemas.microsoft.com/office/drawing/2014/main" val="1110313772"/>
                        </a:ext>
                      </a:extLst>
                    </a:gridCol>
                    <a:gridCol w="885447">
                      <a:extLst>
                        <a:ext uri="{9D8B030D-6E8A-4147-A177-3AD203B41FA5}">
                          <a16:colId xmlns:a16="http://schemas.microsoft.com/office/drawing/2014/main" val="2406016068"/>
                        </a:ext>
                      </a:extLst>
                    </a:gridCol>
                    <a:gridCol w="834684">
                      <a:extLst>
                        <a:ext uri="{9D8B030D-6E8A-4147-A177-3AD203B41FA5}">
                          <a16:colId xmlns:a16="http://schemas.microsoft.com/office/drawing/2014/main" val="371603409"/>
                        </a:ext>
                      </a:extLst>
                    </a:gridCol>
                    <a:gridCol w="994505">
                      <a:extLst>
                        <a:ext uri="{9D8B030D-6E8A-4147-A177-3AD203B41FA5}">
                          <a16:colId xmlns:a16="http://schemas.microsoft.com/office/drawing/2014/main" val="2759914389"/>
                        </a:ext>
                      </a:extLst>
                    </a:gridCol>
                    <a:gridCol w="997386">
                      <a:extLst>
                        <a:ext uri="{9D8B030D-6E8A-4147-A177-3AD203B41FA5}">
                          <a16:colId xmlns:a16="http://schemas.microsoft.com/office/drawing/2014/main" val="742106371"/>
                        </a:ext>
                      </a:extLst>
                    </a:gridCol>
                  </a:tblGrid>
                  <a:tr h="488315">
                    <a:tc>
                      <a:txBody>
                        <a:bodyPr/>
                        <a:lstStyle/>
                        <a:p>
                          <a:pPr algn="ctr"/>
                          <a:r>
                            <a:rPr lang="zh-CN" sz="2400" b="0" dirty="0">
                              <a:solidFill>
                                <a:srgbClr val="002060"/>
                              </a:solidFill>
                              <a:effectLst/>
                              <a:latin typeface="Microsoft YaHei" panose="020B0503020204020204" pitchFamily="34" charset="-122"/>
                              <a:ea typeface="Microsoft YaHei" panose="020B0503020204020204" pitchFamily="34" charset="-122"/>
                            </a:rPr>
                            <a:t>次数</a:t>
                          </a:r>
                          <a:endParaRPr lang="zh-CN" sz="2400" b="0" dirty="0">
                            <a:solidFill>
                              <a:srgbClr val="00206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400" dirty="0">
                              <a:effectLst/>
                              <a:latin typeface="Times New Roman" panose="02020603050405020304" pitchFamily="18" charset="0"/>
                              <a:cs typeface="Times New Roman" panose="02020603050405020304" pitchFamily="18" charset="0"/>
                            </a:rPr>
                            <a:t>1</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effectLst/>
                              <a:latin typeface="Times New Roman" panose="02020603050405020304" pitchFamily="18" charset="0"/>
                              <a:cs typeface="Times New Roman" panose="02020603050405020304" pitchFamily="18" charset="0"/>
                            </a:rPr>
                            <a:t>2</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effectLst/>
                              <a:latin typeface="Times New Roman" panose="02020603050405020304" pitchFamily="18" charset="0"/>
                              <a:cs typeface="Times New Roman" panose="02020603050405020304" pitchFamily="18" charset="0"/>
                            </a:rPr>
                            <a:t>3</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a:effectLst/>
                              <a:latin typeface="Times New Roman" panose="02020603050405020304" pitchFamily="18" charset="0"/>
                              <a:cs typeface="Times New Roman" panose="02020603050405020304" pitchFamily="18" charset="0"/>
                            </a:rPr>
                            <a:t>4</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effectLst/>
                              <a:latin typeface="Times New Roman" panose="02020603050405020304" pitchFamily="18" charset="0"/>
                              <a:cs typeface="Times New Roman" panose="02020603050405020304" pitchFamily="18" charset="0"/>
                            </a:rPr>
                            <a:t>5</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4460998"/>
                      </a:ext>
                    </a:extLst>
                  </a:tr>
                  <a:tr h="536575">
                    <a:tc>
                      <a:txBody>
                        <a:bodyPr/>
                        <a:lstStyle/>
                        <a:p>
                          <a:pPr algn="ctr"/>
                          <a:r>
                            <a:rPr lang="zh-CN" sz="2400" b="0" dirty="0">
                              <a:solidFill>
                                <a:srgbClr val="002060"/>
                              </a:solidFill>
                              <a:effectLst/>
                              <a:latin typeface="Microsoft YaHei" panose="020B0503020204020204" pitchFamily="34" charset="-122"/>
                              <a:ea typeface="Microsoft YaHei" panose="020B0503020204020204" pitchFamily="34" charset="-122"/>
                            </a:rPr>
                            <a:t>低精度信号源</a:t>
                          </a:r>
                          <a14:m>
                            <m:oMath xmlns:m="http://schemas.openxmlformats.org/officeDocument/2006/math">
                              <m:r>
                                <a:rPr lang="en-US" sz="2400" b="0" i="1" dirty="0" smtClean="0">
                                  <a:solidFill>
                                    <a:srgbClr val="002060"/>
                                  </a:solidFill>
                                  <a:effectLst/>
                                  <a:latin typeface="Cambria Math" panose="02040503050406030204" pitchFamily="18" charset="0"/>
                                  <a:ea typeface="SimSun" panose="02010600030101010101" pitchFamily="2" charset="-122"/>
                                </a:rPr>
                                <m:t>𝑓</m:t>
                              </m:r>
                            </m:oMath>
                          </a14:m>
                          <a:r>
                            <a:rPr lang="en-US" sz="2400" b="0" dirty="0">
                              <a:solidFill>
                                <a:srgbClr val="002060"/>
                              </a:solidFill>
                              <a:effectLst/>
                              <a:latin typeface="Microsoft YaHei" panose="020B0503020204020204" pitchFamily="34" charset="-122"/>
                              <a:ea typeface="Microsoft YaHei" panose="020B0503020204020204" pitchFamily="34" charset="-122"/>
                              <a:cs typeface="Times New Roman" panose="02020603050405020304" pitchFamily="18" charset="0"/>
                            </a:rPr>
                            <a:t>(Hz)</a:t>
                          </a:r>
                          <a:endParaRPr lang="zh-CN" sz="2400" b="0" dirty="0">
                            <a:solidFill>
                              <a:srgbClr val="00206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25.0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50.0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75.0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100.0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125.0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3753050"/>
                      </a:ext>
                    </a:extLst>
                  </a:tr>
                  <a:tr h="579755">
                    <a:tc>
                      <a:txBody>
                        <a:bodyPr/>
                        <a:lstStyle/>
                        <a:p>
                          <a:pPr algn="ctr"/>
                          <a:r>
                            <a:rPr lang="zh-CN" sz="2400" b="0" dirty="0">
                              <a:solidFill>
                                <a:srgbClr val="002060"/>
                              </a:solidFill>
                              <a:effectLst/>
                              <a:latin typeface="Microsoft YaHei" panose="020B0503020204020204" pitchFamily="34" charset="-122"/>
                              <a:ea typeface="Microsoft YaHei" panose="020B0503020204020204" pitchFamily="34" charset="-122"/>
                            </a:rPr>
                            <a:t>高精度信号源</a:t>
                          </a:r>
                          <a14:m>
                            <m:oMath xmlns:m="http://schemas.openxmlformats.org/officeDocument/2006/math">
                              <m:r>
                                <a:rPr lang="en-US" sz="2400" b="0" i="1" dirty="0" smtClean="0">
                                  <a:solidFill>
                                    <a:srgbClr val="002060"/>
                                  </a:solidFill>
                                  <a:effectLst/>
                                  <a:latin typeface="Cambria Math" panose="02040503050406030204" pitchFamily="18" charset="0"/>
                                  <a:ea typeface="SimSun" panose="02010600030101010101" pitchFamily="2" charset="-122"/>
                                </a:rPr>
                                <m:t>𝑓</m:t>
                              </m:r>
                            </m:oMath>
                          </a14:m>
                          <a:r>
                            <a:rPr lang="en-US" sz="2400" b="0" dirty="0">
                              <a:solidFill>
                                <a:srgbClr val="002060"/>
                              </a:solidFill>
                              <a:effectLst/>
                              <a:latin typeface="Microsoft YaHei" panose="020B0503020204020204" pitchFamily="34" charset="-122"/>
                              <a:ea typeface="Microsoft YaHei" panose="020B0503020204020204" pitchFamily="34" charset="-122"/>
                              <a:cs typeface="Times New Roman" panose="02020603050405020304" pitchFamily="18" charset="0"/>
                            </a:rPr>
                            <a:t>(Hz)</a:t>
                          </a:r>
                          <a:endParaRPr lang="zh-CN" sz="2400" b="0" dirty="0">
                            <a:solidFill>
                              <a:srgbClr val="00206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400">
                              <a:solidFill>
                                <a:srgbClr val="C00000"/>
                              </a:solidFill>
                              <a:effectLst/>
                              <a:latin typeface="Times New Roman" panose="02020603050405020304" pitchFamily="18" charset="0"/>
                              <a:cs typeface="Times New Roman" panose="02020603050405020304" pitchFamily="18" charset="0"/>
                            </a:rPr>
                            <a:t>26.1</a:t>
                          </a:r>
                          <a:endParaRPr lang="zh-CN" sz="24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48.0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77.0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100.0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124.0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170230"/>
                      </a:ext>
                    </a:extLst>
                  </a:tr>
                  <a:tr h="586740">
                    <a:tc>
                      <a:txBody>
                        <a:bodyPr/>
                        <a:lstStyle/>
                        <a:p>
                          <a:pPr algn="ctr"/>
                          <a:r>
                            <a:rPr lang="zh-CN" sz="2400" b="0" dirty="0">
                              <a:solidFill>
                                <a:srgbClr val="002060"/>
                              </a:solidFill>
                              <a:effectLst/>
                              <a:latin typeface="Microsoft YaHei" panose="020B0503020204020204" pitchFamily="34" charset="-122"/>
                              <a:ea typeface="Microsoft YaHei" panose="020B0503020204020204" pitchFamily="34" charset="-122"/>
                            </a:rPr>
                            <a:t>修正值</a:t>
                          </a:r>
                          <a:r>
                            <a:rPr lang="en-US" sz="2400" b="0" dirty="0">
                              <a:solidFill>
                                <a:srgbClr val="002060"/>
                              </a:solidFill>
                              <a:effectLst/>
                              <a:latin typeface="Microsoft YaHei" panose="020B0503020204020204" pitchFamily="34" charset="-122"/>
                              <a:ea typeface="Microsoft YaHei" panose="020B0503020204020204" pitchFamily="34" charset="-122"/>
                            </a:rPr>
                            <a:t>(</a:t>
                          </a:r>
                          <a14:m>
                            <m:oMath xmlns:m="http://schemas.openxmlformats.org/officeDocument/2006/math">
                              <m:r>
                                <m:rPr>
                                  <m:nor/>
                                </m:rPr>
                                <a:rPr lang="el-GR" altLang="zh-CN" sz="2400" b="0" dirty="0" smtClean="0">
                                  <a:solidFill>
                                    <a:srgbClr val="002060"/>
                                  </a:solidFill>
                                  <a:latin typeface="Microsoft YaHei" panose="020B0503020204020204" pitchFamily="34" charset="-122"/>
                                  <a:ea typeface="Microsoft YaHei" panose="020B0503020204020204" pitchFamily="34" charset="-122"/>
                                  <a:cs typeface="Times New Roman" panose="02020603050405020304" pitchFamily="18" charset="0"/>
                                </a:rPr>
                                <m:t>Δ</m:t>
                              </m:r>
                              <m:r>
                                <a:rPr lang="en-US" sz="2400" b="0" i="1" dirty="0">
                                  <a:solidFill>
                                    <a:srgbClr val="002060"/>
                                  </a:solidFill>
                                  <a:effectLst/>
                                  <a:latin typeface="Cambria Math" panose="02040503050406030204" pitchFamily="18" charset="0"/>
                                  <a:ea typeface="SimSun" panose="02010600030101010101" pitchFamily="2" charset="-122"/>
                                </a:rPr>
                                <m:t>𝑓</m:t>
                              </m:r>
                            </m:oMath>
                          </a14:m>
                          <a:r>
                            <a:rPr lang="en-US" sz="2400" b="0" dirty="0">
                              <a:solidFill>
                                <a:srgbClr val="002060"/>
                              </a:solidFill>
                              <a:effectLst/>
                              <a:latin typeface="Microsoft YaHei" panose="020B0503020204020204" pitchFamily="34" charset="-122"/>
                              <a:ea typeface="Microsoft YaHei" panose="020B0503020204020204" pitchFamily="34" charset="-122"/>
                            </a:rPr>
                            <a:t>)</a:t>
                          </a:r>
                          <a:endParaRPr lang="zh-CN" sz="2400" b="0" dirty="0">
                            <a:solidFill>
                              <a:srgbClr val="00206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1.1</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-2.0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2.0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0.0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-1.0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0711697"/>
                      </a:ext>
                    </a:extLst>
                  </a:tr>
                </a:tbl>
              </a:graphicData>
            </a:graphic>
          </p:graphicFrame>
        </mc:Choice>
        <mc:Fallback xmlns="">
          <p:graphicFrame>
            <p:nvGraphicFramePr>
              <p:cNvPr id="7" name="表格 6">
                <a:extLst>
                  <a:ext uri="{FF2B5EF4-FFF2-40B4-BE49-F238E27FC236}">
                    <a16:creationId xmlns:a16="http://schemas.microsoft.com/office/drawing/2014/main" id="{BA3A52F4-4DB0-36EC-8996-3B0D97A0E2EE}"/>
                  </a:ext>
                </a:extLst>
              </p:cNvPr>
              <p:cNvGraphicFramePr>
                <a:graphicFrameLocks noGrp="1"/>
              </p:cNvGraphicFramePr>
              <p:nvPr>
                <p:extLst>
                  <p:ext uri="{D42A27DB-BD31-4B8C-83A1-F6EECF244321}">
                    <p14:modId xmlns:p14="http://schemas.microsoft.com/office/powerpoint/2010/main" val="1469246166"/>
                  </p:ext>
                </p:extLst>
              </p:nvPr>
            </p:nvGraphicFramePr>
            <p:xfrm>
              <a:off x="250040" y="2401559"/>
              <a:ext cx="5760000" cy="3414395"/>
            </p:xfrm>
            <a:graphic>
              <a:graphicData uri="http://schemas.openxmlformats.org/drawingml/2006/table">
                <a:tbl>
                  <a:tblPr>
                    <a:tableStyleId>{5940675A-B579-460E-94D1-54222C63F5DA}</a:tableStyleId>
                  </a:tblPr>
                  <a:tblGrid>
                    <a:gridCol w="1335602">
                      <a:extLst>
                        <a:ext uri="{9D8B030D-6E8A-4147-A177-3AD203B41FA5}">
                          <a16:colId xmlns:a16="http://schemas.microsoft.com/office/drawing/2014/main" val="3748240606"/>
                        </a:ext>
                      </a:extLst>
                    </a:gridCol>
                    <a:gridCol w="712376">
                      <a:extLst>
                        <a:ext uri="{9D8B030D-6E8A-4147-A177-3AD203B41FA5}">
                          <a16:colId xmlns:a16="http://schemas.microsoft.com/office/drawing/2014/main" val="1110313772"/>
                        </a:ext>
                      </a:extLst>
                    </a:gridCol>
                    <a:gridCol w="885447">
                      <a:extLst>
                        <a:ext uri="{9D8B030D-6E8A-4147-A177-3AD203B41FA5}">
                          <a16:colId xmlns:a16="http://schemas.microsoft.com/office/drawing/2014/main" val="2406016068"/>
                        </a:ext>
                      </a:extLst>
                    </a:gridCol>
                    <a:gridCol w="834684">
                      <a:extLst>
                        <a:ext uri="{9D8B030D-6E8A-4147-A177-3AD203B41FA5}">
                          <a16:colId xmlns:a16="http://schemas.microsoft.com/office/drawing/2014/main" val="371603409"/>
                        </a:ext>
                      </a:extLst>
                    </a:gridCol>
                    <a:gridCol w="994505">
                      <a:extLst>
                        <a:ext uri="{9D8B030D-6E8A-4147-A177-3AD203B41FA5}">
                          <a16:colId xmlns:a16="http://schemas.microsoft.com/office/drawing/2014/main" val="2759914389"/>
                        </a:ext>
                      </a:extLst>
                    </a:gridCol>
                    <a:gridCol w="997386">
                      <a:extLst>
                        <a:ext uri="{9D8B030D-6E8A-4147-A177-3AD203B41FA5}">
                          <a16:colId xmlns:a16="http://schemas.microsoft.com/office/drawing/2014/main" val="742106371"/>
                        </a:ext>
                      </a:extLst>
                    </a:gridCol>
                  </a:tblGrid>
                  <a:tr h="488315">
                    <a:tc>
                      <a:txBody>
                        <a:bodyPr/>
                        <a:lstStyle/>
                        <a:p>
                          <a:pPr algn="ctr"/>
                          <a:r>
                            <a:rPr lang="zh-CN" sz="2400" b="0" dirty="0">
                              <a:solidFill>
                                <a:srgbClr val="002060"/>
                              </a:solidFill>
                              <a:effectLst/>
                              <a:latin typeface="Microsoft YaHei" panose="020B0503020204020204" pitchFamily="34" charset="-122"/>
                              <a:ea typeface="Microsoft YaHei" panose="020B0503020204020204" pitchFamily="34" charset="-122"/>
                            </a:rPr>
                            <a:t>次数</a:t>
                          </a:r>
                          <a:endParaRPr lang="zh-CN" sz="2400" b="0" dirty="0">
                            <a:solidFill>
                              <a:srgbClr val="00206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400" dirty="0">
                              <a:effectLst/>
                              <a:latin typeface="Times New Roman" panose="02020603050405020304" pitchFamily="18" charset="0"/>
                              <a:cs typeface="Times New Roman" panose="02020603050405020304" pitchFamily="18" charset="0"/>
                            </a:rPr>
                            <a:t>1</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effectLst/>
                              <a:latin typeface="Times New Roman" panose="02020603050405020304" pitchFamily="18" charset="0"/>
                              <a:cs typeface="Times New Roman" panose="02020603050405020304" pitchFamily="18" charset="0"/>
                            </a:rPr>
                            <a:t>2</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effectLst/>
                              <a:latin typeface="Times New Roman" panose="02020603050405020304" pitchFamily="18" charset="0"/>
                              <a:cs typeface="Times New Roman" panose="02020603050405020304" pitchFamily="18" charset="0"/>
                            </a:rPr>
                            <a:t>3</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a:effectLst/>
                              <a:latin typeface="Times New Roman" panose="02020603050405020304" pitchFamily="18" charset="0"/>
                              <a:cs typeface="Times New Roman" panose="02020603050405020304" pitchFamily="18" charset="0"/>
                            </a:rPr>
                            <a:t>4</a:t>
                          </a:r>
                          <a:endParaRPr lang="zh-CN" sz="24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effectLst/>
                              <a:latin typeface="Times New Roman" panose="02020603050405020304" pitchFamily="18" charset="0"/>
                              <a:cs typeface="Times New Roman" panose="02020603050405020304" pitchFamily="18" charset="0"/>
                            </a:rPr>
                            <a:t>5</a:t>
                          </a:r>
                          <a:endParaRPr lang="zh-CN" sz="2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4460998"/>
                      </a:ext>
                    </a:extLst>
                  </a:tr>
                  <a:tr h="1097280">
                    <a:tc>
                      <a:txBody>
                        <a:bodyPr/>
                        <a:lstStyle/>
                        <a:p>
                          <a:endParaRPr lang="zh-CN"/>
                        </a:p>
                      </a:txBody>
                      <a:tcPr marL="68580" marR="68580" marT="0" marB="0" anchor="ctr">
                        <a:blipFill>
                          <a:blip r:embed="rId3"/>
                          <a:stretch>
                            <a:fillRect l="-943" t="-47126" r="-330189" b="-183908"/>
                          </a:stretch>
                        </a:blipFill>
                      </a:tcP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25.0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50.0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75.0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100.0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125.0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3753050"/>
                      </a:ext>
                    </a:extLst>
                  </a:tr>
                  <a:tr h="1097280">
                    <a:tc>
                      <a:txBody>
                        <a:bodyPr/>
                        <a:lstStyle/>
                        <a:p>
                          <a:endParaRPr lang="zh-CN"/>
                        </a:p>
                      </a:txBody>
                      <a:tcPr marL="68580" marR="68580" marT="0" marB="0" anchor="ctr">
                        <a:blipFill>
                          <a:blip r:embed="rId3"/>
                          <a:stretch>
                            <a:fillRect l="-943" t="-148837" r="-330189" b="-86047"/>
                          </a:stretch>
                        </a:blipFill>
                      </a:tcPr>
                    </a:tc>
                    <a:tc>
                      <a:txBody>
                        <a:bodyPr/>
                        <a:lstStyle/>
                        <a:p>
                          <a:pPr algn="ctr"/>
                          <a:r>
                            <a:rPr lang="en-US" sz="2400">
                              <a:solidFill>
                                <a:srgbClr val="C00000"/>
                              </a:solidFill>
                              <a:effectLst/>
                              <a:latin typeface="Times New Roman" panose="02020603050405020304" pitchFamily="18" charset="0"/>
                              <a:cs typeface="Times New Roman" panose="02020603050405020304" pitchFamily="18" charset="0"/>
                            </a:rPr>
                            <a:t>26.1</a:t>
                          </a:r>
                          <a:endParaRPr lang="zh-CN" sz="24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48.0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77.0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100.0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124.0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170230"/>
                      </a:ext>
                    </a:extLst>
                  </a:tr>
                  <a:tr h="731520">
                    <a:tc>
                      <a:txBody>
                        <a:bodyPr/>
                        <a:lstStyle/>
                        <a:p>
                          <a:endParaRPr lang="zh-CN"/>
                        </a:p>
                      </a:txBody>
                      <a:tcPr marL="68580" marR="68580" marT="0" marB="0" anchor="ctr">
                        <a:blipFill>
                          <a:blip r:embed="rId3"/>
                          <a:stretch>
                            <a:fillRect l="-943" t="-368966" r="-330189" b="-27586"/>
                          </a:stretch>
                        </a:blipFill>
                      </a:tcP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1.1</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-2.0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2.0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0.0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400" dirty="0">
                              <a:solidFill>
                                <a:srgbClr val="C00000"/>
                              </a:solidFill>
                              <a:effectLst/>
                              <a:latin typeface="Times New Roman" panose="02020603050405020304" pitchFamily="18" charset="0"/>
                              <a:cs typeface="Times New Roman" panose="02020603050405020304" pitchFamily="18" charset="0"/>
                            </a:rPr>
                            <a:t>-1.0</a:t>
                          </a:r>
                          <a:endParaRPr lang="zh-CN" sz="24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0711697"/>
                      </a:ext>
                    </a:extLst>
                  </a:tr>
                </a:tbl>
              </a:graphicData>
            </a:graphic>
          </p:graphicFrame>
        </mc:Fallback>
      </mc:AlternateContent>
      <p:sp>
        <p:nvSpPr>
          <p:cNvPr id="8" name="Rectangle 2">
            <a:extLst>
              <a:ext uri="{FF2B5EF4-FFF2-40B4-BE49-F238E27FC236}">
                <a16:creationId xmlns:a16="http://schemas.microsoft.com/office/drawing/2014/main" id="{841BEBB5-A6D6-9B38-2F98-40D6398C8669}"/>
              </a:ext>
            </a:extLst>
          </p:cNvPr>
          <p:cNvSpPr txBox="1">
            <a:spLocks noChangeArrowheads="1"/>
          </p:cNvSpPr>
          <p:nvPr/>
        </p:nvSpPr>
        <p:spPr>
          <a:xfrm>
            <a:off x="316075" y="347373"/>
            <a:ext cx="4669582"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作图法</a:t>
            </a:r>
            <a:r>
              <a:rPr lang="en-US" altLang="zh-CN" sz="4000" dirty="0">
                <a:solidFill>
                  <a:srgbClr val="002060"/>
                </a:solidFill>
                <a:latin typeface="SimHei" panose="02010609060101010101" pitchFamily="49" charset="-122"/>
                <a:ea typeface="SimHei" panose="02010609060101010101" pitchFamily="49" charset="-122"/>
              </a:rPr>
              <a:t>-</a:t>
            </a:r>
            <a:r>
              <a:rPr lang="zh-CN" altLang="en-US" sz="4000" dirty="0">
                <a:solidFill>
                  <a:srgbClr val="C00000"/>
                </a:solidFill>
                <a:latin typeface="SimHei" panose="02010609060101010101" pitchFamily="49" charset="-122"/>
                <a:ea typeface="SimHei" panose="02010609060101010101" pitchFamily="49" charset="-122"/>
              </a:rPr>
              <a:t>作图的应用</a:t>
            </a:r>
          </a:p>
        </p:txBody>
      </p:sp>
      <p:graphicFrame>
        <p:nvGraphicFramePr>
          <p:cNvPr id="14" name="图表 13">
            <a:extLst>
              <a:ext uri="{FF2B5EF4-FFF2-40B4-BE49-F238E27FC236}">
                <a16:creationId xmlns:a16="http://schemas.microsoft.com/office/drawing/2014/main" id="{9C13EC38-F414-49B7-2CF6-8278A2768B2D}"/>
              </a:ext>
            </a:extLst>
          </p:cNvPr>
          <p:cNvGraphicFramePr/>
          <p:nvPr>
            <p:extLst>
              <p:ext uri="{D42A27DB-BD31-4B8C-83A1-F6EECF244321}">
                <p14:modId xmlns:p14="http://schemas.microsoft.com/office/powerpoint/2010/main" val="71216439"/>
              </p:ext>
            </p:extLst>
          </p:nvPr>
        </p:nvGraphicFramePr>
        <p:xfrm>
          <a:off x="6181962" y="2158584"/>
          <a:ext cx="5775927" cy="418815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a:extLst>
              <a:ext uri="{FF2B5EF4-FFF2-40B4-BE49-F238E27FC236}">
                <a16:creationId xmlns:a16="http://schemas.microsoft.com/office/drawing/2014/main" id="{E7D9F796-E568-3518-2649-A61A67F7406F}"/>
              </a:ext>
            </a:extLst>
          </p:cNvPr>
          <p:cNvSpPr txBox="1">
            <a:spLocks noChangeArrowheads="1"/>
          </p:cNvSpPr>
          <p:nvPr/>
        </p:nvSpPr>
        <p:spPr bwMode="auto">
          <a:xfrm>
            <a:off x="377231" y="1286626"/>
            <a:ext cx="1152460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rgbClr val="002060"/>
                </a:solidFill>
                <a:latin typeface="Microsoft YaHei" panose="020B0503020204020204" pitchFamily="34" charset="-122"/>
                <a:ea typeface="Microsoft YaHei" panose="020B0503020204020204" pitchFamily="34" charset="-122"/>
              </a:rPr>
              <a:t>①</a:t>
            </a:r>
            <a:r>
              <a:rPr lang="zh-CN" altLang="en-US" sz="2800" dirty="0">
                <a:solidFill>
                  <a:srgbClr val="002060"/>
                </a:solidFill>
                <a:latin typeface="Microsoft YaHei" panose="020B0503020204020204" pitchFamily="34" charset="-122"/>
                <a:ea typeface="Microsoft YaHei" panose="020B0503020204020204" pitchFamily="34" charset="-122"/>
              </a:rPr>
              <a:t>作图一定要用坐标纸，测量数据中的可靠数字在图上也应是可靠的，即图纸上一小格对应数据中可靠数字的最后一位，而误差位在小格之间估计。</a:t>
            </a:r>
          </a:p>
        </p:txBody>
      </p:sp>
      <p:pic>
        <p:nvPicPr>
          <p:cNvPr id="26627" name="Picture 4">
            <a:extLst>
              <a:ext uri="{FF2B5EF4-FFF2-40B4-BE49-F238E27FC236}">
                <a16:creationId xmlns:a16="http://schemas.microsoft.com/office/drawing/2014/main" id="{BB27B54E-010D-2994-A27D-8A85F8E2F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880" y="2560307"/>
            <a:ext cx="3944958" cy="325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7012573D-E257-6013-6D2F-4EF9048AA14A}"/>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63ABC49A-AC87-6EE9-010A-F7428C337D7D}"/>
                </a:ext>
              </a:extLst>
            </p:cNvPr>
            <p:cNvPicPr>
              <a:picLocks noChangeAspect="1"/>
            </p:cNvPicPr>
            <p:nvPr/>
          </p:nvPicPr>
          <p:blipFill>
            <a:blip r:embed="rId3"/>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05730AE3-56CA-66C7-BB35-7FD60D545AF4}"/>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graphicFrame>
        <p:nvGraphicFramePr>
          <p:cNvPr id="7" name="表格 6">
            <a:extLst>
              <a:ext uri="{FF2B5EF4-FFF2-40B4-BE49-F238E27FC236}">
                <a16:creationId xmlns:a16="http://schemas.microsoft.com/office/drawing/2014/main" id="{E6743561-F992-A141-81AB-D0C3ED9EB49A}"/>
              </a:ext>
            </a:extLst>
          </p:cNvPr>
          <p:cNvGraphicFramePr>
            <a:graphicFrameLocks noGrp="1"/>
          </p:cNvGraphicFramePr>
          <p:nvPr>
            <p:extLst>
              <p:ext uri="{D42A27DB-BD31-4B8C-83A1-F6EECF244321}">
                <p14:modId xmlns:p14="http://schemas.microsoft.com/office/powerpoint/2010/main" val="2143548857"/>
              </p:ext>
            </p:extLst>
          </p:nvPr>
        </p:nvGraphicFramePr>
        <p:xfrm>
          <a:off x="316075" y="4186380"/>
          <a:ext cx="7425181" cy="1280160"/>
        </p:xfrm>
        <a:graphic>
          <a:graphicData uri="http://schemas.openxmlformats.org/drawingml/2006/table">
            <a:tbl>
              <a:tblPr>
                <a:tableStyleId>{5940675A-B579-460E-94D1-54222C63F5DA}</a:tableStyleId>
              </a:tblPr>
              <a:tblGrid>
                <a:gridCol w="1307251">
                  <a:extLst>
                    <a:ext uri="{9D8B030D-6E8A-4147-A177-3AD203B41FA5}">
                      <a16:colId xmlns:a16="http://schemas.microsoft.com/office/drawing/2014/main" val="3375466591"/>
                    </a:ext>
                  </a:extLst>
                </a:gridCol>
                <a:gridCol w="1019655">
                  <a:extLst>
                    <a:ext uri="{9D8B030D-6E8A-4147-A177-3AD203B41FA5}">
                      <a16:colId xmlns:a16="http://schemas.microsoft.com/office/drawing/2014/main" val="1234692695"/>
                    </a:ext>
                  </a:extLst>
                </a:gridCol>
                <a:gridCol w="1019655">
                  <a:extLst>
                    <a:ext uri="{9D8B030D-6E8A-4147-A177-3AD203B41FA5}">
                      <a16:colId xmlns:a16="http://schemas.microsoft.com/office/drawing/2014/main" val="526644781"/>
                    </a:ext>
                  </a:extLst>
                </a:gridCol>
                <a:gridCol w="1019655">
                  <a:extLst>
                    <a:ext uri="{9D8B030D-6E8A-4147-A177-3AD203B41FA5}">
                      <a16:colId xmlns:a16="http://schemas.microsoft.com/office/drawing/2014/main" val="258182095"/>
                    </a:ext>
                  </a:extLst>
                </a:gridCol>
                <a:gridCol w="1019655">
                  <a:extLst>
                    <a:ext uri="{9D8B030D-6E8A-4147-A177-3AD203B41FA5}">
                      <a16:colId xmlns:a16="http://schemas.microsoft.com/office/drawing/2014/main" val="632512582"/>
                    </a:ext>
                  </a:extLst>
                </a:gridCol>
                <a:gridCol w="1019655">
                  <a:extLst>
                    <a:ext uri="{9D8B030D-6E8A-4147-A177-3AD203B41FA5}">
                      <a16:colId xmlns:a16="http://schemas.microsoft.com/office/drawing/2014/main" val="634952513"/>
                    </a:ext>
                  </a:extLst>
                </a:gridCol>
                <a:gridCol w="1019655">
                  <a:extLst>
                    <a:ext uri="{9D8B030D-6E8A-4147-A177-3AD203B41FA5}">
                      <a16:colId xmlns:a16="http://schemas.microsoft.com/office/drawing/2014/main" val="3208735484"/>
                    </a:ext>
                  </a:extLst>
                </a:gridCol>
              </a:tblGrid>
              <a:tr h="314325">
                <a:tc>
                  <a:txBody>
                    <a:bodyPr/>
                    <a:lstStyle/>
                    <a:p>
                      <a:pPr algn="ctr"/>
                      <a:r>
                        <a:rPr lang="zh-CN"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次数</a:t>
                      </a: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2</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8</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9</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10</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5263602"/>
                  </a:ext>
                </a:extLst>
              </a:tr>
              <a:tr h="314325">
                <a:tc>
                  <a:txBody>
                    <a:bodyPr/>
                    <a:lstStyle/>
                    <a:p>
                      <a:pPr algn="ctr"/>
                      <a:r>
                        <a:rPr lang="en-US" sz="280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 t </a:t>
                      </a:r>
                      <a:r>
                        <a:rPr lang="en-US"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a:t>
                      </a:r>
                      <a:endParaRPr lang="zh-CN"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40.0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45.0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50.0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08768079"/>
                  </a:ext>
                </a:extLst>
              </a:tr>
              <a:tr h="3143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R</a:t>
                      </a:r>
                      <a:r>
                        <a:rPr lang="en-US" altLang="zh-CN" sz="2800" i="1" kern="100" baseline="-250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t </a:t>
                      </a:r>
                      <a:r>
                        <a:rPr lang="en-US" altLang="zh-CN"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(Ω)</a:t>
                      </a:r>
                      <a:endParaRPr lang="zh-CN" altLang="zh-CN"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10.32</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10.51</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11.36</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11.53</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11.66</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41764289"/>
                  </a:ext>
                </a:extLst>
              </a:tr>
            </a:tbl>
          </a:graphicData>
        </a:graphic>
      </p:graphicFrame>
      <p:sp>
        <p:nvSpPr>
          <p:cNvPr id="8" name="文本框 7">
            <a:extLst>
              <a:ext uri="{FF2B5EF4-FFF2-40B4-BE49-F238E27FC236}">
                <a16:creationId xmlns:a16="http://schemas.microsoft.com/office/drawing/2014/main" id="{2BDACB6D-3167-006E-A0A2-9520A41525AB}"/>
              </a:ext>
            </a:extLst>
          </p:cNvPr>
          <p:cNvSpPr txBox="1"/>
          <p:nvPr/>
        </p:nvSpPr>
        <p:spPr>
          <a:xfrm>
            <a:off x="1246963" y="2937242"/>
            <a:ext cx="5322291" cy="523220"/>
          </a:xfrm>
          <a:prstGeom prst="rect">
            <a:avLst/>
          </a:prstGeom>
          <a:noFill/>
        </p:spPr>
        <p:txBody>
          <a:bodyPr wrap="none" rtlCol="0">
            <a:spAutoFit/>
          </a:bodyPr>
          <a:lstStyle/>
          <a:p>
            <a:r>
              <a:rPr kumimoji="1" lang="zh-CN" altLang="en-US" sz="28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电阻</a:t>
            </a:r>
            <a:r>
              <a:rPr kumimoji="1" lang="en-US" altLang="zh-CN" sz="2800" i="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R</a:t>
            </a:r>
            <a:r>
              <a:rPr kumimoji="1" lang="en-US" altLang="zh-CN" sz="2800" i="1" baseline="-250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t</a:t>
            </a:r>
            <a:r>
              <a:rPr kumimoji="1" lang="en-US" altLang="zh-CN" sz="28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28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温度</a:t>
            </a:r>
            <a:r>
              <a:rPr kumimoji="1" lang="en-US" altLang="zh-CN" sz="2800" i="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t</a:t>
            </a:r>
            <a:r>
              <a:rPr kumimoji="1" lang="zh-CN" altLang="en-US" sz="28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关系 （样品：铜）</a:t>
            </a:r>
          </a:p>
        </p:txBody>
      </p:sp>
      <p:sp>
        <p:nvSpPr>
          <p:cNvPr id="9" name="Rectangle 2">
            <a:extLst>
              <a:ext uri="{FF2B5EF4-FFF2-40B4-BE49-F238E27FC236}">
                <a16:creationId xmlns:a16="http://schemas.microsoft.com/office/drawing/2014/main" id="{DFBFE226-0821-6383-369E-BE894361957F}"/>
              </a:ext>
            </a:extLst>
          </p:cNvPr>
          <p:cNvSpPr txBox="1">
            <a:spLocks noChangeArrowheads="1"/>
          </p:cNvSpPr>
          <p:nvPr/>
        </p:nvSpPr>
        <p:spPr>
          <a:xfrm>
            <a:off x="316075" y="347373"/>
            <a:ext cx="4669582"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作图法</a:t>
            </a:r>
            <a:r>
              <a:rPr lang="en-US" altLang="zh-CN" sz="4000" dirty="0">
                <a:solidFill>
                  <a:srgbClr val="002060"/>
                </a:solidFill>
                <a:latin typeface="SimHei" panose="02010609060101010101" pitchFamily="49" charset="-122"/>
                <a:ea typeface="SimHei" panose="02010609060101010101" pitchFamily="49" charset="-122"/>
              </a:rPr>
              <a:t>-</a:t>
            </a:r>
            <a:r>
              <a:rPr lang="zh-CN" altLang="en-US" sz="4000" dirty="0">
                <a:solidFill>
                  <a:srgbClr val="C00000"/>
                </a:solidFill>
                <a:latin typeface="SimHei" panose="02010609060101010101" pitchFamily="49" charset="-122"/>
                <a:ea typeface="SimHei" panose="02010609060101010101" pitchFamily="49" charset="-122"/>
              </a:rPr>
              <a:t>作图规则</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F9669C93-B213-46DF-F0A9-EC044A76740B}"/>
              </a:ext>
            </a:extLst>
          </p:cNvPr>
          <p:cNvSpPr txBox="1">
            <a:spLocks noChangeArrowheads="1"/>
          </p:cNvSpPr>
          <p:nvPr/>
        </p:nvSpPr>
        <p:spPr bwMode="auto">
          <a:xfrm>
            <a:off x="2362200" y="2792600"/>
            <a:ext cx="3886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3600">
                <a:latin typeface="仿宋_GB2312" panose="02010609030101010101" pitchFamily="49" charset="-122"/>
                <a:ea typeface="仿宋_GB2312" panose="02010609030101010101" pitchFamily="49" charset="-122"/>
              </a:rPr>
              <a:t> </a:t>
            </a:r>
            <a:endParaRPr lang="en-US" altLang="zh-CN" sz="3600" b="1">
              <a:solidFill>
                <a:srgbClr val="003366"/>
              </a:solidFill>
              <a:latin typeface="仿宋_GB2312" panose="02010609030101010101" pitchFamily="49" charset="-122"/>
              <a:ea typeface="仿宋_GB2312" panose="02010609030101010101" pitchFamily="49" charset="-122"/>
            </a:endParaRPr>
          </a:p>
        </p:txBody>
      </p:sp>
      <p:sp>
        <p:nvSpPr>
          <p:cNvPr id="27651" name="Rectangle 7">
            <a:extLst>
              <a:ext uri="{FF2B5EF4-FFF2-40B4-BE49-F238E27FC236}">
                <a16:creationId xmlns:a16="http://schemas.microsoft.com/office/drawing/2014/main" id="{14A16974-6250-019E-135E-CBF26EA0F7A3}"/>
              </a:ext>
            </a:extLst>
          </p:cNvPr>
          <p:cNvSpPr>
            <a:spLocks noChangeArrowheads="1"/>
          </p:cNvSpPr>
          <p:nvPr/>
        </p:nvSpPr>
        <p:spPr bwMode="auto">
          <a:xfrm>
            <a:off x="284205" y="1296871"/>
            <a:ext cx="4327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rgbClr val="002060"/>
                </a:solidFill>
                <a:latin typeface="Microsoft YaHei" panose="020B0503020204020204" pitchFamily="34" charset="-122"/>
                <a:ea typeface="Microsoft YaHei" panose="020B0503020204020204" pitchFamily="34" charset="-122"/>
              </a:rPr>
              <a:t>②</a:t>
            </a:r>
            <a:r>
              <a:rPr lang="zh-CN" altLang="en-US" sz="2800" dirty="0">
                <a:solidFill>
                  <a:srgbClr val="002060"/>
                </a:solidFill>
                <a:latin typeface="Microsoft YaHei" panose="020B0503020204020204" pitchFamily="34" charset="-122"/>
                <a:ea typeface="Microsoft YaHei" panose="020B0503020204020204" pitchFamily="34" charset="-122"/>
              </a:rPr>
              <a:t>标明坐标轴和图名</a:t>
            </a:r>
          </a:p>
        </p:txBody>
      </p:sp>
      <p:grpSp>
        <p:nvGrpSpPr>
          <p:cNvPr id="27652" name="Group 12">
            <a:extLst>
              <a:ext uri="{FF2B5EF4-FFF2-40B4-BE49-F238E27FC236}">
                <a16:creationId xmlns:a16="http://schemas.microsoft.com/office/drawing/2014/main" id="{557ED7C0-F7AF-46FC-E62B-60F09DA72196}"/>
              </a:ext>
            </a:extLst>
          </p:cNvPr>
          <p:cNvGrpSpPr>
            <a:grpSpLocks/>
          </p:cNvGrpSpPr>
          <p:nvPr/>
        </p:nvGrpSpPr>
        <p:grpSpPr bwMode="auto">
          <a:xfrm>
            <a:off x="2362200" y="1862552"/>
            <a:ext cx="8145046" cy="4760783"/>
            <a:chOff x="267" y="1210"/>
            <a:chExt cx="5213" cy="3047"/>
          </a:xfrm>
        </p:grpSpPr>
        <p:grpSp>
          <p:nvGrpSpPr>
            <p:cNvPr id="27653" name="Group 8">
              <a:extLst>
                <a:ext uri="{FF2B5EF4-FFF2-40B4-BE49-F238E27FC236}">
                  <a16:creationId xmlns:a16="http://schemas.microsoft.com/office/drawing/2014/main" id="{48993D44-246E-BD16-DFFC-46CC157FE4F7}"/>
                </a:ext>
              </a:extLst>
            </p:cNvPr>
            <p:cNvGrpSpPr>
              <a:grpSpLocks/>
            </p:cNvGrpSpPr>
            <p:nvPr/>
          </p:nvGrpSpPr>
          <p:grpSpPr bwMode="auto">
            <a:xfrm>
              <a:off x="267" y="1210"/>
              <a:ext cx="5213" cy="3047"/>
              <a:chOff x="-353" y="10"/>
              <a:chExt cx="5934" cy="4590"/>
            </a:xfrm>
          </p:grpSpPr>
          <p:graphicFrame>
            <p:nvGraphicFramePr>
              <p:cNvPr id="27655" name="Object 9">
                <a:extLst>
                  <a:ext uri="{FF2B5EF4-FFF2-40B4-BE49-F238E27FC236}">
                    <a16:creationId xmlns:a16="http://schemas.microsoft.com/office/drawing/2014/main" id="{7B9A1BC7-2B5F-53D9-F2A8-3E88EF0499F4}"/>
                  </a:ext>
                </a:extLst>
              </p:cNvPr>
              <p:cNvGraphicFramePr>
                <a:graphicFrameLocks noChangeAspect="1"/>
              </p:cNvGraphicFramePr>
              <p:nvPr>
                <p:extLst>
                  <p:ext uri="{D42A27DB-BD31-4B8C-83A1-F6EECF244321}">
                    <p14:modId xmlns:p14="http://schemas.microsoft.com/office/powerpoint/2010/main" val="2519761942"/>
                  </p:ext>
                </p:extLst>
              </p:nvPr>
            </p:nvGraphicFramePr>
            <p:xfrm>
              <a:off x="-353" y="10"/>
              <a:ext cx="5934" cy="4590"/>
            </p:xfrm>
            <a:graphic>
              <a:graphicData uri="http://schemas.openxmlformats.org/presentationml/2006/ole">
                <mc:AlternateContent xmlns:mc="http://schemas.openxmlformats.org/markup-compatibility/2006">
                  <mc:Choice xmlns:v="urn:schemas-microsoft-com:vml" Requires="v">
                    <p:oleObj name="图表" r:id="rId2" imgW="4483100" imgH="3479800" progId="Excel.Chart.8">
                      <p:embed/>
                    </p:oleObj>
                  </mc:Choice>
                  <mc:Fallback>
                    <p:oleObj name="图表" r:id="rId2" imgW="4483100" imgH="3479800" progId="Excel.Chart.8">
                      <p:embed/>
                      <p:pic>
                        <p:nvPicPr>
                          <p:cNvPr id="27655" name="Object 9">
                            <a:extLst>
                              <a:ext uri="{FF2B5EF4-FFF2-40B4-BE49-F238E27FC236}">
                                <a16:creationId xmlns:a16="http://schemas.microsoft.com/office/drawing/2014/main" id="{7B9A1BC7-2B5F-53D9-F2A8-3E88EF049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 y="10"/>
                            <a:ext cx="5934" cy="4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6" name="Line 10">
                <a:extLst>
                  <a:ext uri="{FF2B5EF4-FFF2-40B4-BE49-F238E27FC236}">
                    <a16:creationId xmlns:a16="http://schemas.microsoft.com/office/drawing/2014/main" id="{965A36E0-06E1-94A9-9321-AABCF9BE4ACC}"/>
                  </a:ext>
                </a:extLst>
              </p:cNvPr>
              <p:cNvSpPr>
                <a:spLocks noChangeShapeType="1"/>
              </p:cNvSpPr>
              <p:nvPr/>
            </p:nvSpPr>
            <p:spPr bwMode="auto">
              <a:xfrm flipV="1">
                <a:off x="975" y="1815"/>
                <a:ext cx="4490" cy="167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FF66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654" name="Line 11">
              <a:extLst>
                <a:ext uri="{FF2B5EF4-FFF2-40B4-BE49-F238E27FC236}">
                  <a16:creationId xmlns:a16="http://schemas.microsoft.com/office/drawing/2014/main" id="{6E4AE0FE-2EE5-6A1F-35A3-80E44E14325A}"/>
                </a:ext>
              </a:extLst>
            </p:cNvPr>
            <p:cNvSpPr>
              <a:spLocks noChangeShapeType="1"/>
            </p:cNvSpPr>
            <p:nvPr/>
          </p:nvSpPr>
          <p:spPr bwMode="auto">
            <a:xfrm flipV="1">
              <a:off x="1198" y="2516"/>
              <a:ext cx="3765" cy="103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 name="组合 1">
            <a:extLst>
              <a:ext uri="{FF2B5EF4-FFF2-40B4-BE49-F238E27FC236}">
                <a16:creationId xmlns:a16="http://schemas.microsoft.com/office/drawing/2014/main" id="{55ADFE24-592F-7DF8-9DCF-0505CCA08495}"/>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83300917-FF32-ED7D-1498-AB26A6E7975F}"/>
                </a:ext>
              </a:extLst>
            </p:cNvPr>
            <p:cNvPicPr>
              <a:picLocks noChangeAspect="1"/>
            </p:cNvPicPr>
            <p:nvPr/>
          </p:nvPicPr>
          <p:blipFill>
            <a:blip r:embed="rId4"/>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9C7CBB06-1A3C-5235-4720-9517D9B35394}"/>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7" name="矩形 6">
            <a:extLst>
              <a:ext uri="{FF2B5EF4-FFF2-40B4-BE49-F238E27FC236}">
                <a16:creationId xmlns:a16="http://schemas.microsoft.com/office/drawing/2014/main" id="{48F5F651-D5EA-BF93-A3BF-A3E9FE2167A3}"/>
              </a:ext>
            </a:extLst>
          </p:cNvPr>
          <p:cNvSpPr/>
          <p:nvPr/>
        </p:nvSpPr>
        <p:spPr>
          <a:xfrm>
            <a:off x="3732044" y="5944778"/>
            <a:ext cx="6615615" cy="54749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a:extLst>
              <a:ext uri="{FF2B5EF4-FFF2-40B4-BE49-F238E27FC236}">
                <a16:creationId xmlns:a16="http://schemas.microsoft.com/office/drawing/2014/main" id="{EA54D391-EE8B-17B4-B41B-CFC9E2698686}"/>
              </a:ext>
            </a:extLst>
          </p:cNvPr>
          <p:cNvSpPr/>
          <p:nvPr/>
        </p:nvSpPr>
        <p:spPr>
          <a:xfrm>
            <a:off x="4604282" y="2158313"/>
            <a:ext cx="4307243" cy="64134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9090F960-35BD-203A-5093-6C36F84A64FC}"/>
              </a:ext>
            </a:extLst>
          </p:cNvPr>
          <p:cNvSpPr/>
          <p:nvPr/>
        </p:nvSpPr>
        <p:spPr>
          <a:xfrm>
            <a:off x="2569029" y="3023727"/>
            <a:ext cx="1003792" cy="31098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Rectangle 2">
            <a:extLst>
              <a:ext uri="{FF2B5EF4-FFF2-40B4-BE49-F238E27FC236}">
                <a16:creationId xmlns:a16="http://schemas.microsoft.com/office/drawing/2014/main" id="{D36818F1-BB1F-B658-A4BD-0AC2A8BD2213}"/>
              </a:ext>
            </a:extLst>
          </p:cNvPr>
          <p:cNvSpPr txBox="1">
            <a:spLocks noChangeArrowheads="1"/>
          </p:cNvSpPr>
          <p:nvPr/>
        </p:nvSpPr>
        <p:spPr>
          <a:xfrm>
            <a:off x="316075" y="347373"/>
            <a:ext cx="4669582"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作图法</a:t>
            </a:r>
            <a:r>
              <a:rPr lang="en-US" altLang="zh-CN" sz="4000" dirty="0">
                <a:solidFill>
                  <a:srgbClr val="2F5597"/>
                </a:solidFill>
                <a:latin typeface="SimHei" panose="02010609060101010101" pitchFamily="49" charset="-122"/>
                <a:ea typeface="SimHei" panose="02010609060101010101" pitchFamily="49" charset="-122"/>
              </a:rPr>
              <a:t>-</a:t>
            </a:r>
            <a:r>
              <a:rPr lang="zh-CN" altLang="en-US" sz="4000" dirty="0">
                <a:solidFill>
                  <a:srgbClr val="C00000"/>
                </a:solidFill>
                <a:latin typeface="SimHei" panose="02010609060101010101" pitchFamily="49" charset="-122"/>
                <a:ea typeface="SimHei" panose="02010609060101010101" pitchFamily="49" charset="-122"/>
              </a:rPr>
              <a:t>作图规则</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a:extLst>
              <a:ext uri="{FF2B5EF4-FFF2-40B4-BE49-F238E27FC236}">
                <a16:creationId xmlns:a16="http://schemas.microsoft.com/office/drawing/2014/main" id="{FA801949-D5CA-9BC8-94B3-BC54176A8C86}"/>
              </a:ext>
            </a:extLst>
          </p:cNvPr>
          <p:cNvSpPr txBox="1">
            <a:spLocks noChangeArrowheads="1"/>
          </p:cNvSpPr>
          <p:nvPr/>
        </p:nvSpPr>
        <p:spPr bwMode="auto">
          <a:xfrm>
            <a:off x="2362200" y="2863850"/>
            <a:ext cx="640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3600">
                <a:latin typeface="仿宋_GB2312" panose="02010609030101010101" pitchFamily="49" charset="-122"/>
                <a:ea typeface="仿宋_GB2312" panose="02010609030101010101" pitchFamily="49" charset="-122"/>
              </a:rPr>
              <a:t> </a:t>
            </a:r>
            <a:endParaRPr lang="en-US" altLang="zh-CN" sz="3600" b="1">
              <a:solidFill>
                <a:srgbClr val="003366"/>
              </a:solidFill>
              <a:latin typeface="仿宋_GB2312" panose="02010609030101010101" pitchFamily="49" charset="-122"/>
              <a:ea typeface="仿宋_GB2312" panose="02010609030101010101" pitchFamily="49" charset="-122"/>
            </a:endParaRPr>
          </a:p>
        </p:txBody>
      </p:sp>
      <p:sp>
        <p:nvSpPr>
          <p:cNvPr id="28675" name="Text Box 5">
            <a:extLst>
              <a:ext uri="{FF2B5EF4-FFF2-40B4-BE49-F238E27FC236}">
                <a16:creationId xmlns:a16="http://schemas.microsoft.com/office/drawing/2014/main" id="{DA3ED6EE-51EC-B832-A6D2-84BCC0CA3135}"/>
              </a:ext>
            </a:extLst>
          </p:cNvPr>
          <p:cNvSpPr txBox="1">
            <a:spLocks noChangeArrowheads="1"/>
          </p:cNvSpPr>
          <p:nvPr/>
        </p:nvSpPr>
        <p:spPr bwMode="auto">
          <a:xfrm>
            <a:off x="388484" y="1296334"/>
            <a:ext cx="289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rgbClr val="002060"/>
                </a:solidFill>
                <a:latin typeface="Microsoft YaHei" panose="020B0503020204020204" pitchFamily="34" charset="-122"/>
                <a:ea typeface="Microsoft YaHei" panose="020B0503020204020204" pitchFamily="34" charset="-122"/>
              </a:rPr>
              <a:t>③</a:t>
            </a:r>
            <a:r>
              <a:rPr lang="zh-CN" altLang="en-US" sz="2800" dirty="0">
                <a:solidFill>
                  <a:srgbClr val="002060"/>
                </a:solidFill>
                <a:latin typeface="Microsoft YaHei" panose="020B0503020204020204" pitchFamily="34" charset="-122"/>
                <a:ea typeface="Microsoft YaHei" panose="020B0503020204020204" pitchFamily="34" charset="-122"/>
              </a:rPr>
              <a:t>标点</a:t>
            </a:r>
          </a:p>
        </p:txBody>
      </p:sp>
      <p:pic>
        <p:nvPicPr>
          <p:cNvPr id="28676" name="Picture 7">
            <a:extLst>
              <a:ext uri="{FF2B5EF4-FFF2-40B4-BE49-F238E27FC236}">
                <a16:creationId xmlns:a16="http://schemas.microsoft.com/office/drawing/2014/main" id="{775924B3-CD3C-8F91-3C1C-FB6C5E882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284" y="1732678"/>
            <a:ext cx="8820829" cy="477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7454B155-CF3D-E05D-D12F-FEAC118EC568}"/>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6D3FB3D5-4EC4-3980-B537-2024A5CDCBB0}"/>
                </a:ext>
              </a:extLst>
            </p:cNvPr>
            <p:cNvPicPr>
              <a:picLocks noChangeAspect="1"/>
            </p:cNvPicPr>
            <p:nvPr/>
          </p:nvPicPr>
          <p:blipFill>
            <a:blip r:embed="rId3"/>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630D6E18-F73C-41A5-DD9E-A5AFBFF4F324}"/>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5" name="Rectangle 2">
            <a:extLst>
              <a:ext uri="{FF2B5EF4-FFF2-40B4-BE49-F238E27FC236}">
                <a16:creationId xmlns:a16="http://schemas.microsoft.com/office/drawing/2014/main" id="{30CF6B01-92AC-311D-E6CF-5E5DEC4E7E4B}"/>
              </a:ext>
            </a:extLst>
          </p:cNvPr>
          <p:cNvSpPr txBox="1">
            <a:spLocks noChangeArrowheads="1"/>
          </p:cNvSpPr>
          <p:nvPr/>
        </p:nvSpPr>
        <p:spPr>
          <a:xfrm>
            <a:off x="316075" y="347373"/>
            <a:ext cx="4669582"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作图法</a:t>
            </a:r>
            <a:r>
              <a:rPr lang="en-US" altLang="zh-CN" sz="4000" dirty="0">
                <a:solidFill>
                  <a:srgbClr val="2F5597"/>
                </a:solidFill>
                <a:latin typeface="SimHei" panose="02010609060101010101" pitchFamily="49" charset="-122"/>
                <a:ea typeface="SimHei" panose="02010609060101010101" pitchFamily="49" charset="-122"/>
              </a:rPr>
              <a:t>-</a:t>
            </a:r>
            <a:r>
              <a:rPr lang="zh-CN" altLang="en-US" sz="4000" dirty="0">
                <a:solidFill>
                  <a:srgbClr val="C00000"/>
                </a:solidFill>
                <a:latin typeface="SimHei" panose="02010609060101010101" pitchFamily="49" charset="-122"/>
                <a:ea typeface="SimHei" panose="02010609060101010101" pitchFamily="49" charset="-122"/>
              </a:rPr>
              <a:t>作图规则</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6">
            <a:extLst>
              <a:ext uri="{FF2B5EF4-FFF2-40B4-BE49-F238E27FC236}">
                <a16:creationId xmlns:a16="http://schemas.microsoft.com/office/drawing/2014/main" id="{6CE7C025-72E6-27BC-DBA7-7133BE8CFC7D}"/>
              </a:ext>
            </a:extLst>
          </p:cNvPr>
          <p:cNvSpPr txBox="1">
            <a:spLocks noChangeArrowheads="1"/>
          </p:cNvSpPr>
          <p:nvPr/>
        </p:nvSpPr>
        <p:spPr bwMode="auto">
          <a:xfrm>
            <a:off x="468539" y="1244800"/>
            <a:ext cx="304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None/>
            </a:pPr>
            <a:r>
              <a:rPr lang="en-US" altLang="zh-CN" b="1" dirty="0">
                <a:solidFill>
                  <a:srgbClr val="002060"/>
                </a:solidFill>
              </a:rPr>
              <a:t>④</a:t>
            </a:r>
            <a:r>
              <a:rPr lang="zh-CN" altLang="en-US" b="1" dirty="0">
                <a:solidFill>
                  <a:srgbClr val="002060"/>
                </a:solidFill>
              </a:rPr>
              <a:t>连线</a:t>
            </a:r>
          </a:p>
        </p:txBody>
      </p:sp>
      <p:sp>
        <p:nvSpPr>
          <p:cNvPr id="29699" name="Text Box 9">
            <a:extLst>
              <a:ext uri="{FF2B5EF4-FFF2-40B4-BE49-F238E27FC236}">
                <a16:creationId xmlns:a16="http://schemas.microsoft.com/office/drawing/2014/main" id="{A3A0D99E-5B4A-A46A-DC62-E09285912386}"/>
              </a:ext>
            </a:extLst>
          </p:cNvPr>
          <p:cNvSpPr txBox="1">
            <a:spLocks noChangeArrowheads="1"/>
          </p:cNvSpPr>
          <p:nvPr/>
        </p:nvSpPr>
        <p:spPr bwMode="auto">
          <a:xfrm>
            <a:off x="5455019" y="2418979"/>
            <a:ext cx="6242176"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a:t>
            </a:r>
            <a:r>
              <a:rPr lang="en-US" altLang="zh-CN" sz="2800" dirty="0">
                <a:solidFill>
                  <a:srgbClr val="002060"/>
                </a:solidFill>
                <a:latin typeface="Microsoft YaHei" panose="020B0503020204020204" pitchFamily="34" charset="-122"/>
                <a:ea typeface="Microsoft YaHei" panose="020B0503020204020204" pitchFamily="34" charset="-122"/>
              </a:rPr>
              <a:t>1</a:t>
            </a:r>
            <a:r>
              <a:rPr lang="zh-CN" altLang="en-US" sz="2800" dirty="0">
                <a:solidFill>
                  <a:srgbClr val="002060"/>
                </a:solidFill>
                <a:latin typeface="Microsoft YaHei" panose="020B0503020204020204" pitchFamily="34" charset="-122"/>
                <a:ea typeface="Microsoft YaHei" panose="020B0503020204020204" pitchFamily="34" charset="-122"/>
              </a:rPr>
              <a:t>）只有在理论上为线性关系，并且数据点也大致成线性分布时，才能画直线。</a:t>
            </a:r>
          </a:p>
          <a:p>
            <a:pPr algn="just"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a:t>
            </a:r>
            <a:r>
              <a:rPr lang="en-US" altLang="zh-CN" sz="2800" dirty="0">
                <a:solidFill>
                  <a:srgbClr val="002060"/>
                </a:solidFill>
                <a:latin typeface="Microsoft YaHei" panose="020B0503020204020204" pitchFamily="34" charset="-122"/>
                <a:ea typeface="Microsoft YaHei" panose="020B0503020204020204" pitchFamily="34" charset="-122"/>
              </a:rPr>
              <a:t>2</a:t>
            </a:r>
            <a:r>
              <a:rPr lang="zh-CN" altLang="en-US" sz="2800" dirty="0">
                <a:solidFill>
                  <a:srgbClr val="002060"/>
                </a:solidFill>
                <a:latin typeface="Microsoft YaHei" panose="020B0503020204020204" pitchFamily="34" charset="-122"/>
                <a:ea typeface="Microsoft YaHei" panose="020B0503020204020204" pitchFamily="34" charset="-122"/>
              </a:rPr>
              <a:t>）使数据点均匀分布在曲线的两侧，并尽量靠近曲线。</a:t>
            </a:r>
          </a:p>
        </p:txBody>
      </p:sp>
      <p:pic>
        <p:nvPicPr>
          <p:cNvPr id="29700" name="Picture 10">
            <a:extLst>
              <a:ext uri="{FF2B5EF4-FFF2-40B4-BE49-F238E27FC236}">
                <a16:creationId xmlns:a16="http://schemas.microsoft.com/office/drawing/2014/main" id="{3CFDFC8B-CAEA-6447-A7F8-978124954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482" y="2276475"/>
            <a:ext cx="432117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a:extLst>
              <a:ext uri="{FF2B5EF4-FFF2-40B4-BE49-F238E27FC236}">
                <a16:creationId xmlns:a16="http://schemas.microsoft.com/office/drawing/2014/main" id="{5BECDDD0-1DF9-207F-FF2A-C65E28BA41A1}"/>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B52C243B-1805-5551-D836-E956229E94D8}"/>
                </a:ext>
              </a:extLst>
            </p:cNvPr>
            <p:cNvPicPr>
              <a:picLocks noChangeAspect="1"/>
            </p:cNvPicPr>
            <p:nvPr/>
          </p:nvPicPr>
          <p:blipFill>
            <a:blip r:embed="rId3"/>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401BF5A7-E073-EC66-A3B8-6B3783FB63FD}"/>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6" name="Rectangle 2">
            <a:extLst>
              <a:ext uri="{FF2B5EF4-FFF2-40B4-BE49-F238E27FC236}">
                <a16:creationId xmlns:a16="http://schemas.microsoft.com/office/drawing/2014/main" id="{53B85DA8-4082-A883-743C-5BD623AEABA4}"/>
              </a:ext>
            </a:extLst>
          </p:cNvPr>
          <p:cNvSpPr txBox="1">
            <a:spLocks noChangeArrowheads="1"/>
          </p:cNvSpPr>
          <p:nvPr/>
        </p:nvSpPr>
        <p:spPr>
          <a:xfrm>
            <a:off x="316075" y="347373"/>
            <a:ext cx="4669582"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作图法</a:t>
            </a:r>
            <a:r>
              <a:rPr lang="en-US" altLang="zh-CN" sz="4000" dirty="0">
                <a:solidFill>
                  <a:srgbClr val="002060"/>
                </a:solidFill>
                <a:latin typeface="SimHei" panose="02010609060101010101" pitchFamily="49" charset="-122"/>
                <a:ea typeface="SimHei" panose="02010609060101010101" pitchFamily="49" charset="-122"/>
              </a:rPr>
              <a:t>-</a:t>
            </a:r>
            <a:r>
              <a:rPr lang="zh-CN" altLang="en-US" sz="4000" dirty="0">
                <a:solidFill>
                  <a:srgbClr val="C00000"/>
                </a:solidFill>
                <a:latin typeface="SimHei" panose="02010609060101010101" pitchFamily="49" charset="-122"/>
                <a:ea typeface="SimHei" panose="02010609060101010101" pitchFamily="49" charset="-122"/>
              </a:rPr>
              <a:t>作图规则</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a:extLst>
              <a:ext uri="{FF2B5EF4-FFF2-40B4-BE49-F238E27FC236}">
                <a16:creationId xmlns:a16="http://schemas.microsoft.com/office/drawing/2014/main" id="{9B053F02-E44E-B6CD-A6A7-2C1F70D5984A}"/>
              </a:ext>
            </a:extLst>
          </p:cNvPr>
          <p:cNvSpPr txBox="1">
            <a:spLocks noChangeArrowheads="1"/>
          </p:cNvSpPr>
          <p:nvPr/>
        </p:nvSpPr>
        <p:spPr bwMode="auto">
          <a:xfrm>
            <a:off x="286544" y="1246370"/>
            <a:ext cx="1161891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rgbClr val="002060"/>
                </a:solidFill>
                <a:latin typeface="Microsoft YaHei" panose="020B0503020204020204" pitchFamily="34" charset="-122"/>
                <a:ea typeface="Microsoft YaHei" panose="020B0503020204020204" pitchFamily="34" charset="-122"/>
              </a:rPr>
              <a:t>(1).</a:t>
            </a:r>
            <a:r>
              <a:rPr lang="zh-CN" altLang="en-US" sz="2800" dirty="0">
                <a:solidFill>
                  <a:srgbClr val="C00000"/>
                </a:solidFill>
                <a:latin typeface="Microsoft YaHei" panose="020B0503020204020204" pitchFamily="34" charset="-122"/>
                <a:ea typeface="Microsoft YaHei" panose="020B0503020204020204" pitchFamily="34" charset="-122"/>
              </a:rPr>
              <a:t>直角坐标举例</a:t>
            </a:r>
            <a:r>
              <a:rPr lang="zh-CN" altLang="en-US" sz="2800" dirty="0">
                <a:solidFill>
                  <a:srgbClr val="002060"/>
                </a:solidFill>
                <a:latin typeface="Microsoft YaHei" panose="020B0503020204020204" pitchFamily="34" charset="-122"/>
                <a:ea typeface="Microsoft YaHei" panose="020B0503020204020204" pitchFamily="34" charset="-122"/>
              </a:rPr>
              <a:t>。测得铜电阻与温度对应的一组数据如表所示，试用直角坐标作图表示出电阻与温度的函数关系。</a:t>
            </a:r>
          </a:p>
        </p:txBody>
      </p:sp>
      <p:graphicFrame>
        <p:nvGraphicFramePr>
          <p:cNvPr id="2" name="表格 1">
            <a:extLst>
              <a:ext uri="{FF2B5EF4-FFF2-40B4-BE49-F238E27FC236}">
                <a16:creationId xmlns:a16="http://schemas.microsoft.com/office/drawing/2014/main" id="{DF375A79-B6DE-A9A5-DCDE-EFBCF80CF298}"/>
              </a:ext>
            </a:extLst>
          </p:cNvPr>
          <p:cNvGraphicFramePr>
            <a:graphicFrameLocks noGrp="1"/>
          </p:cNvGraphicFramePr>
          <p:nvPr>
            <p:extLst>
              <p:ext uri="{D42A27DB-BD31-4B8C-83A1-F6EECF244321}">
                <p14:modId xmlns:p14="http://schemas.microsoft.com/office/powerpoint/2010/main" val="2164116304"/>
              </p:ext>
            </p:extLst>
          </p:nvPr>
        </p:nvGraphicFramePr>
        <p:xfrm>
          <a:off x="131805" y="2780308"/>
          <a:ext cx="6405526" cy="2560320"/>
        </p:xfrm>
        <a:graphic>
          <a:graphicData uri="http://schemas.openxmlformats.org/drawingml/2006/table">
            <a:tbl>
              <a:tblPr>
                <a:tableStyleId>{5940675A-B579-460E-94D1-54222C63F5DA}</a:tableStyleId>
              </a:tblPr>
              <a:tblGrid>
                <a:gridCol w="1307251">
                  <a:extLst>
                    <a:ext uri="{9D8B030D-6E8A-4147-A177-3AD203B41FA5}">
                      <a16:colId xmlns:a16="http://schemas.microsoft.com/office/drawing/2014/main" val="3375466591"/>
                    </a:ext>
                  </a:extLst>
                </a:gridCol>
                <a:gridCol w="1019655">
                  <a:extLst>
                    <a:ext uri="{9D8B030D-6E8A-4147-A177-3AD203B41FA5}">
                      <a16:colId xmlns:a16="http://schemas.microsoft.com/office/drawing/2014/main" val="1234692695"/>
                    </a:ext>
                  </a:extLst>
                </a:gridCol>
                <a:gridCol w="1019655">
                  <a:extLst>
                    <a:ext uri="{9D8B030D-6E8A-4147-A177-3AD203B41FA5}">
                      <a16:colId xmlns:a16="http://schemas.microsoft.com/office/drawing/2014/main" val="526644781"/>
                    </a:ext>
                  </a:extLst>
                </a:gridCol>
                <a:gridCol w="1019655">
                  <a:extLst>
                    <a:ext uri="{9D8B030D-6E8A-4147-A177-3AD203B41FA5}">
                      <a16:colId xmlns:a16="http://schemas.microsoft.com/office/drawing/2014/main" val="258182095"/>
                    </a:ext>
                  </a:extLst>
                </a:gridCol>
                <a:gridCol w="1019655">
                  <a:extLst>
                    <a:ext uri="{9D8B030D-6E8A-4147-A177-3AD203B41FA5}">
                      <a16:colId xmlns:a16="http://schemas.microsoft.com/office/drawing/2014/main" val="4240147829"/>
                    </a:ext>
                  </a:extLst>
                </a:gridCol>
                <a:gridCol w="1019655">
                  <a:extLst>
                    <a:ext uri="{9D8B030D-6E8A-4147-A177-3AD203B41FA5}">
                      <a16:colId xmlns:a16="http://schemas.microsoft.com/office/drawing/2014/main" val="119230104"/>
                    </a:ext>
                  </a:extLst>
                </a:gridCol>
              </a:tblGrid>
              <a:tr h="314325">
                <a:tc>
                  <a:txBody>
                    <a:bodyPr/>
                    <a:lstStyle/>
                    <a:p>
                      <a:pPr algn="ctr"/>
                      <a:r>
                        <a:rPr lang="zh-CN" sz="2800" kern="100" dirty="0">
                          <a:effectLst/>
                        </a:rPr>
                        <a:t>次数</a:t>
                      </a:r>
                      <a:endParaRPr lang="zh-CN" sz="2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2</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3</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4</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5</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5263602"/>
                  </a:ext>
                </a:extLst>
              </a:tr>
              <a:tr h="314325">
                <a:tc>
                  <a:txBody>
                    <a:bodyPr/>
                    <a:lstStyle/>
                    <a:p>
                      <a:pPr algn="ctr"/>
                      <a:r>
                        <a:rPr lang="en-US" sz="2800" i="1" kern="100" dirty="0">
                          <a:effectLst/>
                          <a:latin typeface="Times New Roman" panose="02020603050405020304" pitchFamily="18" charset="0"/>
                          <a:cs typeface="Times New Roman" panose="02020603050405020304" pitchFamily="18" charset="0"/>
                        </a:rPr>
                        <a:t> T </a:t>
                      </a:r>
                      <a:r>
                        <a:rPr lang="en-US" sz="2800" kern="100" dirty="0">
                          <a:effectLst/>
                          <a:latin typeface="Times New Roman" panose="02020603050405020304" pitchFamily="18" charset="0"/>
                          <a:cs typeface="Times New Roman" panose="02020603050405020304" pitchFamily="18" charset="0"/>
                        </a:rPr>
                        <a:t>(℃)</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20.0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08768079"/>
                  </a:ext>
                </a:extLst>
              </a:tr>
              <a:tr h="3143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i="1" kern="100" dirty="0">
                          <a:effectLst/>
                          <a:latin typeface="Times New Roman" panose="02020603050405020304" pitchFamily="18" charset="0"/>
                          <a:cs typeface="Times New Roman" panose="02020603050405020304" pitchFamily="18" charset="0"/>
                        </a:rPr>
                        <a:t>R</a:t>
                      </a:r>
                      <a:r>
                        <a:rPr lang="en-US" altLang="zh-CN" sz="2800" i="1" kern="100" baseline="-25000" dirty="0">
                          <a:effectLst/>
                          <a:latin typeface="Times New Roman" panose="02020603050405020304" pitchFamily="18" charset="0"/>
                          <a:cs typeface="Times New Roman" panose="02020603050405020304" pitchFamily="18" charset="0"/>
                        </a:rPr>
                        <a:t>T </a:t>
                      </a:r>
                      <a:r>
                        <a:rPr lang="en-US" altLang="zh-CN" sz="2800" kern="100" dirty="0">
                          <a:effectLst/>
                          <a:latin typeface="Times New Roman" panose="02020603050405020304" pitchFamily="18" charset="0"/>
                          <a:cs typeface="Times New Roman" panose="02020603050405020304" pitchFamily="18" charset="0"/>
                        </a:rPr>
                        <a:t>(Ω)</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10.20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10.</a:t>
                      </a:r>
                      <a:r>
                        <a:rPr lang="en-US" altLang="zh-CN" sz="2800" kern="100" dirty="0">
                          <a:solidFill>
                            <a:srgbClr val="C00000"/>
                          </a:solidFill>
                          <a:effectLst/>
                          <a:latin typeface="Times New Roman" panose="02020603050405020304" pitchFamily="18" charset="0"/>
                          <a:cs typeface="Times New Roman" panose="02020603050405020304" pitchFamily="18" charset="0"/>
                        </a:rPr>
                        <a:t>35</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10.51</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10.64</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10.79</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41764289"/>
                  </a:ext>
                </a:extLst>
              </a:tr>
              <a:tr h="3143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zh-CN" sz="2800" kern="100" dirty="0">
                          <a:effectLst/>
                        </a:rPr>
                        <a:t>次数</a:t>
                      </a:r>
                      <a:r>
                        <a:rPr lang="en-US" sz="2800" i="1" kern="100" dirty="0">
                          <a:effectLst/>
                          <a:latin typeface="Times New Roman" panose="02020603050405020304" pitchFamily="18" charset="0"/>
                          <a:cs typeface="Times New Roman" panose="02020603050405020304" pitchFamily="18" charset="0"/>
                        </a:rPr>
                        <a:t>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6</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7</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8</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9</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87192281"/>
                  </a:ext>
                </a:extLst>
              </a:tr>
              <a:tr h="314325">
                <a:tc>
                  <a:txBody>
                    <a:bodyPr/>
                    <a:lstStyle/>
                    <a:p>
                      <a:pPr algn="ctr"/>
                      <a:r>
                        <a:rPr lang="en-US" altLang="zh-CN" sz="2800" i="1" kern="100" dirty="0">
                          <a:effectLst/>
                          <a:latin typeface="Times New Roman" panose="02020603050405020304" pitchFamily="18" charset="0"/>
                          <a:cs typeface="Times New Roman" panose="02020603050405020304" pitchFamily="18" charset="0"/>
                        </a:rPr>
                        <a:t>T </a:t>
                      </a:r>
                      <a:r>
                        <a:rPr lang="en-US" altLang="zh-CN" sz="2800" kern="100" dirty="0">
                          <a:effectLst/>
                          <a:latin typeface="Times New Roman" panose="02020603050405020304" pitchFamily="18" charset="0"/>
                          <a:cs typeface="Times New Roman" panose="02020603050405020304" pitchFamily="18" charset="0"/>
                        </a:rPr>
                        <a:t>(℃)</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25.0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30.</a:t>
                      </a:r>
                      <a:r>
                        <a:rPr lang="en-US" altLang="zh-CN" sz="2800" kern="100" dirty="0">
                          <a:solidFill>
                            <a:srgbClr val="C00000"/>
                          </a:solidFill>
                          <a:effectLst/>
                          <a:latin typeface="Times New Roman" panose="02020603050405020304" pitchFamily="18" charset="0"/>
                          <a:cs typeface="Times New Roman" panose="02020603050405020304" pitchFamily="18" charset="0"/>
                        </a:rPr>
                        <a:t>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35.0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40.0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45.0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7403829"/>
                  </a:ext>
                </a:extLst>
              </a:tr>
              <a:tr h="3143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i="1" kern="100" dirty="0">
                          <a:effectLst/>
                          <a:latin typeface="Times New Roman" panose="02020603050405020304" pitchFamily="18" charset="0"/>
                          <a:cs typeface="Times New Roman" panose="02020603050405020304" pitchFamily="18" charset="0"/>
                        </a:rPr>
                        <a:t>R</a:t>
                      </a:r>
                      <a:r>
                        <a:rPr lang="en-US" altLang="zh-CN" sz="2800" i="1" kern="100" baseline="-25000" dirty="0">
                          <a:effectLst/>
                          <a:latin typeface="Times New Roman" panose="02020603050405020304" pitchFamily="18" charset="0"/>
                          <a:cs typeface="Times New Roman" panose="02020603050405020304" pitchFamily="18" charset="0"/>
                        </a:rPr>
                        <a:t>T </a:t>
                      </a:r>
                      <a:r>
                        <a:rPr lang="en-US" altLang="zh-CN" sz="2800" kern="100" dirty="0">
                          <a:effectLst/>
                          <a:latin typeface="Times New Roman" panose="02020603050405020304" pitchFamily="18" charset="0"/>
                          <a:cs typeface="Times New Roman" panose="02020603050405020304" pitchFamily="18" charset="0"/>
                        </a:rPr>
                        <a:t>(Ω)</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10.94</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11.08</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11.22</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11.36</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11.53</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1844777"/>
                  </a:ext>
                </a:extLst>
              </a:tr>
            </a:tbl>
          </a:graphicData>
        </a:graphic>
      </p:graphicFrame>
      <p:grpSp>
        <p:nvGrpSpPr>
          <p:cNvPr id="3" name="组合 2">
            <a:extLst>
              <a:ext uri="{FF2B5EF4-FFF2-40B4-BE49-F238E27FC236}">
                <a16:creationId xmlns:a16="http://schemas.microsoft.com/office/drawing/2014/main" id="{B4B4351D-D531-F4F0-48BF-8876D6388175}"/>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E8A42B64-57D1-84B7-5433-EA8F290B95E7}"/>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718CF47D-96AF-883D-4546-3ACB42967D93}"/>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6" name="Rectangle 2">
            <a:extLst>
              <a:ext uri="{FF2B5EF4-FFF2-40B4-BE49-F238E27FC236}">
                <a16:creationId xmlns:a16="http://schemas.microsoft.com/office/drawing/2014/main" id="{B6B05158-4DF3-7A25-DD61-4F5C11589C52}"/>
              </a:ext>
            </a:extLst>
          </p:cNvPr>
          <p:cNvSpPr txBox="1">
            <a:spLocks noChangeArrowheads="1"/>
          </p:cNvSpPr>
          <p:nvPr/>
        </p:nvSpPr>
        <p:spPr>
          <a:xfrm>
            <a:off x="316075" y="347373"/>
            <a:ext cx="4669582"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作图法</a:t>
            </a:r>
            <a:r>
              <a:rPr lang="en-US" altLang="zh-CN" sz="4000" dirty="0">
                <a:solidFill>
                  <a:srgbClr val="002060"/>
                </a:solidFill>
                <a:latin typeface="SimHei" panose="02010609060101010101" pitchFamily="49" charset="-122"/>
                <a:ea typeface="SimHei" panose="02010609060101010101" pitchFamily="49" charset="-122"/>
              </a:rPr>
              <a:t>-</a:t>
            </a:r>
            <a:r>
              <a:rPr lang="zh-CN" altLang="en-US" sz="4000" dirty="0">
                <a:solidFill>
                  <a:srgbClr val="C00000"/>
                </a:solidFill>
                <a:latin typeface="SimHei" panose="02010609060101010101" pitchFamily="49" charset="-122"/>
                <a:ea typeface="SimHei" panose="02010609060101010101" pitchFamily="49" charset="-122"/>
              </a:rPr>
              <a:t>作图举例</a:t>
            </a:r>
          </a:p>
        </p:txBody>
      </p:sp>
      <p:graphicFrame>
        <p:nvGraphicFramePr>
          <p:cNvPr id="10" name="图表 9">
            <a:extLst>
              <a:ext uri="{FF2B5EF4-FFF2-40B4-BE49-F238E27FC236}">
                <a16:creationId xmlns:a16="http://schemas.microsoft.com/office/drawing/2014/main" id="{3EE2FF9F-A83C-720B-51CF-A604EBB6DD2B}"/>
              </a:ext>
            </a:extLst>
          </p:cNvPr>
          <p:cNvGraphicFramePr>
            <a:graphicFrameLocks/>
          </p:cNvGraphicFramePr>
          <p:nvPr>
            <p:extLst>
              <p:ext uri="{D42A27DB-BD31-4B8C-83A1-F6EECF244321}">
                <p14:modId xmlns:p14="http://schemas.microsoft.com/office/powerpoint/2010/main" val="2348197080"/>
              </p:ext>
            </p:extLst>
          </p:nvPr>
        </p:nvGraphicFramePr>
        <p:xfrm>
          <a:off x="6537331" y="2539094"/>
          <a:ext cx="5564616" cy="36927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5" name="Group 6">
            <a:extLst>
              <a:ext uri="{FF2B5EF4-FFF2-40B4-BE49-F238E27FC236}">
                <a16:creationId xmlns:a16="http://schemas.microsoft.com/office/drawing/2014/main" id="{0BF7DDA0-01F4-A74C-0724-A619D0D70D43}"/>
              </a:ext>
            </a:extLst>
          </p:cNvPr>
          <p:cNvGrpSpPr>
            <a:grpSpLocks/>
          </p:cNvGrpSpPr>
          <p:nvPr/>
        </p:nvGrpSpPr>
        <p:grpSpPr bwMode="auto">
          <a:xfrm>
            <a:off x="2381386" y="564254"/>
            <a:ext cx="7429227" cy="5729492"/>
            <a:chOff x="-815" y="-705"/>
            <a:chExt cx="5870" cy="4527"/>
          </a:xfrm>
        </p:grpSpPr>
        <p:graphicFrame>
          <p:nvGraphicFramePr>
            <p:cNvPr id="2" name="Object 4">
              <a:extLst>
                <a:ext uri="{FF2B5EF4-FFF2-40B4-BE49-F238E27FC236}">
                  <a16:creationId xmlns:a16="http://schemas.microsoft.com/office/drawing/2014/main" id="{8CFA2E93-30B3-B0AB-0811-8889F99AE6DE}"/>
                </a:ext>
              </a:extLst>
            </p:cNvPr>
            <p:cNvGraphicFramePr>
              <a:graphicFrameLocks noChangeAspect="1"/>
            </p:cNvGraphicFramePr>
            <p:nvPr>
              <p:extLst>
                <p:ext uri="{D42A27DB-BD31-4B8C-83A1-F6EECF244321}">
                  <p14:modId xmlns:p14="http://schemas.microsoft.com/office/powerpoint/2010/main" val="744511281"/>
                </p:ext>
              </p:extLst>
            </p:nvPr>
          </p:nvGraphicFramePr>
          <p:xfrm>
            <a:off x="-815" y="-705"/>
            <a:ext cx="5870" cy="4527"/>
          </p:xfrm>
          <a:graphic>
            <a:graphicData uri="http://schemas.openxmlformats.org/drawingml/2006/chart">
              <c:chart xmlns:c="http://schemas.openxmlformats.org/drawingml/2006/chart" xmlns:r="http://schemas.openxmlformats.org/officeDocument/2006/relationships" r:id="rId2"/>
            </a:graphicData>
          </a:graphic>
        </p:graphicFrame>
        <p:sp>
          <p:nvSpPr>
            <p:cNvPr id="31747" name="Line 5">
              <a:extLst>
                <a:ext uri="{FF2B5EF4-FFF2-40B4-BE49-F238E27FC236}">
                  <a16:creationId xmlns:a16="http://schemas.microsoft.com/office/drawing/2014/main" id="{3128C5CC-66EC-BD5A-6520-3B220D748D5B}"/>
                </a:ext>
              </a:extLst>
            </p:cNvPr>
            <p:cNvSpPr>
              <a:spLocks noChangeShapeType="1"/>
            </p:cNvSpPr>
            <p:nvPr/>
          </p:nvSpPr>
          <p:spPr bwMode="auto">
            <a:xfrm flipV="1">
              <a:off x="165" y="1101"/>
              <a:ext cx="4490" cy="1678"/>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769" name="Text Box 2">
                <a:extLst>
                  <a:ext uri="{FF2B5EF4-FFF2-40B4-BE49-F238E27FC236}">
                    <a16:creationId xmlns:a16="http://schemas.microsoft.com/office/drawing/2014/main" id="{001CCFCF-5076-C9D1-4BCC-2A4E37BDF560}"/>
                  </a:ext>
                </a:extLst>
              </p:cNvPr>
              <p:cNvSpPr txBox="1">
                <a:spLocks noChangeArrowheads="1"/>
              </p:cNvSpPr>
              <p:nvPr/>
            </p:nvSpPr>
            <p:spPr bwMode="auto">
              <a:xfrm>
                <a:off x="382969" y="910493"/>
                <a:ext cx="11426062"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None/>
                </a:pPr>
                <a:r>
                  <a:rPr lang="zh-CN" altLang="en-US" sz="2800" dirty="0">
                    <a:solidFill>
                      <a:srgbClr val="002060"/>
                    </a:solidFill>
                    <a:ea typeface="Microsoft YaHei" panose="020B0503020204020204" pitchFamily="34" charset="-122"/>
                    <a:cs typeface="Times New Roman" panose="02020603050405020304" pitchFamily="18" charset="0"/>
                  </a:rPr>
                  <a:t>在图中任选两点</a:t>
                </a:r>
                <a14:m>
                  <m:oMath xmlns:m="http://schemas.openxmlformats.org/officeDocument/2006/math">
                    <m:r>
                      <a:rPr lang="en-US" altLang="zh-CN" sz="2800" b="0" i="1" smtClean="0">
                        <a:solidFill>
                          <a:srgbClr val="002060"/>
                        </a:solidFill>
                        <a:latin typeface="Cambria Math" panose="02040503050406030204" pitchFamily="18" charset="0"/>
                      </a:rPr>
                      <m:t>𝑃</m:t>
                    </m:r>
                    <m:r>
                      <a:rPr lang="en-US" altLang="zh-CN" sz="2800" b="0" i="1" baseline="-25000" smtClean="0">
                        <a:solidFill>
                          <a:srgbClr val="002060"/>
                        </a:solidFill>
                        <a:latin typeface="Cambria Math" panose="02040503050406030204" pitchFamily="18" charset="0"/>
                      </a:rPr>
                      <m:t>1</m:t>
                    </m:r>
                    <m:r>
                      <m:rPr>
                        <m:nor/>
                      </m:rPr>
                      <a:rPr lang="en-US" altLang="zh-CN" sz="2800" i="0" smtClean="0">
                        <a:solidFill>
                          <a:srgbClr val="002060"/>
                        </a:solidFill>
                        <a:ea typeface="Microsoft YaHei" panose="020B0503020204020204" pitchFamily="34" charset="-122"/>
                        <a:cs typeface="Times New Roman" panose="02020603050405020304" pitchFamily="18" charset="0"/>
                      </a:rPr>
                      <m:t>(48.0,11.70)</m:t>
                    </m:r>
                  </m:oMath>
                </a14:m>
                <a:r>
                  <a:rPr lang="en-US" altLang="zh-CN" sz="2800" dirty="0">
                    <a:solidFill>
                      <a:srgbClr val="002060"/>
                    </a:solidFill>
                    <a:ea typeface="Microsoft YaHei" panose="020B0503020204020204" pitchFamily="34" charset="-122"/>
                    <a:cs typeface="Times New Roman" panose="02020603050405020304" pitchFamily="18" charset="0"/>
                  </a:rPr>
                  <a:t> </a:t>
                </a:r>
                <a:r>
                  <a:rPr lang="zh-CN" altLang="en-US" sz="2800" dirty="0">
                    <a:solidFill>
                      <a:srgbClr val="002060"/>
                    </a:solidFill>
                    <a:ea typeface="Microsoft YaHei" panose="020B0503020204020204" pitchFamily="34" charset="-122"/>
                    <a:cs typeface="Times New Roman" panose="02020603050405020304" pitchFamily="18" charset="0"/>
                  </a:rPr>
                  <a:t>和 </a:t>
                </a:r>
                <a14:m>
                  <m:oMath xmlns:m="http://schemas.openxmlformats.org/officeDocument/2006/math">
                    <m:r>
                      <a:rPr lang="en-US" altLang="zh-CN" sz="2800" b="0" i="1" smtClean="0">
                        <a:solidFill>
                          <a:srgbClr val="002060"/>
                        </a:solidFill>
                        <a:latin typeface="Cambria Math" panose="02040503050406030204" pitchFamily="18" charset="0"/>
                      </a:rPr>
                      <m:t>𝑃</m:t>
                    </m:r>
                    <m:r>
                      <a:rPr lang="en-US" altLang="zh-CN" sz="2800" b="0" i="1" baseline="-25000" smtClean="0">
                        <a:solidFill>
                          <a:srgbClr val="002060"/>
                        </a:solidFill>
                        <a:latin typeface="Cambria Math" panose="02040503050406030204" pitchFamily="18" charset="0"/>
                      </a:rPr>
                      <m:t>2</m:t>
                    </m:r>
                    <m:r>
                      <m:rPr>
                        <m:nor/>
                      </m:rPr>
                      <a:rPr lang="en-US" altLang="zh-CN" sz="2800" i="0">
                        <a:solidFill>
                          <a:srgbClr val="002060"/>
                        </a:solidFill>
                        <a:ea typeface="Microsoft YaHei" panose="020B0503020204020204" pitchFamily="34" charset="-122"/>
                        <a:cs typeface="Times New Roman" panose="02020603050405020304" pitchFamily="18" charset="0"/>
                      </a:rPr>
                      <m:t>(</m:t>
                    </m:r>
                    <m:r>
                      <m:rPr>
                        <m:nor/>
                      </m:rPr>
                      <a:rPr lang="en-US" altLang="zh-CN" sz="2800" i="0" smtClean="0">
                        <a:solidFill>
                          <a:srgbClr val="002060"/>
                        </a:solidFill>
                        <a:ea typeface="Microsoft YaHei" panose="020B0503020204020204" pitchFamily="34" charset="-122"/>
                        <a:cs typeface="Times New Roman" panose="02020603050405020304" pitchFamily="18" charset="0"/>
                      </a:rPr>
                      <m:t>13</m:t>
                    </m:r>
                    <m:r>
                      <m:rPr>
                        <m:nor/>
                      </m:rPr>
                      <a:rPr lang="en-US" altLang="zh-CN" sz="2800" i="0">
                        <a:solidFill>
                          <a:srgbClr val="002060"/>
                        </a:solidFill>
                        <a:ea typeface="Microsoft YaHei" panose="020B0503020204020204" pitchFamily="34" charset="-122"/>
                        <a:cs typeface="Times New Roman" panose="02020603050405020304" pitchFamily="18" charset="0"/>
                      </a:rPr>
                      <m:t>.0,1</m:t>
                    </m:r>
                    <m:r>
                      <m:rPr>
                        <m:nor/>
                      </m:rPr>
                      <a:rPr lang="en-US" altLang="zh-CN" sz="2800" i="0" smtClean="0">
                        <a:solidFill>
                          <a:srgbClr val="002060"/>
                        </a:solidFill>
                        <a:ea typeface="Microsoft YaHei" panose="020B0503020204020204" pitchFamily="34" charset="-122"/>
                        <a:cs typeface="Times New Roman" panose="02020603050405020304" pitchFamily="18" charset="0"/>
                      </a:rPr>
                      <m:t>0</m:t>
                    </m:r>
                    <m:r>
                      <m:rPr>
                        <m:nor/>
                      </m:rPr>
                      <a:rPr lang="en-US" altLang="zh-CN" sz="2800" i="0">
                        <a:solidFill>
                          <a:srgbClr val="002060"/>
                        </a:solidFill>
                        <a:ea typeface="Microsoft YaHei" panose="020B0503020204020204" pitchFamily="34" charset="-122"/>
                        <a:cs typeface="Times New Roman" panose="02020603050405020304" pitchFamily="18" charset="0"/>
                      </a:rPr>
                      <m:t>.</m:t>
                    </m:r>
                    <m:r>
                      <m:rPr>
                        <m:nor/>
                      </m:rPr>
                      <a:rPr lang="en-US" altLang="zh-CN" sz="2800" i="0" smtClean="0">
                        <a:solidFill>
                          <a:srgbClr val="002060"/>
                        </a:solidFill>
                        <a:ea typeface="Microsoft YaHei" panose="020B0503020204020204" pitchFamily="34" charset="-122"/>
                        <a:cs typeface="Times New Roman" panose="02020603050405020304" pitchFamily="18" charset="0"/>
                      </a:rPr>
                      <m:t>6</m:t>
                    </m:r>
                    <m:r>
                      <m:rPr>
                        <m:nor/>
                      </m:rPr>
                      <a:rPr lang="en-US" altLang="zh-CN" sz="2800" i="0">
                        <a:solidFill>
                          <a:srgbClr val="002060"/>
                        </a:solidFill>
                        <a:ea typeface="Microsoft YaHei" panose="020B0503020204020204" pitchFamily="34" charset="-122"/>
                        <a:cs typeface="Times New Roman" panose="02020603050405020304" pitchFamily="18" charset="0"/>
                      </a:rPr>
                      <m:t>0</m:t>
                    </m:r>
                    <m:r>
                      <m:rPr>
                        <m:nor/>
                      </m:rPr>
                      <a:rPr lang="en-US" altLang="zh-CN" sz="2800" i="0" smtClean="0">
                        <a:solidFill>
                          <a:srgbClr val="002060"/>
                        </a:solidFill>
                        <a:ea typeface="Microsoft YaHei" panose="020B0503020204020204" pitchFamily="34" charset="-122"/>
                        <a:cs typeface="Times New Roman" panose="02020603050405020304" pitchFamily="18" charset="0"/>
                      </a:rPr>
                      <m:t>)</m:t>
                    </m:r>
                  </m:oMath>
                </a14:m>
                <a:r>
                  <a:rPr lang="zh-CN" altLang="en-US" sz="2800" dirty="0">
                    <a:solidFill>
                      <a:srgbClr val="002060"/>
                    </a:solidFill>
                    <a:ea typeface="Microsoft YaHei" panose="020B0503020204020204" pitchFamily="34" charset="-122"/>
                    <a:cs typeface="Times New Roman" panose="02020603050405020304" pitchFamily="18" charset="0"/>
                  </a:rPr>
                  <a:t>，将两点代入式中可得：</a:t>
                </a:r>
              </a:p>
            </p:txBody>
          </p:sp>
        </mc:Choice>
        <mc:Fallback xmlns="">
          <p:sp>
            <p:nvSpPr>
              <p:cNvPr id="32769" name="Text Box 2">
                <a:extLst>
                  <a:ext uri="{FF2B5EF4-FFF2-40B4-BE49-F238E27FC236}">
                    <a16:creationId xmlns:a16="http://schemas.microsoft.com/office/drawing/2014/main" id="{001CCFCF-5076-C9D1-4BCC-2A4E37BDF560}"/>
                  </a:ext>
                </a:extLst>
              </p:cNvPr>
              <p:cNvSpPr txBox="1">
                <a:spLocks noRot="1" noChangeAspect="1" noMove="1" noResize="1" noEditPoints="1" noAdjustHandles="1" noChangeArrowheads="1" noChangeShapeType="1" noTextEdit="1"/>
              </p:cNvSpPr>
              <p:nvPr/>
            </p:nvSpPr>
            <p:spPr bwMode="auto">
              <a:xfrm>
                <a:off x="382969" y="910493"/>
                <a:ext cx="11426062" cy="523220"/>
              </a:xfrm>
              <a:prstGeom prst="rect">
                <a:avLst/>
              </a:prstGeom>
              <a:blipFill>
                <a:blip r:embed="rId2"/>
                <a:stretch>
                  <a:fillRect l="-1111" t="-11905" r="-111" b="-3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2770" name="Text Box 3">
            <a:extLst>
              <a:ext uri="{FF2B5EF4-FFF2-40B4-BE49-F238E27FC236}">
                <a16:creationId xmlns:a16="http://schemas.microsoft.com/office/drawing/2014/main" id="{9B96B9AB-DF09-C20C-C9BC-B079EAF6748E}"/>
              </a:ext>
            </a:extLst>
          </p:cNvPr>
          <p:cNvSpPr txBox="1">
            <a:spLocks noChangeArrowheads="1"/>
          </p:cNvSpPr>
          <p:nvPr/>
        </p:nvSpPr>
        <p:spPr bwMode="auto">
          <a:xfrm>
            <a:off x="382969" y="4208627"/>
            <a:ext cx="69801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最后，得到电阻随温度的变化关系为：</a:t>
            </a:r>
          </a:p>
        </p:txBody>
      </p:sp>
      <mc:AlternateContent xmlns:mc="http://schemas.openxmlformats.org/markup-compatibility/2006" xmlns:a14="http://schemas.microsoft.com/office/drawing/2010/main">
        <mc:Choice Requires="a14">
          <p:sp>
            <p:nvSpPr>
              <p:cNvPr id="32773" name="Text Box 6">
                <a:extLst>
                  <a:ext uri="{FF2B5EF4-FFF2-40B4-BE49-F238E27FC236}">
                    <a16:creationId xmlns:a16="http://schemas.microsoft.com/office/drawing/2014/main" id="{6F4689A6-2AAD-A5BA-8B1F-B165283BB07B}"/>
                  </a:ext>
                </a:extLst>
              </p:cNvPr>
              <p:cNvSpPr txBox="1">
                <a:spLocks noChangeArrowheads="1"/>
              </p:cNvSpPr>
              <p:nvPr/>
            </p:nvSpPr>
            <p:spPr bwMode="auto">
              <a:xfrm>
                <a:off x="382969" y="3331657"/>
                <a:ext cx="6614378"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ea typeface="Microsoft YaHei" panose="020B0503020204020204" pitchFamily="34" charset="-122"/>
                    <a:cs typeface="Times New Roman" panose="02020603050405020304" pitchFamily="18" charset="0"/>
                  </a:rPr>
                  <a:t>由于有</a:t>
                </a:r>
                <a14:m>
                  <m:oMath xmlns:m="http://schemas.openxmlformats.org/officeDocument/2006/math">
                    <m:r>
                      <m:rPr>
                        <m:nor/>
                      </m:rPr>
                      <a:rPr lang="en-US" altLang="zh-CN" sz="2800" i="1" dirty="0" smtClean="0">
                        <a:solidFill>
                          <a:srgbClr val="002060"/>
                        </a:solidFill>
                        <a:ea typeface="Microsoft YaHei" panose="020B0503020204020204" pitchFamily="34" charset="-122"/>
                        <a:cs typeface="Times New Roman" panose="02020603050405020304" pitchFamily="18" charset="0"/>
                      </a:rPr>
                      <m:t>x</m:t>
                    </m:r>
                    <m:r>
                      <m:rPr>
                        <m:nor/>
                      </m:rPr>
                      <a:rPr lang="en-US" altLang="zh-CN" sz="2800" i="0" dirty="0" smtClean="0">
                        <a:solidFill>
                          <a:srgbClr val="002060"/>
                        </a:solidFill>
                        <a:ea typeface="Microsoft YaHei" panose="020B0503020204020204" pitchFamily="34" charset="-122"/>
                        <a:cs typeface="Times New Roman" panose="02020603050405020304" pitchFamily="18" charset="0"/>
                      </a:rPr>
                      <m:t>=0</m:t>
                    </m:r>
                  </m:oMath>
                </a14:m>
                <a:r>
                  <a:rPr lang="zh-CN" altLang="en-US" sz="2800" dirty="0">
                    <a:solidFill>
                      <a:srgbClr val="002060"/>
                    </a:solidFill>
                    <a:ea typeface="Microsoft YaHei" panose="020B0503020204020204" pitchFamily="34" charset="-122"/>
                    <a:cs typeface="Times New Roman" panose="02020603050405020304" pitchFamily="18" charset="0"/>
                  </a:rPr>
                  <a:t>的坐标点，故</a:t>
                </a:r>
                <a14:m>
                  <m:oMath xmlns:m="http://schemas.openxmlformats.org/officeDocument/2006/math">
                    <m:r>
                      <m:rPr>
                        <m:nor/>
                      </m:rPr>
                      <a:rPr lang="en-US" altLang="zh-CN" sz="2800" i="1" smtClean="0">
                        <a:solidFill>
                          <a:srgbClr val="002060"/>
                        </a:solidFill>
                        <a:ea typeface="Microsoft YaHei" panose="020B0503020204020204" pitchFamily="34" charset="-122"/>
                        <a:cs typeface="Times New Roman" panose="02020603050405020304" pitchFamily="18" charset="0"/>
                      </a:rPr>
                      <m:t>a</m:t>
                    </m:r>
                    <m:r>
                      <m:rPr>
                        <m:nor/>
                      </m:rPr>
                      <a:rPr lang="en-US" altLang="zh-CN" sz="2800" i="0" smtClean="0">
                        <a:solidFill>
                          <a:srgbClr val="002060"/>
                        </a:solidFill>
                        <a:ea typeface="Microsoft YaHei" panose="020B0503020204020204" pitchFamily="34" charset="-122"/>
                        <a:cs typeface="Times New Roman" panose="02020603050405020304" pitchFamily="18" charset="0"/>
                      </a:rPr>
                      <m:t>=10.20</m:t>
                    </m:r>
                  </m:oMath>
                </a14:m>
                <a:endParaRPr lang="zh-CN" altLang="en-US" sz="2800" dirty="0">
                  <a:solidFill>
                    <a:srgbClr val="002060"/>
                  </a:solidFill>
                  <a:ea typeface="Microsoft YaHei" panose="020B0503020204020204" pitchFamily="34" charset="-122"/>
                  <a:cs typeface="Times New Roman" panose="02020603050405020304" pitchFamily="18" charset="0"/>
                </a:endParaRPr>
              </a:p>
            </p:txBody>
          </p:sp>
        </mc:Choice>
        <mc:Fallback xmlns="">
          <p:sp>
            <p:nvSpPr>
              <p:cNvPr id="32773" name="Text Box 6">
                <a:extLst>
                  <a:ext uri="{FF2B5EF4-FFF2-40B4-BE49-F238E27FC236}">
                    <a16:creationId xmlns:a16="http://schemas.microsoft.com/office/drawing/2014/main" id="{6F4689A6-2AAD-A5BA-8B1F-B165283BB07B}"/>
                  </a:ext>
                </a:extLst>
              </p:cNvPr>
              <p:cNvSpPr txBox="1">
                <a:spLocks noRot="1" noChangeAspect="1" noMove="1" noResize="1" noEditPoints="1" noAdjustHandles="1" noChangeArrowheads="1" noChangeShapeType="1" noTextEdit="1"/>
              </p:cNvSpPr>
              <p:nvPr/>
            </p:nvSpPr>
            <p:spPr bwMode="auto">
              <a:xfrm>
                <a:off x="382969" y="3331657"/>
                <a:ext cx="6614378" cy="523220"/>
              </a:xfrm>
              <a:prstGeom prst="rect">
                <a:avLst/>
              </a:prstGeom>
              <a:blipFill>
                <a:blip r:embed="rId3"/>
                <a:stretch>
                  <a:fillRect l="-1916" t="-11905" b="-3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1FF630A-AB20-38E3-C830-318010921048}"/>
                  </a:ext>
                </a:extLst>
              </p:cNvPr>
              <p:cNvSpPr txBox="1"/>
              <p:nvPr/>
            </p:nvSpPr>
            <p:spPr>
              <a:xfrm>
                <a:off x="3322016" y="1900689"/>
                <a:ext cx="4554708" cy="9282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kumimoji="1" lang="en-US" altLang="zh-CN" sz="3200" i="1" smtClean="0">
                          <a:solidFill>
                            <a:srgbClr val="002060"/>
                          </a:solidFill>
                          <a:latin typeface="Times New Roman" panose="02020603050405020304" pitchFamily="18" charset="0"/>
                          <a:cs typeface="Times New Roman" panose="02020603050405020304" pitchFamily="18" charset="0"/>
                        </a:rPr>
                        <m:t>b</m:t>
                      </m:r>
                      <m:r>
                        <m:rPr>
                          <m:nor/>
                        </m:rPr>
                        <a:rPr kumimoji="1" lang="zh-CN" altLang="en-US" sz="3200" i="1" smtClean="0">
                          <a:solidFill>
                            <a:srgbClr val="002060"/>
                          </a:solidFill>
                          <a:latin typeface="Times New Roman" panose="02020603050405020304" pitchFamily="18" charset="0"/>
                          <a:cs typeface="Times New Roman" panose="02020603050405020304" pitchFamily="18" charset="0"/>
                        </a:rPr>
                        <m:t> </m:t>
                      </m:r>
                      <m:r>
                        <m:rPr>
                          <m:nor/>
                        </m:rPr>
                        <a:rPr kumimoji="1" lang="en-US" altLang="zh-CN" sz="3200" i="1" smtClean="0">
                          <a:solidFill>
                            <a:srgbClr val="002060"/>
                          </a:solidFill>
                          <a:latin typeface="Times New Roman" panose="02020603050405020304" pitchFamily="18" charset="0"/>
                          <a:cs typeface="Times New Roman" panose="02020603050405020304" pitchFamily="18" charset="0"/>
                        </a:rPr>
                        <m:t>=</m:t>
                      </m:r>
                      <m:r>
                        <m:rPr>
                          <m:nor/>
                        </m:rPr>
                        <a:rPr kumimoji="1" lang="zh-CN" altLang="en-US" sz="3200" i="1" smtClean="0">
                          <a:solidFill>
                            <a:srgbClr val="002060"/>
                          </a:solidFill>
                          <a:latin typeface="Times New Roman" panose="02020603050405020304" pitchFamily="18" charset="0"/>
                          <a:cs typeface="Times New Roman" panose="02020603050405020304" pitchFamily="18" charset="0"/>
                        </a:rPr>
                        <m:t> </m:t>
                      </m:r>
                      <m:f>
                        <m:fPr>
                          <m:ctrlPr>
                            <a:rPr kumimoji="1" lang="en-US" altLang="zh-CN" sz="3200" i="1" smtClean="0">
                              <a:solidFill>
                                <a:srgbClr val="002060"/>
                              </a:solidFill>
                              <a:latin typeface="Cambria Math" panose="02040503050406030204" pitchFamily="18" charset="0"/>
                            </a:rPr>
                          </m:ctrlPr>
                        </m:fPr>
                        <m:num>
                          <m:r>
                            <m:rPr>
                              <m:nor/>
                            </m:rPr>
                            <a:rPr kumimoji="1" lang="en-US" altLang="zh-CN" sz="3200" smtClean="0">
                              <a:solidFill>
                                <a:srgbClr val="002060"/>
                              </a:solidFill>
                              <a:latin typeface="Times New Roman" panose="02020603050405020304" pitchFamily="18" charset="0"/>
                              <a:cs typeface="Times New Roman" panose="02020603050405020304" pitchFamily="18" charset="0"/>
                            </a:rPr>
                            <m:t>11.70−10.60</m:t>
                          </m:r>
                        </m:num>
                        <m:den>
                          <m:r>
                            <m:rPr>
                              <m:nor/>
                            </m:rPr>
                            <a:rPr kumimoji="1" lang="en-US" altLang="zh-CN" sz="3200" smtClean="0">
                              <a:solidFill>
                                <a:srgbClr val="002060"/>
                              </a:solidFill>
                              <a:latin typeface="Times New Roman" panose="02020603050405020304" pitchFamily="18" charset="0"/>
                              <a:cs typeface="Times New Roman" panose="02020603050405020304" pitchFamily="18" charset="0"/>
                            </a:rPr>
                            <m:t>48.0−13.0</m:t>
                          </m:r>
                        </m:den>
                      </m:f>
                      <m:r>
                        <m:rPr>
                          <m:nor/>
                        </m:rPr>
                        <a:rPr kumimoji="1" lang="zh-CN" altLang="en-US" sz="3200" i="0" smtClean="0">
                          <a:solidFill>
                            <a:srgbClr val="002060"/>
                          </a:solidFill>
                          <a:latin typeface="Times New Roman" panose="02020603050405020304" pitchFamily="18" charset="0"/>
                          <a:cs typeface="Times New Roman" panose="02020603050405020304" pitchFamily="18" charset="0"/>
                        </a:rPr>
                        <m:t> </m:t>
                      </m:r>
                      <m:r>
                        <m:rPr>
                          <m:nor/>
                        </m:rPr>
                        <a:rPr kumimoji="1" lang="en-US" altLang="zh-CN" sz="3200" smtClean="0">
                          <a:solidFill>
                            <a:srgbClr val="002060"/>
                          </a:solidFill>
                          <a:latin typeface="Times New Roman" panose="02020603050405020304" pitchFamily="18" charset="0"/>
                          <a:cs typeface="Times New Roman" panose="02020603050405020304" pitchFamily="18" charset="0"/>
                        </a:rPr>
                        <m:t>=</m:t>
                      </m:r>
                      <m:r>
                        <m:rPr>
                          <m:nor/>
                        </m:rPr>
                        <a:rPr kumimoji="1" lang="zh-CN" altLang="en-US" sz="3200" i="0" smtClean="0">
                          <a:solidFill>
                            <a:srgbClr val="002060"/>
                          </a:solidFill>
                          <a:latin typeface="Times New Roman" panose="02020603050405020304" pitchFamily="18" charset="0"/>
                          <a:cs typeface="Times New Roman" panose="02020603050405020304" pitchFamily="18" charset="0"/>
                        </a:rPr>
                        <m:t> </m:t>
                      </m:r>
                      <m:r>
                        <m:rPr>
                          <m:nor/>
                        </m:rPr>
                        <a:rPr kumimoji="1" lang="en-US" altLang="zh-CN" sz="3200" smtClean="0">
                          <a:solidFill>
                            <a:srgbClr val="002060"/>
                          </a:solidFill>
                          <a:latin typeface="Times New Roman" panose="02020603050405020304" pitchFamily="18" charset="0"/>
                          <a:cs typeface="Times New Roman" panose="02020603050405020304" pitchFamily="18" charset="0"/>
                        </a:rPr>
                        <m:t>0.0314</m:t>
                      </m:r>
                    </m:oMath>
                  </m:oMathPara>
                </a14:m>
                <a:endParaRPr kumimoji="1" lang="zh-CN" altLang="en-US" sz="3200"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11FF630A-AB20-38E3-C830-318010921048}"/>
                  </a:ext>
                </a:extLst>
              </p:cNvPr>
              <p:cNvSpPr txBox="1">
                <a:spLocks noRot="1" noChangeAspect="1" noMove="1" noResize="1" noEditPoints="1" noAdjustHandles="1" noChangeArrowheads="1" noChangeShapeType="1" noTextEdit="1"/>
              </p:cNvSpPr>
              <p:nvPr/>
            </p:nvSpPr>
            <p:spPr>
              <a:xfrm>
                <a:off x="3322016" y="1900689"/>
                <a:ext cx="4554708" cy="928203"/>
              </a:xfrm>
              <a:prstGeom prst="rect">
                <a:avLst/>
              </a:prstGeom>
              <a:blipFill>
                <a:blip r:embed="rId4"/>
                <a:stretch>
                  <a:fillRect l="-1667" r="-1389" b="-148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E6B226B-D6A2-130E-3EAD-2EE7D178B57C}"/>
                  </a:ext>
                </a:extLst>
              </p:cNvPr>
              <p:cNvSpPr txBox="1"/>
              <p:nvPr/>
            </p:nvSpPr>
            <p:spPr>
              <a:xfrm>
                <a:off x="3452981" y="5198823"/>
                <a:ext cx="4292778"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200" b="0" i="1" smtClean="0">
                              <a:solidFill>
                                <a:srgbClr val="C00000"/>
                              </a:solidFill>
                              <a:latin typeface="Cambria Math" panose="02040503050406030204" pitchFamily="18" charset="0"/>
                            </a:rPr>
                          </m:ctrlPr>
                        </m:sSubPr>
                        <m:e>
                          <m:r>
                            <m:rPr>
                              <m:nor/>
                            </m:rPr>
                            <a:rPr kumimoji="1" lang="en-US" altLang="zh-CN" sz="3200" b="0" i="1" smtClean="0">
                              <a:solidFill>
                                <a:srgbClr val="C00000"/>
                              </a:solidFill>
                              <a:latin typeface="Times New Roman" panose="02020603050405020304" pitchFamily="18" charset="0"/>
                              <a:cs typeface="Times New Roman" panose="02020603050405020304" pitchFamily="18" charset="0"/>
                            </a:rPr>
                            <m:t>R</m:t>
                          </m:r>
                        </m:e>
                        <m:sub>
                          <m:r>
                            <m:rPr>
                              <m:nor/>
                            </m:rPr>
                            <a:rPr kumimoji="1" lang="en-US" altLang="zh-CN" sz="3200" b="0" i="1" smtClean="0">
                              <a:solidFill>
                                <a:srgbClr val="C00000"/>
                              </a:solidFill>
                              <a:latin typeface="Times New Roman" panose="02020603050405020304" pitchFamily="18" charset="0"/>
                              <a:cs typeface="Times New Roman" panose="02020603050405020304" pitchFamily="18" charset="0"/>
                            </a:rPr>
                            <m:t>t</m:t>
                          </m:r>
                        </m:sub>
                      </m:sSub>
                      <m:r>
                        <m:rPr>
                          <m:nor/>
                        </m:rPr>
                        <a:rPr kumimoji="1" lang="en-US" altLang="zh-CN" sz="3200" b="0" smtClean="0">
                          <a:solidFill>
                            <a:srgbClr val="C00000"/>
                          </a:solidFill>
                          <a:latin typeface="Times New Roman" panose="02020603050405020304" pitchFamily="18" charset="0"/>
                          <a:cs typeface="Times New Roman" panose="02020603050405020304" pitchFamily="18" charset="0"/>
                        </a:rPr>
                        <m:t>=0.0314</m:t>
                      </m:r>
                      <m:r>
                        <m:rPr>
                          <m:nor/>
                        </m:rPr>
                        <a:rPr kumimoji="1" lang="en-US" altLang="zh-CN" sz="3200" b="0" i="1" smtClean="0">
                          <a:solidFill>
                            <a:srgbClr val="C00000"/>
                          </a:solidFill>
                          <a:latin typeface="Times New Roman" panose="02020603050405020304" pitchFamily="18" charset="0"/>
                          <a:cs typeface="Times New Roman" panose="02020603050405020304" pitchFamily="18" charset="0"/>
                        </a:rPr>
                        <m:t>t</m:t>
                      </m:r>
                      <m:r>
                        <m:rPr>
                          <m:nor/>
                        </m:rPr>
                        <a:rPr kumimoji="1" lang="en-US" altLang="zh-CN" sz="3200" b="0" smtClean="0">
                          <a:solidFill>
                            <a:srgbClr val="C00000"/>
                          </a:solidFill>
                          <a:latin typeface="Times New Roman" panose="02020603050405020304" pitchFamily="18" charset="0"/>
                          <a:cs typeface="Times New Roman" panose="02020603050405020304" pitchFamily="18" charset="0"/>
                        </a:rPr>
                        <m:t>+10.20</m:t>
                      </m:r>
                      <m:r>
                        <m:rPr>
                          <m:nor/>
                        </m:rPr>
                        <a:rPr kumimoji="1" lang="zh-CN" altLang="en-US" sz="3200" b="0" smtClean="0">
                          <a:solidFill>
                            <a:srgbClr val="C00000"/>
                          </a:solidFill>
                          <a:latin typeface="Times New Roman" panose="02020603050405020304" pitchFamily="18" charset="0"/>
                          <a:cs typeface="Times New Roman" panose="02020603050405020304" pitchFamily="18" charset="0"/>
                        </a:rPr>
                        <m:t> </m:t>
                      </m:r>
                      <m:r>
                        <m:rPr>
                          <m:nor/>
                        </m:rPr>
                        <a:rPr kumimoji="1" lang="en-US" altLang="zh-CN" sz="3200" b="0" smtClean="0">
                          <a:solidFill>
                            <a:srgbClr val="C00000"/>
                          </a:solidFill>
                          <a:latin typeface="Times New Roman" panose="02020603050405020304" pitchFamily="18" charset="0"/>
                          <a:cs typeface="Times New Roman" panose="02020603050405020304" pitchFamily="18" charset="0"/>
                        </a:rPr>
                        <m:t>(</m:t>
                      </m:r>
                      <m:r>
                        <m:rPr>
                          <m:nor/>
                        </m:rPr>
                        <a:rPr kumimoji="1" lang="en-US" altLang="zh-CN" sz="3200" b="0" i="1" smtClean="0">
                          <a:solidFill>
                            <a:srgbClr val="C00000"/>
                          </a:solidFill>
                          <a:latin typeface="Times New Roman" panose="02020603050405020304" pitchFamily="18" charset="0"/>
                          <a:cs typeface="Times New Roman" panose="02020603050405020304" pitchFamily="18" charset="0"/>
                        </a:rPr>
                        <m:t>Ω</m:t>
                      </m:r>
                      <m:r>
                        <m:rPr>
                          <m:nor/>
                        </m:rPr>
                        <a:rPr kumimoji="1" lang="en-US" altLang="zh-CN" sz="3200" b="0" smtClean="0">
                          <a:solidFill>
                            <a:srgbClr val="C00000"/>
                          </a:solidFill>
                          <a:latin typeface="Times New Roman" panose="02020603050405020304" pitchFamily="18" charset="0"/>
                          <a:cs typeface="Times New Roman" panose="02020603050405020304" pitchFamily="18" charset="0"/>
                        </a:rPr>
                        <m:t>)</m:t>
                      </m:r>
                    </m:oMath>
                  </m:oMathPara>
                </a14:m>
                <a:endParaRPr kumimoji="1" lang="zh-CN" altLang="en-US" sz="3200" dirty="0">
                  <a:solidFill>
                    <a:srgbClr val="C00000"/>
                  </a:solidFill>
                  <a:latin typeface="Times New Roman" panose="02020603050405020304" pitchFamily="18" charset="0"/>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7E6B226B-D6A2-130E-3EAD-2EE7D178B57C}"/>
                  </a:ext>
                </a:extLst>
              </p:cNvPr>
              <p:cNvSpPr txBox="1">
                <a:spLocks noRot="1" noChangeAspect="1" noMove="1" noResize="1" noEditPoints="1" noAdjustHandles="1" noChangeArrowheads="1" noChangeShapeType="1" noTextEdit="1"/>
              </p:cNvSpPr>
              <p:nvPr/>
            </p:nvSpPr>
            <p:spPr>
              <a:xfrm>
                <a:off x="3452981" y="5198823"/>
                <a:ext cx="4292778" cy="492443"/>
              </a:xfrm>
              <a:prstGeom prst="rect">
                <a:avLst/>
              </a:prstGeom>
              <a:blipFill>
                <a:blip r:embed="rId5"/>
                <a:stretch>
                  <a:fillRect t="-15000" b="-37500"/>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5BB8124B-CEED-6C92-D817-7AE05288201A}"/>
              </a:ext>
            </a:extLst>
          </p:cNvPr>
          <p:cNvSpPr>
            <a:spLocks noChangeArrowheads="1"/>
          </p:cNvSpPr>
          <p:nvPr/>
        </p:nvSpPr>
        <p:spPr bwMode="auto">
          <a:xfrm>
            <a:off x="284204" y="1400560"/>
            <a:ext cx="119077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67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dirty="0">
                <a:solidFill>
                  <a:srgbClr val="002060"/>
                </a:solidFill>
                <a:ea typeface="Microsoft YaHei" panose="020B0503020204020204" pitchFamily="34" charset="-122"/>
                <a:cs typeface="Times New Roman" panose="02020603050405020304" pitchFamily="18" charset="0"/>
              </a:rPr>
              <a:t> (2).</a:t>
            </a:r>
            <a:r>
              <a:rPr lang="zh-CN" altLang="en-US" sz="2800" dirty="0">
                <a:solidFill>
                  <a:srgbClr val="002060"/>
                </a:solidFill>
                <a:ea typeface="Microsoft YaHei" panose="020B0503020204020204" pitchFamily="34" charset="-122"/>
                <a:cs typeface="Times New Roman" panose="02020603050405020304" pitchFamily="18" charset="0"/>
              </a:rPr>
              <a:t> 用电势差计校准量程为</a:t>
            </a:r>
            <a:r>
              <a:rPr lang="en-US" altLang="zh-CN" sz="2800" dirty="0">
                <a:solidFill>
                  <a:srgbClr val="002060"/>
                </a:solidFill>
                <a:ea typeface="Microsoft YaHei" panose="020B0503020204020204" pitchFamily="34" charset="-122"/>
                <a:cs typeface="Times New Roman" panose="02020603050405020304" pitchFamily="18" charset="0"/>
              </a:rPr>
              <a:t>1mV</a:t>
            </a:r>
            <a:r>
              <a:rPr lang="zh-CN" altLang="en-US" sz="2800" dirty="0">
                <a:solidFill>
                  <a:srgbClr val="002060"/>
                </a:solidFill>
                <a:ea typeface="Microsoft YaHei" panose="020B0503020204020204" pitchFamily="34" charset="-122"/>
                <a:cs typeface="Times New Roman" panose="02020603050405020304" pitchFamily="18" charset="0"/>
              </a:rPr>
              <a:t>的毫伏表，测量数据如下</a:t>
            </a:r>
            <a:r>
              <a:rPr lang="en-US" altLang="zh-CN" sz="2800" dirty="0">
                <a:solidFill>
                  <a:srgbClr val="002060"/>
                </a:solidFill>
                <a:ea typeface="Microsoft YaHei" panose="020B0503020204020204" pitchFamily="34" charset="-122"/>
                <a:cs typeface="Times New Roman" panose="02020603050405020304" pitchFamily="18" charset="0"/>
              </a:rPr>
              <a:t>(</a:t>
            </a:r>
            <a:r>
              <a:rPr lang="zh-CN" altLang="en-US" sz="2800" dirty="0">
                <a:solidFill>
                  <a:srgbClr val="002060"/>
                </a:solidFill>
                <a:ea typeface="Microsoft YaHei" panose="020B0503020204020204" pitchFamily="34" charset="-122"/>
                <a:cs typeface="Times New Roman" panose="02020603050405020304" pitchFamily="18" charset="0"/>
              </a:rPr>
              <a:t>表中单位均为</a:t>
            </a:r>
            <a:r>
              <a:rPr lang="en-US" altLang="zh-CN" sz="2800" dirty="0">
                <a:solidFill>
                  <a:srgbClr val="002060"/>
                </a:solidFill>
                <a:ea typeface="Microsoft YaHei" panose="020B0503020204020204" pitchFamily="34" charset="-122"/>
                <a:cs typeface="Times New Roman" panose="02020603050405020304" pitchFamily="18" charset="0"/>
              </a:rPr>
              <a:t>mV)</a:t>
            </a:r>
            <a:r>
              <a:rPr lang="zh-CN" altLang="en-US" sz="2800" dirty="0">
                <a:solidFill>
                  <a:srgbClr val="002060"/>
                </a:solidFill>
                <a:ea typeface="Microsoft YaHei" panose="020B0503020204020204" pitchFamily="34" charset="-122"/>
                <a:cs typeface="Times New Roman" panose="02020603050405020304" pitchFamily="18" charset="0"/>
              </a:rPr>
              <a:t>。在如图所示的坐标中画出毫伏表的校准曲线，并对毫伏表定级别。</a:t>
            </a:r>
          </a:p>
        </p:txBody>
      </p:sp>
      <p:graphicFrame>
        <p:nvGraphicFramePr>
          <p:cNvPr id="3" name="表格 2">
            <a:extLst>
              <a:ext uri="{FF2B5EF4-FFF2-40B4-BE49-F238E27FC236}">
                <a16:creationId xmlns:a16="http://schemas.microsoft.com/office/drawing/2014/main" id="{C09A9D58-5E2D-69A8-9D1D-29B23259A485}"/>
              </a:ext>
            </a:extLst>
          </p:cNvPr>
          <p:cNvGraphicFramePr>
            <a:graphicFrameLocks noGrp="1"/>
          </p:cNvGraphicFramePr>
          <p:nvPr>
            <p:extLst>
              <p:ext uri="{D42A27DB-BD31-4B8C-83A1-F6EECF244321}">
                <p14:modId xmlns:p14="http://schemas.microsoft.com/office/powerpoint/2010/main" val="2434877514"/>
              </p:ext>
            </p:extLst>
          </p:nvPr>
        </p:nvGraphicFramePr>
        <p:xfrm>
          <a:off x="1446926" y="2669682"/>
          <a:ext cx="8586202" cy="2560320"/>
        </p:xfrm>
        <a:graphic>
          <a:graphicData uri="http://schemas.openxmlformats.org/drawingml/2006/table">
            <a:tbl>
              <a:tblPr>
                <a:tableStyleId>{5940675A-B579-460E-94D1-54222C63F5DA}</a:tableStyleId>
              </a:tblPr>
              <a:tblGrid>
                <a:gridCol w="2637482">
                  <a:extLst>
                    <a:ext uri="{9D8B030D-6E8A-4147-A177-3AD203B41FA5}">
                      <a16:colId xmlns:a16="http://schemas.microsoft.com/office/drawing/2014/main" val="3375466591"/>
                    </a:ext>
                  </a:extLst>
                </a:gridCol>
                <a:gridCol w="1115347">
                  <a:extLst>
                    <a:ext uri="{9D8B030D-6E8A-4147-A177-3AD203B41FA5}">
                      <a16:colId xmlns:a16="http://schemas.microsoft.com/office/drawing/2014/main" val="1234692695"/>
                    </a:ext>
                  </a:extLst>
                </a:gridCol>
                <a:gridCol w="1149531">
                  <a:extLst>
                    <a:ext uri="{9D8B030D-6E8A-4147-A177-3AD203B41FA5}">
                      <a16:colId xmlns:a16="http://schemas.microsoft.com/office/drawing/2014/main" val="526644781"/>
                    </a:ext>
                  </a:extLst>
                </a:gridCol>
                <a:gridCol w="1162594">
                  <a:extLst>
                    <a:ext uri="{9D8B030D-6E8A-4147-A177-3AD203B41FA5}">
                      <a16:colId xmlns:a16="http://schemas.microsoft.com/office/drawing/2014/main" val="258182095"/>
                    </a:ext>
                  </a:extLst>
                </a:gridCol>
                <a:gridCol w="1227847">
                  <a:extLst>
                    <a:ext uri="{9D8B030D-6E8A-4147-A177-3AD203B41FA5}">
                      <a16:colId xmlns:a16="http://schemas.microsoft.com/office/drawing/2014/main" val="4240147829"/>
                    </a:ext>
                  </a:extLst>
                </a:gridCol>
                <a:gridCol w="1293401">
                  <a:extLst>
                    <a:ext uri="{9D8B030D-6E8A-4147-A177-3AD203B41FA5}">
                      <a16:colId xmlns:a16="http://schemas.microsoft.com/office/drawing/2014/main" val="119230104"/>
                    </a:ext>
                  </a:extLst>
                </a:gridCol>
              </a:tblGrid>
              <a:tr h="314325">
                <a:tc>
                  <a:txBody>
                    <a:bodyPr/>
                    <a:lstStyle/>
                    <a:p>
                      <a:pPr algn="ctr"/>
                      <a:r>
                        <a:rPr lang="zh-CN" altLang="en-US" sz="2800" b="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毫伏表读数</a:t>
                      </a:r>
                      <a:endParaRPr lang="zh-CN" sz="2800" b="0" kern="100" dirty="0">
                        <a:solidFill>
                          <a:srgbClr val="7030A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0.100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0.200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0.300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a:t>
                      </a:r>
                      <a:r>
                        <a:rPr lang="en-US" sz="2800" kern="100" dirty="0">
                          <a:solidFill>
                            <a:srgbClr val="C00000"/>
                          </a:solidFill>
                          <a:effectLst/>
                          <a:latin typeface="Times New Roman" panose="02020603050405020304" pitchFamily="18" charset="0"/>
                          <a:cs typeface="Times New Roman" panose="02020603050405020304" pitchFamily="18" charset="0"/>
                        </a:rPr>
                        <a:t>4</a:t>
                      </a:r>
                      <a:r>
                        <a:rPr lang="en-US" altLang="zh-CN" sz="2800" kern="100" dirty="0">
                          <a:solidFill>
                            <a:srgbClr val="C00000"/>
                          </a:solidFill>
                          <a:effectLst/>
                          <a:latin typeface="Times New Roman" panose="02020603050405020304" pitchFamily="18" charset="0"/>
                          <a:cs typeface="Times New Roman" panose="02020603050405020304" pitchFamily="18" charset="0"/>
                        </a:rPr>
                        <a:t>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a:t>
                      </a:r>
                      <a:r>
                        <a:rPr lang="en-US" sz="2800" kern="100" dirty="0">
                          <a:solidFill>
                            <a:srgbClr val="C00000"/>
                          </a:solidFill>
                          <a:effectLst/>
                          <a:latin typeface="Times New Roman" panose="02020603050405020304" pitchFamily="18" charset="0"/>
                          <a:cs typeface="Times New Roman" panose="02020603050405020304" pitchFamily="18" charset="0"/>
                        </a:rPr>
                        <a:t>5</a:t>
                      </a:r>
                      <a:r>
                        <a:rPr lang="en-US" altLang="zh-CN" sz="2800" kern="100" dirty="0">
                          <a:solidFill>
                            <a:srgbClr val="C00000"/>
                          </a:solidFill>
                          <a:effectLst/>
                          <a:latin typeface="Times New Roman" panose="02020603050405020304" pitchFamily="18" charset="0"/>
                          <a:cs typeface="Times New Roman" panose="02020603050405020304" pitchFamily="18" charset="0"/>
                        </a:rPr>
                        <a:t>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5263602"/>
                  </a:ext>
                </a:extLst>
              </a:tr>
              <a:tr h="3143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电势差计读数</a:t>
                      </a:r>
                      <a:endParaRPr lang="zh-CN" sz="2800" b="0" kern="100" dirty="0">
                        <a:solidFill>
                          <a:srgbClr val="7030A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0.1050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0.2150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0.3130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0.4070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0.5100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08768079"/>
                  </a:ext>
                </a:extLst>
              </a:tr>
              <a:tr h="3143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修正值</a:t>
                      </a:r>
                      <a:r>
                        <a:rPr lang="el-GR" altLang="zh-CN" sz="2800" b="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Δ</a:t>
                      </a:r>
                      <a:r>
                        <a:rPr lang="en-US" altLang="zh-CN" sz="2800" b="0" i="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U</a:t>
                      </a:r>
                      <a:endParaRPr lang="zh-CN" altLang="zh-CN" sz="2800" b="0" i="1" kern="100" dirty="0">
                        <a:solidFill>
                          <a:srgbClr val="7030A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2F5597"/>
                          </a:solidFill>
                          <a:effectLst/>
                          <a:latin typeface="Times New Roman" panose="02020603050405020304" pitchFamily="18" charset="0"/>
                          <a:ea typeface="宋体" panose="02010600030101010101" pitchFamily="2" charset="-122"/>
                          <a:cs typeface="Times New Roman" panose="02020603050405020304" pitchFamily="18" charset="0"/>
                        </a:rPr>
                        <a:t>0.005</a:t>
                      </a:r>
                      <a:endParaRPr lang="zh-CN" sz="2800" kern="100" dirty="0">
                        <a:solidFill>
                          <a:srgbClr val="2F559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2F5597"/>
                          </a:solidFill>
                          <a:effectLst/>
                          <a:latin typeface="Times New Roman" panose="02020603050405020304" pitchFamily="18" charset="0"/>
                          <a:cs typeface="Times New Roman" panose="02020603050405020304" pitchFamily="18" charset="0"/>
                        </a:rPr>
                        <a:t>0.015</a:t>
                      </a:r>
                      <a:endParaRPr lang="zh-CN" sz="2800" kern="100" dirty="0">
                        <a:solidFill>
                          <a:srgbClr val="2F559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2F5597"/>
                          </a:solidFill>
                          <a:effectLst/>
                          <a:latin typeface="Times New Roman" panose="02020603050405020304" pitchFamily="18" charset="0"/>
                          <a:cs typeface="Times New Roman" panose="02020603050405020304" pitchFamily="18" charset="0"/>
                        </a:rPr>
                        <a:t>0.013</a:t>
                      </a:r>
                      <a:endParaRPr lang="zh-CN" sz="2800" kern="100" dirty="0">
                        <a:solidFill>
                          <a:srgbClr val="2F559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2F5597"/>
                          </a:solidFill>
                          <a:effectLst/>
                          <a:latin typeface="Times New Roman" panose="02020603050405020304" pitchFamily="18" charset="0"/>
                          <a:ea typeface="宋体" panose="02010600030101010101" pitchFamily="2" charset="-122"/>
                          <a:cs typeface="Times New Roman" panose="02020603050405020304" pitchFamily="18" charset="0"/>
                        </a:rPr>
                        <a:t>0.007</a:t>
                      </a:r>
                      <a:endParaRPr lang="zh-CN" sz="2800" kern="100" dirty="0">
                        <a:solidFill>
                          <a:srgbClr val="2F559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2F5597"/>
                          </a:solidFill>
                          <a:effectLst/>
                          <a:latin typeface="Times New Roman" panose="02020603050405020304" pitchFamily="18" charset="0"/>
                          <a:cs typeface="Times New Roman" panose="02020603050405020304" pitchFamily="18" charset="0"/>
                        </a:rPr>
                        <a:t>0.010</a:t>
                      </a:r>
                      <a:endParaRPr lang="zh-CN" sz="2800" kern="100" dirty="0">
                        <a:solidFill>
                          <a:srgbClr val="2F559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41764289"/>
                  </a:ext>
                </a:extLst>
              </a:tr>
              <a:tr h="314325">
                <a:tc>
                  <a:txBody>
                    <a:bodyPr/>
                    <a:lstStyle/>
                    <a:p>
                      <a:pPr algn="ctr"/>
                      <a:r>
                        <a:rPr lang="zh-CN" altLang="en-US" sz="2800" b="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毫伏表读数</a:t>
                      </a:r>
                      <a:endParaRPr lang="zh-CN" sz="2800" b="0" kern="100" dirty="0">
                        <a:solidFill>
                          <a:srgbClr val="7030A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a:t>
                      </a:r>
                      <a:r>
                        <a:rPr lang="en-US" sz="2800" kern="100" dirty="0">
                          <a:solidFill>
                            <a:srgbClr val="C00000"/>
                          </a:solidFill>
                          <a:effectLst/>
                          <a:latin typeface="Times New Roman" panose="02020603050405020304" pitchFamily="18" charset="0"/>
                          <a:cs typeface="Times New Roman" panose="02020603050405020304" pitchFamily="18" charset="0"/>
                        </a:rPr>
                        <a:t>6</a:t>
                      </a:r>
                      <a:r>
                        <a:rPr lang="en-US" altLang="zh-CN" sz="2800" kern="100" dirty="0">
                          <a:solidFill>
                            <a:srgbClr val="C00000"/>
                          </a:solidFill>
                          <a:effectLst/>
                          <a:latin typeface="Times New Roman" panose="02020603050405020304" pitchFamily="18" charset="0"/>
                          <a:cs typeface="Times New Roman" panose="02020603050405020304" pitchFamily="18" charset="0"/>
                        </a:rPr>
                        <a:t>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a:t>
                      </a:r>
                      <a:r>
                        <a:rPr lang="en-US" sz="2800" kern="100" dirty="0">
                          <a:solidFill>
                            <a:srgbClr val="C00000"/>
                          </a:solidFill>
                          <a:effectLst/>
                          <a:latin typeface="Times New Roman" panose="02020603050405020304" pitchFamily="18" charset="0"/>
                          <a:cs typeface="Times New Roman" panose="02020603050405020304" pitchFamily="18" charset="0"/>
                        </a:rPr>
                        <a:t>7</a:t>
                      </a:r>
                      <a:r>
                        <a:rPr lang="en-US" altLang="zh-CN" sz="2800" kern="100" dirty="0">
                          <a:solidFill>
                            <a:srgbClr val="C00000"/>
                          </a:solidFill>
                          <a:effectLst/>
                          <a:latin typeface="Times New Roman" panose="02020603050405020304" pitchFamily="18" charset="0"/>
                          <a:cs typeface="Times New Roman" panose="02020603050405020304" pitchFamily="18" charset="0"/>
                        </a:rPr>
                        <a:t>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a:t>
                      </a:r>
                      <a:r>
                        <a:rPr lang="en-US" sz="2800" kern="100" dirty="0">
                          <a:solidFill>
                            <a:srgbClr val="C00000"/>
                          </a:solidFill>
                          <a:effectLst/>
                          <a:latin typeface="Times New Roman" panose="02020603050405020304" pitchFamily="18" charset="0"/>
                          <a:cs typeface="Times New Roman" panose="02020603050405020304" pitchFamily="18" charset="0"/>
                        </a:rPr>
                        <a:t>8</a:t>
                      </a:r>
                      <a:r>
                        <a:rPr lang="en-US" altLang="zh-CN" sz="2800" kern="100" dirty="0">
                          <a:solidFill>
                            <a:srgbClr val="C00000"/>
                          </a:solidFill>
                          <a:effectLst/>
                          <a:latin typeface="Times New Roman" panose="02020603050405020304" pitchFamily="18" charset="0"/>
                          <a:cs typeface="Times New Roman" panose="02020603050405020304" pitchFamily="18" charset="0"/>
                        </a:rPr>
                        <a:t>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a:t>
                      </a:r>
                      <a:r>
                        <a:rPr lang="en-US" sz="2800" kern="100" dirty="0">
                          <a:solidFill>
                            <a:srgbClr val="C00000"/>
                          </a:solidFill>
                          <a:effectLst/>
                          <a:latin typeface="Times New Roman" panose="02020603050405020304" pitchFamily="18" charset="0"/>
                          <a:cs typeface="Times New Roman" panose="02020603050405020304" pitchFamily="18" charset="0"/>
                        </a:rPr>
                        <a:t>9</a:t>
                      </a:r>
                      <a:r>
                        <a:rPr lang="en-US" altLang="zh-CN" sz="2800" kern="100" dirty="0">
                          <a:solidFill>
                            <a:srgbClr val="C00000"/>
                          </a:solidFill>
                          <a:effectLst/>
                          <a:latin typeface="Times New Roman" panose="02020603050405020304" pitchFamily="18" charset="0"/>
                          <a:cs typeface="Times New Roman" panose="02020603050405020304" pitchFamily="18" charset="0"/>
                        </a:rPr>
                        <a:t>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1.000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87192281"/>
                  </a:ext>
                </a:extLst>
              </a:tr>
              <a:tr h="3143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电势差计读数</a:t>
                      </a:r>
                      <a:endParaRPr lang="zh-CN" sz="2800" b="0" kern="100" dirty="0">
                        <a:solidFill>
                          <a:srgbClr val="7030A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0.6030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0.6970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0.7850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0.8920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cs typeface="Times New Roman" panose="02020603050405020304" pitchFamily="18" charset="0"/>
                        </a:rPr>
                        <a:t>1.0070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37403829"/>
                  </a:ext>
                </a:extLst>
              </a:tr>
              <a:tr h="3143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修正值</a:t>
                      </a:r>
                      <a:r>
                        <a:rPr lang="el-GR" altLang="zh-CN" sz="2800" b="0"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Δ</a:t>
                      </a:r>
                      <a:r>
                        <a:rPr lang="en-US" altLang="zh-CN" sz="2800" b="0" i="1" dirty="0">
                          <a:solidFill>
                            <a:srgbClr val="7030A0"/>
                          </a:solidFill>
                          <a:latin typeface="Times New Roman" panose="02020603050405020304" pitchFamily="18" charset="0"/>
                          <a:ea typeface="Microsoft YaHei" panose="020B0503020204020204" pitchFamily="34" charset="-122"/>
                          <a:cs typeface="Times New Roman" panose="02020603050405020304" pitchFamily="18" charset="0"/>
                        </a:rPr>
                        <a:t>U</a:t>
                      </a:r>
                      <a:endParaRPr lang="zh-CN" altLang="zh-CN" sz="2800" b="0" kern="100" dirty="0">
                        <a:solidFill>
                          <a:srgbClr val="7030A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2F5597"/>
                          </a:solidFill>
                          <a:effectLst/>
                          <a:latin typeface="Times New Roman" panose="02020603050405020304" pitchFamily="18" charset="0"/>
                          <a:cs typeface="Times New Roman" panose="02020603050405020304" pitchFamily="18" charset="0"/>
                        </a:rPr>
                        <a:t>0.003</a:t>
                      </a:r>
                      <a:endParaRPr lang="zh-CN" sz="2800" kern="100" dirty="0">
                        <a:solidFill>
                          <a:srgbClr val="2F559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2F5597"/>
                          </a:solidFill>
                          <a:effectLst/>
                          <a:latin typeface="Times New Roman" panose="02020603050405020304" pitchFamily="18" charset="0"/>
                          <a:cs typeface="Times New Roman" panose="02020603050405020304" pitchFamily="18" charset="0"/>
                        </a:rPr>
                        <a:t>-0.003</a:t>
                      </a:r>
                      <a:endParaRPr lang="zh-CN" sz="2800" kern="100" dirty="0">
                        <a:solidFill>
                          <a:srgbClr val="2F559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2F5597"/>
                          </a:solidFill>
                          <a:effectLst/>
                          <a:latin typeface="Times New Roman" panose="02020603050405020304" pitchFamily="18" charset="0"/>
                          <a:cs typeface="Times New Roman" panose="02020603050405020304" pitchFamily="18" charset="0"/>
                        </a:rPr>
                        <a:t>-0.015</a:t>
                      </a:r>
                      <a:endParaRPr lang="zh-CN" sz="2800" kern="100" dirty="0">
                        <a:solidFill>
                          <a:srgbClr val="2F559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2F5597"/>
                          </a:solidFill>
                          <a:effectLst/>
                          <a:latin typeface="Times New Roman" panose="02020603050405020304" pitchFamily="18" charset="0"/>
                          <a:cs typeface="Times New Roman" panose="02020603050405020304" pitchFamily="18" charset="0"/>
                        </a:rPr>
                        <a:t>-0.008</a:t>
                      </a:r>
                      <a:endParaRPr lang="zh-CN" sz="2800" kern="100" dirty="0">
                        <a:solidFill>
                          <a:srgbClr val="2F559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2F5597"/>
                          </a:solidFill>
                          <a:effectLst/>
                          <a:latin typeface="Times New Roman" panose="02020603050405020304" pitchFamily="18" charset="0"/>
                          <a:cs typeface="Times New Roman" panose="02020603050405020304" pitchFamily="18" charset="0"/>
                        </a:rPr>
                        <a:t>0.007</a:t>
                      </a:r>
                      <a:endParaRPr lang="zh-CN" sz="2800" kern="100" dirty="0">
                        <a:solidFill>
                          <a:srgbClr val="2F559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41844777"/>
                  </a:ext>
                </a:extLst>
              </a:tr>
            </a:tbl>
          </a:graphicData>
        </a:graphic>
      </p:graphicFrame>
      <p:grpSp>
        <p:nvGrpSpPr>
          <p:cNvPr id="4" name="组合 3">
            <a:extLst>
              <a:ext uri="{FF2B5EF4-FFF2-40B4-BE49-F238E27FC236}">
                <a16:creationId xmlns:a16="http://schemas.microsoft.com/office/drawing/2014/main" id="{2B04FC93-A204-96C0-D195-65A31BFE16FC}"/>
              </a:ext>
            </a:extLst>
          </p:cNvPr>
          <p:cNvGrpSpPr/>
          <p:nvPr/>
        </p:nvGrpSpPr>
        <p:grpSpPr>
          <a:xfrm>
            <a:off x="284205" y="78031"/>
            <a:ext cx="5488477" cy="1117600"/>
            <a:chOff x="123567" y="53615"/>
            <a:chExt cx="5488477" cy="1117600"/>
          </a:xfrm>
        </p:grpSpPr>
        <p:pic>
          <p:nvPicPr>
            <p:cNvPr id="5" name="图片 4">
              <a:extLst>
                <a:ext uri="{FF2B5EF4-FFF2-40B4-BE49-F238E27FC236}">
                  <a16:creationId xmlns:a16="http://schemas.microsoft.com/office/drawing/2014/main" id="{E4D4E39D-BC0D-A58D-9D3F-EA758A0506BD}"/>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6" name="直线连接符 5">
              <a:extLst>
                <a:ext uri="{FF2B5EF4-FFF2-40B4-BE49-F238E27FC236}">
                  <a16:creationId xmlns:a16="http://schemas.microsoft.com/office/drawing/2014/main" id="{411598AD-4455-8DF8-75DF-77CBCFDAD540}"/>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7" name="Rectangle 2">
            <a:extLst>
              <a:ext uri="{FF2B5EF4-FFF2-40B4-BE49-F238E27FC236}">
                <a16:creationId xmlns:a16="http://schemas.microsoft.com/office/drawing/2014/main" id="{96F0472E-86E6-E5D3-68BF-E5D2E57392A6}"/>
              </a:ext>
            </a:extLst>
          </p:cNvPr>
          <p:cNvSpPr txBox="1">
            <a:spLocks noChangeArrowheads="1"/>
          </p:cNvSpPr>
          <p:nvPr/>
        </p:nvSpPr>
        <p:spPr>
          <a:xfrm>
            <a:off x="316075" y="347373"/>
            <a:ext cx="4669582"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作图法</a:t>
            </a:r>
            <a:r>
              <a:rPr lang="en-US" altLang="zh-CN" sz="4000" dirty="0">
                <a:solidFill>
                  <a:srgbClr val="002060"/>
                </a:solidFill>
                <a:latin typeface="SimHei" panose="02010609060101010101" pitchFamily="49" charset="-122"/>
                <a:ea typeface="SimHei" panose="02010609060101010101" pitchFamily="49" charset="-122"/>
              </a:rPr>
              <a:t>-</a:t>
            </a:r>
            <a:r>
              <a:rPr lang="zh-CN" altLang="en-US" sz="4000" dirty="0">
                <a:solidFill>
                  <a:srgbClr val="C00000"/>
                </a:solidFill>
                <a:latin typeface="SimHei" panose="02010609060101010101" pitchFamily="49" charset="-122"/>
                <a:ea typeface="SimHei" panose="02010609060101010101" pitchFamily="49" charset="-122"/>
              </a:rPr>
              <a:t>作图举例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0339ACA-3A5B-E202-A94B-BEAC1EF60972}"/>
              </a:ext>
            </a:extLst>
          </p:cNvPr>
          <p:cNvSpPr txBox="1">
            <a:spLocks noChangeArrowheads="1"/>
          </p:cNvSpPr>
          <p:nvPr/>
        </p:nvSpPr>
        <p:spPr>
          <a:xfrm>
            <a:off x="316075" y="347373"/>
            <a:ext cx="2899605"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课程大纲</a:t>
            </a:r>
          </a:p>
        </p:txBody>
      </p:sp>
      <p:grpSp>
        <p:nvGrpSpPr>
          <p:cNvPr id="6" name="组合 5">
            <a:extLst>
              <a:ext uri="{FF2B5EF4-FFF2-40B4-BE49-F238E27FC236}">
                <a16:creationId xmlns:a16="http://schemas.microsoft.com/office/drawing/2014/main" id="{61ECA65E-1F36-1D48-6C22-DB2EED311C2F}"/>
              </a:ext>
            </a:extLst>
          </p:cNvPr>
          <p:cNvGrpSpPr/>
          <p:nvPr/>
        </p:nvGrpSpPr>
        <p:grpSpPr>
          <a:xfrm>
            <a:off x="284205" y="78031"/>
            <a:ext cx="5488477" cy="1117600"/>
            <a:chOff x="123567" y="53615"/>
            <a:chExt cx="5488477" cy="1117600"/>
          </a:xfrm>
        </p:grpSpPr>
        <p:pic>
          <p:nvPicPr>
            <p:cNvPr id="7" name="图片 6">
              <a:extLst>
                <a:ext uri="{FF2B5EF4-FFF2-40B4-BE49-F238E27FC236}">
                  <a16:creationId xmlns:a16="http://schemas.microsoft.com/office/drawing/2014/main" id="{50E13327-A7EF-4765-B10D-FADCDB421D7B}"/>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8" name="直线连接符 7">
              <a:extLst>
                <a:ext uri="{FF2B5EF4-FFF2-40B4-BE49-F238E27FC236}">
                  <a16:creationId xmlns:a16="http://schemas.microsoft.com/office/drawing/2014/main" id="{3C083BB7-94AD-1E30-AE42-102D1D48D924}"/>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graphicFrame>
        <p:nvGraphicFramePr>
          <p:cNvPr id="11" name="图示 10">
            <a:extLst>
              <a:ext uri="{FF2B5EF4-FFF2-40B4-BE49-F238E27FC236}">
                <a16:creationId xmlns:a16="http://schemas.microsoft.com/office/drawing/2014/main" id="{BDD61FA2-4795-7C32-4E87-49511C1FF83F}"/>
              </a:ext>
            </a:extLst>
          </p:cNvPr>
          <p:cNvGraphicFramePr/>
          <p:nvPr>
            <p:extLst>
              <p:ext uri="{D42A27DB-BD31-4B8C-83A1-F6EECF244321}">
                <p14:modId xmlns:p14="http://schemas.microsoft.com/office/powerpoint/2010/main" val="1001358703"/>
              </p:ext>
            </p:extLst>
          </p:nvPr>
        </p:nvGraphicFramePr>
        <p:xfrm>
          <a:off x="4943872" y="1356120"/>
          <a:ext cx="5867400" cy="5060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组合 13">
            <a:extLst>
              <a:ext uri="{FF2B5EF4-FFF2-40B4-BE49-F238E27FC236}">
                <a16:creationId xmlns:a16="http://schemas.microsoft.com/office/drawing/2014/main" id="{8FE52388-16F9-8AB0-BDCA-723329AE4813}"/>
              </a:ext>
            </a:extLst>
          </p:cNvPr>
          <p:cNvGrpSpPr/>
          <p:nvPr/>
        </p:nvGrpSpPr>
        <p:grpSpPr>
          <a:xfrm>
            <a:off x="914400" y="2438400"/>
            <a:ext cx="3124200" cy="3124200"/>
            <a:chOff x="914400" y="2438400"/>
            <a:chExt cx="3124200" cy="3124200"/>
          </a:xfrm>
        </p:grpSpPr>
        <p:sp>
          <p:nvSpPr>
            <p:cNvPr id="15" name="爆炸形 1 14">
              <a:extLst>
                <a:ext uri="{FF2B5EF4-FFF2-40B4-BE49-F238E27FC236}">
                  <a16:creationId xmlns:a16="http://schemas.microsoft.com/office/drawing/2014/main" id="{BFDD9F62-86D5-9737-A783-D03899A0577E}"/>
                </a:ext>
              </a:extLst>
            </p:cNvPr>
            <p:cNvSpPr/>
            <p:nvPr/>
          </p:nvSpPr>
          <p:spPr>
            <a:xfrm>
              <a:off x="914400" y="2438400"/>
              <a:ext cx="3124200" cy="3124200"/>
            </a:xfrm>
            <a:prstGeom prst="irregularSeal1">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45D9154A-6AAE-FDFE-1661-2C12EB033D29}"/>
                </a:ext>
              </a:extLst>
            </p:cNvPr>
            <p:cNvSpPr txBox="1"/>
            <p:nvPr/>
          </p:nvSpPr>
          <p:spPr>
            <a:xfrm>
              <a:off x="1460837" y="3563034"/>
              <a:ext cx="2031325" cy="646331"/>
            </a:xfrm>
            <a:prstGeom prst="rect">
              <a:avLst/>
            </a:prstGeom>
            <a:noFill/>
          </p:spPr>
          <p:txBody>
            <a:bodyPr wrap="none" rtlCol="0">
              <a:spAutoFit/>
            </a:bodyPr>
            <a:lstStyle/>
            <a:p>
              <a:r>
                <a:rPr kumimoji="1" lang="zh-CN" altLang="en-US" sz="3600" b="1" dirty="0">
                  <a:solidFill>
                    <a:srgbClr val="C00000"/>
                  </a:solidFill>
                  <a:latin typeface="SimSun" panose="02010600030101010101" pitchFamily="2" charset="-122"/>
                  <a:ea typeface="SimSun" panose="02010600030101010101" pitchFamily="2" charset="-122"/>
                </a:rPr>
                <a:t>数据处理</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graphicEl>
                                              <a:dgm id="{B9C64D3E-1C2A-8C49-A631-583FDC1C1753}"/>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graphicEl>
                                              <a:dgm id="{8E0D2E3E-42A4-6940-A3E7-D90F1636BA16}"/>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graphicEl>
                                              <a:dgm id="{0761DE6B-CF7D-2D4B-B6DB-01444E1C8A94}"/>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graphicEl>
                                              <a:dgm id="{558228F0-6B5A-664E-8823-A905DFFFAAED}"/>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graphicEl>
                                              <a:dgm id="{CBCB9163-3AC2-904D-9C4B-46A9FC5F7F12}"/>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graphicEl>
                                              <a:dgm id="{C13741FD-2C7D-8D4F-AA17-12774AF1177A}"/>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graphicEl>
                                              <a:dgm id="{D92EA2AC-0E2D-AB4D-AAEA-83228D200B5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graphicEl>
                                              <a:dgm id="{6843487B-EE8E-F54F-93C1-DC12776309D0}"/>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graphicEl>
                                              <a:dgm id="{13417EA0-1F03-6740-AB93-E631101AC0A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6F6F9030-8962-2A15-7655-AB82C18078F9}"/>
              </a:ext>
            </a:extLst>
          </p:cNvPr>
          <p:cNvGraphicFramePr>
            <a:graphicFrameLocks noChangeAspect="1"/>
          </p:cNvGraphicFramePr>
          <p:nvPr>
            <p:extLst>
              <p:ext uri="{D42A27DB-BD31-4B8C-83A1-F6EECF244321}">
                <p14:modId xmlns:p14="http://schemas.microsoft.com/office/powerpoint/2010/main" val="1569148778"/>
              </p:ext>
            </p:extLst>
          </p:nvPr>
        </p:nvGraphicFramePr>
        <p:xfrm>
          <a:off x="8400240" y="2110864"/>
          <a:ext cx="2827481" cy="2536520"/>
        </p:xfrm>
        <a:graphic>
          <a:graphicData uri="http://schemas.openxmlformats.org/presentationml/2006/ole">
            <mc:AlternateContent xmlns:mc="http://schemas.openxmlformats.org/markup-compatibility/2006">
              <mc:Choice xmlns:v="urn:schemas-microsoft-com:vml" Requires="v">
                <p:oleObj name="公式" r:id="rId2" imgW="27495500" imgH="23406100" progId="Equation.3">
                  <p:embed/>
                </p:oleObj>
              </mc:Choice>
              <mc:Fallback>
                <p:oleObj name="公式" r:id="rId2" imgW="27495500" imgH="23406100" progId="Equation.3">
                  <p:embed/>
                  <p:pic>
                    <p:nvPicPr>
                      <p:cNvPr id="2" name="Object 2">
                        <a:extLst>
                          <a:ext uri="{FF2B5EF4-FFF2-40B4-BE49-F238E27FC236}">
                            <a16:creationId xmlns:a16="http://schemas.microsoft.com/office/drawing/2014/main" id="{6F6F9030-8962-2A15-7655-AB82C1807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40" y="2110864"/>
                        <a:ext cx="2827481" cy="2536520"/>
                      </a:xfrm>
                      <a:prstGeom prst="rect">
                        <a:avLst/>
                      </a:prstGeom>
                      <a:noFill/>
                      <a:ln>
                        <a:noFill/>
                      </a:ln>
                    </p:spPr>
                  </p:pic>
                </p:oleObj>
              </mc:Fallback>
            </mc:AlternateContent>
          </a:graphicData>
        </a:graphic>
      </p:graphicFrame>
      <p:sp>
        <p:nvSpPr>
          <p:cNvPr id="3" name="Text Box 4">
            <a:extLst>
              <a:ext uri="{FF2B5EF4-FFF2-40B4-BE49-F238E27FC236}">
                <a16:creationId xmlns:a16="http://schemas.microsoft.com/office/drawing/2014/main" id="{4C458FEF-4113-9792-1309-AB6C6509A9BF}"/>
              </a:ext>
            </a:extLst>
          </p:cNvPr>
          <p:cNvSpPr txBox="1">
            <a:spLocks noChangeArrowheads="1"/>
          </p:cNvSpPr>
          <p:nvPr/>
        </p:nvSpPr>
        <p:spPr bwMode="auto">
          <a:xfrm>
            <a:off x="8165982" y="1468285"/>
            <a:ext cx="32959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毫伏表的级别为：</a:t>
            </a:r>
          </a:p>
        </p:txBody>
      </p:sp>
      <p:sp>
        <p:nvSpPr>
          <p:cNvPr id="4" name="Text Box 5">
            <a:extLst>
              <a:ext uri="{FF2B5EF4-FFF2-40B4-BE49-F238E27FC236}">
                <a16:creationId xmlns:a16="http://schemas.microsoft.com/office/drawing/2014/main" id="{D48769BB-CFF0-922E-9394-91749B5DBFB4}"/>
              </a:ext>
            </a:extLst>
          </p:cNvPr>
          <p:cNvSpPr txBox="1">
            <a:spLocks noChangeArrowheads="1"/>
          </p:cNvSpPr>
          <p:nvPr/>
        </p:nvSpPr>
        <p:spPr bwMode="auto">
          <a:xfrm>
            <a:off x="8179721" y="4997575"/>
            <a:ext cx="28841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C00000"/>
                </a:solidFill>
                <a:latin typeface="Microsoft YaHei" panose="020B0503020204020204" pitchFamily="34" charset="-122"/>
                <a:ea typeface="Microsoft YaHei" panose="020B0503020204020204" pitchFamily="34" charset="-122"/>
              </a:rPr>
              <a:t>级别不低于</a:t>
            </a:r>
            <a:r>
              <a:rPr lang="en-US" altLang="zh-CN" sz="2800">
                <a:solidFill>
                  <a:srgbClr val="C00000"/>
                </a:solidFill>
                <a:latin typeface="Microsoft YaHei" panose="020B0503020204020204" pitchFamily="34" charset="-122"/>
                <a:ea typeface="Microsoft YaHei" panose="020B0503020204020204" pitchFamily="34" charset="-122"/>
              </a:rPr>
              <a:t>1.5</a:t>
            </a:r>
            <a:r>
              <a:rPr lang="zh-CN" altLang="en-US" sz="2800">
                <a:solidFill>
                  <a:srgbClr val="C00000"/>
                </a:solidFill>
                <a:latin typeface="Microsoft YaHei" panose="020B0503020204020204" pitchFamily="34" charset="-122"/>
                <a:ea typeface="Microsoft YaHei" panose="020B0503020204020204" pitchFamily="34" charset="-122"/>
              </a:rPr>
              <a:t>级</a:t>
            </a:r>
          </a:p>
        </p:txBody>
      </p:sp>
      <p:graphicFrame>
        <p:nvGraphicFramePr>
          <p:cNvPr id="6" name="图表 5">
            <a:extLst>
              <a:ext uri="{FF2B5EF4-FFF2-40B4-BE49-F238E27FC236}">
                <a16:creationId xmlns:a16="http://schemas.microsoft.com/office/drawing/2014/main" id="{E9159FA2-A702-7B88-7877-BBF45A73A4CA}"/>
              </a:ext>
            </a:extLst>
          </p:cNvPr>
          <p:cNvGraphicFramePr/>
          <p:nvPr>
            <p:extLst>
              <p:ext uri="{D42A27DB-BD31-4B8C-83A1-F6EECF244321}">
                <p14:modId xmlns:p14="http://schemas.microsoft.com/office/powerpoint/2010/main" val="455137700"/>
              </p:ext>
            </p:extLst>
          </p:nvPr>
        </p:nvGraphicFramePr>
        <p:xfrm>
          <a:off x="326632" y="1291961"/>
          <a:ext cx="6930258" cy="462017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a:extLst>
              <a:ext uri="{FF2B5EF4-FFF2-40B4-BE49-F238E27FC236}">
                <a16:creationId xmlns:a16="http://schemas.microsoft.com/office/drawing/2014/main" id="{A824A327-07E3-2832-BC4C-A7B369126535}"/>
              </a:ext>
            </a:extLst>
          </p:cNvPr>
          <p:cNvSpPr txBox="1">
            <a:spLocks noChangeArrowheads="1"/>
          </p:cNvSpPr>
          <p:nvPr/>
        </p:nvSpPr>
        <p:spPr bwMode="auto">
          <a:xfrm>
            <a:off x="535616" y="1326997"/>
            <a:ext cx="4953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dirty="0">
                <a:solidFill>
                  <a:srgbClr val="002060"/>
                </a:solidFill>
                <a:latin typeface="Microsoft YaHei" panose="020B0503020204020204" pitchFamily="34" charset="-122"/>
                <a:ea typeface="Microsoft YaHei" panose="020B0503020204020204" pitchFamily="34" charset="-122"/>
              </a:rPr>
              <a:t>1.</a:t>
            </a:r>
            <a:r>
              <a:rPr lang="zh-CN" altLang="en-US" dirty="0">
                <a:solidFill>
                  <a:srgbClr val="002060"/>
                </a:solidFill>
                <a:latin typeface="Microsoft YaHei" panose="020B0503020204020204" pitchFamily="34" charset="-122"/>
                <a:ea typeface="Microsoft YaHei" panose="020B0503020204020204" pitchFamily="34" charset="-122"/>
              </a:rPr>
              <a:t>逐差法的含义</a:t>
            </a:r>
          </a:p>
        </p:txBody>
      </p:sp>
      <p:sp>
        <p:nvSpPr>
          <p:cNvPr id="24580" name="Text Box 4">
            <a:extLst>
              <a:ext uri="{FF2B5EF4-FFF2-40B4-BE49-F238E27FC236}">
                <a16:creationId xmlns:a16="http://schemas.microsoft.com/office/drawing/2014/main" id="{A526EBC5-9B63-60DD-B350-8B2B9D8C10B6}"/>
              </a:ext>
            </a:extLst>
          </p:cNvPr>
          <p:cNvSpPr txBox="1">
            <a:spLocks noChangeArrowheads="1"/>
          </p:cNvSpPr>
          <p:nvPr/>
        </p:nvSpPr>
        <p:spPr bwMode="auto">
          <a:xfrm>
            <a:off x="645483" y="2270124"/>
            <a:ext cx="10901033" cy="1955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spcBef>
                <a:spcPct val="50000"/>
              </a:spcBef>
              <a:buFontTx/>
              <a:buNone/>
              <a:defRPr kumimoji="1" sz="3200">
                <a:solidFill>
                  <a:srgbClr val="002060"/>
                </a:solidFill>
                <a:latin typeface="Microsoft YaHei" panose="020B0503020204020204" pitchFamily="34" charset="-122"/>
                <a:ea typeface="Microsoft YaHei" panose="020B0503020204020204" pitchFamily="34" charset="-122"/>
              </a:defRPr>
            </a:lvl1pPr>
            <a:lvl2pPr marL="742950" indent="-285750">
              <a:spcBef>
                <a:spcPct val="20000"/>
              </a:spcBef>
              <a:buChar char="–"/>
              <a:defRPr kumimoji="1" sz="2800">
                <a:latin typeface="Times New Roman" panose="02020603050405020304" pitchFamily="18" charset="0"/>
                <a:ea typeface="宋体" panose="02010600030101010101" pitchFamily="2" charset="-122"/>
              </a:defRPr>
            </a:lvl2pPr>
            <a:lvl3pPr marL="1143000" indent="-228600">
              <a:spcBef>
                <a:spcPct val="20000"/>
              </a:spcBef>
              <a:buChar char="•"/>
              <a:defRPr kumimoji="1" sz="2400">
                <a:latin typeface="Times New Roman" panose="02020603050405020304" pitchFamily="18" charset="0"/>
                <a:ea typeface="宋体" panose="02010600030101010101" pitchFamily="2" charset="-122"/>
              </a:defRPr>
            </a:lvl3pPr>
            <a:lvl4pPr marL="1600200" indent="-228600">
              <a:spcBef>
                <a:spcPct val="20000"/>
              </a:spcBef>
              <a:buChar char="–"/>
              <a:defRPr kumimoji="1" sz="2000">
                <a:latin typeface="Times New Roman" panose="02020603050405020304" pitchFamily="18" charset="0"/>
                <a:ea typeface="宋体" panose="02010600030101010101" pitchFamily="2" charset="-122"/>
              </a:defRPr>
            </a:lvl4pPr>
            <a:lvl5pPr marL="2057400" indent="-228600">
              <a:spcBef>
                <a:spcPct val="20000"/>
              </a:spcBef>
              <a:buChar char="»"/>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9pPr>
          </a:lstStyle>
          <a:p>
            <a:pPr>
              <a:lnSpc>
                <a:spcPct val="150000"/>
              </a:lnSpc>
            </a:pPr>
            <a:r>
              <a:rPr lang="zh-CN" altLang="en-US" sz="2800" dirty="0"/>
              <a:t>把实验测量数量（因变量）进行逐项相减或依顺序分为两组实行对应项测量数据相减之差作因变量的多次测量值。然后求出最佳值</a:t>
            </a:r>
            <a:r>
              <a:rPr lang="en-US" altLang="zh-CN" sz="2800" dirty="0"/>
              <a:t>——</a:t>
            </a:r>
            <a:r>
              <a:rPr lang="zh-CN" altLang="en-US" sz="2800" dirty="0"/>
              <a:t>算术平均值的处理数据的方法。</a:t>
            </a:r>
          </a:p>
        </p:txBody>
      </p:sp>
      <p:sp>
        <p:nvSpPr>
          <p:cNvPr id="2" name="Rectangle 2">
            <a:extLst>
              <a:ext uri="{FF2B5EF4-FFF2-40B4-BE49-F238E27FC236}">
                <a16:creationId xmlns:a16="http://schemas.microsoft.com/office/drawing/2014/main" id="{11CA61B2-F555-93EC-FFF2-88247BD79A1F}"/>
              </a:ext>
            </a:extLst>
          </p:cNvPr>
          <p:cNvSpPr txBox="1">
            <a:spLocks noChangeArrowheads="1"/>
          </p:cNvSpPr>
          <p:nvPr/>
        </p:nvSpPr>
        <p:spPr>
          <a:xfrm>
            <a:off x="316075" y="347373"/>
            <a:ext cx="2899605"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逐差法</a:t>
            </a:r>
          </a:p>
        </p:txBody>
      </p:sp>
      <p:grpSp>
        <p:nvGrpSpPr>
          <p:cNvPr id="3" name="组合 2">
            <a:extLst>
              <a:ext uri="{FF2B5EF4-FFF2-40B4-BE49-F238E27FC236}">
                <a16:creationId xmlns:a16="http://schemas.microsoft.com/office/drawing/2014/main" id="{1F738958-7355-B49B-3DA3-FC618C3C329A}"/>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2AEE5121-9DEA-8881-2FF5-E526580464C8}"/>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03281D8A-B93B-BC16-C363-7F177655C4C2}"/>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4">
            <a:extLst>
              <a:ext uri="{FF2B5EF4-FFF2-40B4-BE49-F238E27FC236}">
                <a16:creationId xmlns:a16="http://schemas.microsoft.com/office/drawing/2014/main" id="{DD3A5043-276A-672B-0723-E770FF435720}"/>
              </a:ext>
            </a:extLst>
          </p:cNvPr>
          <p:cNvSpPr txBox="1">
            <a:spLocks noChangeArrowheads="1"/>
          </p:cNvSpPr>
          <p:nvPr/>
        </p:nvSpPr>
        <p:spPr bwMode="auto">
          <a:xfrm>
            <a:off x="406027" y="1255711"/>
            <a:ext cx="1066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ea typeface="Microsoft YaHei" panose="020B0503020204020204" pitchFamily="34" charset="-122"/>
                <a:cs typeface="Times New Roman" panose="02020603050405020304" pitchFamily="18" charset="0"/>
              </a:rPr>
              <a:t>伏安法测电阻</a:t>
            </a:r>
            <a:r>
              <a:rPr lang="en-US" altLang="zh-CN" sz="2800" dirty="0">
                <a:solidFill>
                  <a:srgbClr val="002060"/>
                </a:solidFill>
                <a:ea typeface="Microsoft YaHei" panose="020B0503020204020204" pitchFamily="34" charset="-122"/>
                <a:cs typeface="Times New Roman" panose="02020603050405020304" pitchFamily="18" charset="0"/>
              </a:rPr>
              <a:t>,</a:t>
            </a:r>
            <a:r>
              <a:rPr lang="zh-CN" altLang="en-US" sz="2800" dirty="0">
                <a:solidFill>
                  <a:srgbClr val="002060"/>
                </a:solidFill>
                <a:ea typeface="Microsoft YaHei" panose="020B0503020204020204" pitchFamily="34" charset="-122"/>
                <a:cs typeface="Times New Roman" panose="02020603050405020304" pitchFamily="18" charset="0"/>
              </a:rPr>
              <a:t>试用逐差法求出电流</a:t>
            </a:r>
            <a:r>
              <a:rPr lang="en-US" altLang="zh-CN" sz="2800" i="1" dirty="0">
                <a:solidFill>
                  <a:srgbClr val="002060"/>
                </a:solidFill>
                <a:ea typeface="Microsoft YaHei" panose="020B0503020204020204" pitchFamily="34" charset="-122"/>
                <a:cs typeface="Times New Roman" panose="02020603050405020304" pitchFamily="18" charset="0"/>
              </a:rPr>
              <a:t>I</a:t>
            </a:r>
            <a:r>
              <a:rPr lang="zh-CN" altLang="en-US" sz="2800" dirty="0">
                <a:solidFill>
                  <a:srgbClr val="002060"/>
                </a:solidFill>
                <a:ea typeface="Microsoft YaHei" panose="020B0503020204020204" pitchFamily="34" charset="-122"/>
                <a:cs typeface="Times New Roman" panose="02020603050405020304" pitchFamily="18" charset="0"/>
              </a:rPr>
              <a:t>的最佳值并算出电阻</a:t>
            </a:r>
            <a:r>
              <a:rPr lang="en-US" altLang="zh-CN" sz="2800" i="1" dirty="0">
                <a:solidFill>
                  <a:srgbClr val="002060"/>
                </a:solidFill>
                <a:ea typeface="Microsoft YaHei" panose="020B0503020204020204" pitchFamily="34" charset="-122"/>
                <a:cs typeface="Times New Roman" panose="02020603050405020304" pitchFamily="18" charset="0"/>
              </a:rPr>
              <a:t>R</a:t>
            </a:r>
          </a:p>
        </p:txBody>
      </p:sp>
      <mc:AlternateContent xmlns:mc="http://schemas.openxmlformats.org/markup-compatibility/2006" xmlns:a14="http://schemas.microsoft.com/office/drawing/2010/main">
        <mc:Choice Requires="a14">
          <p:sp>
            <p:nvSpPr>
              <p:cNvPr id="56330" name="Text Box 10">
                <a:extLst>
                  <a:ext uri="{FF2B5EF4-FFF2-40B4-BE49-F238E27FC236}">
                    <a16:creationId xmlns:a16="http://schemas.microsoft.com/office/drawing/2014/main" id="{D82FA313-81D6-490B-3D32-3FB6876AC2EB}"/>
                  </a:ext>
                </a:extLst>
              </p:cNvPr>
              <p:cNvSpPr txBox="1">
                <a:spLocks noChangeArrowheads="1"/>
              </p:cNvSpPr>
              <p:nvPr/>
            </p:nvSpPr>
            <p:spPr bwMode="auto">
              <a:xfrm>
                <a:off x="554795" y="4375991"/>
                <a:ext cx="6085914"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ea typeface="Microsoft YaHei" panose="020B0503020204020204" pitchFamily="34" charset="-122"/>
                    <a:cs typeface="Times New Roman" panose="02020603050405020304" pitchFamily="18" charset="0"/>
                  </a:rPr>
                  <a:t>对于线性关系</a:t>
                </a:r>
                <a14:m>
                  <m:oMath xmlns:m="http://schemas.openxmlformats.org/officeDocument/2006/math">
                    <m:r>
                      <a:rPr lang="en-US" altLang="zh-CN" sz="2800" i="1"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𝑦</m:t>
                    </m:r>
                    <m:r>
                      <a:rPr lang="en-US" altLang="zh-CN" sz="2800" i="1" dirty="0" smtClean="0">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2800" i="1" dirty="0" err="1">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𝑎</m:t>
                    </m:r>
                    <m:r>
                      <a:rPr lang="en-US" altLang="zh-CN" sz="2800" i="1" dirty="0" err="1">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m:t>
                    </m:r>
                    <m:r>
                      <a:rPr lang="en-US" altLang="zh-CN" sz="2800" i="1" dirty="0" err="1">
                        <a:solidFill>
                          <a:srgbClr val="C00000"/>
                        </a:solidFill>
                        <a:latin typeface="Cambria Math" panose="02040503050406030204" pitchFamily="18" charset="0"/>
                        <a:ea typeface="Microsoft YaHei" panose="020B0503020204020204" pitchFamily="34" charset="-122"/>
                        <a:cs typeface="Times New Roman" panose="02020603050405020304" pitchFamily="18" charset="0"/>
                      </a:rPr>
                      <m:t>𝑏𝑥</m:t>
                    </m:r>
                  </m:oMath>
                </a14:m>
                <a:r>
                  <a:rPr lang="zh-CN" altLang="en-US" sz="2800" dirty="0">
                    <a:solidFill>
                      <a:srgbClr val="002060"/>
                    </a:solidFill>
                    <a:ea typeface="Microsoft YaHei" panose="020B0503020204020204" pitchFamily="34" charset="-122"/>
                    <a:cs typeface="Times New Roman" panose="02020603050405020304" pitchFamily="18" charset="0"/>
                  </a:rPr>
                  <a:t>，有：</a:t>
                </a:r>
              </a:p>
            </p:txBody>
          </p:sp>
        </mc:Choice>
        <mc:Fallback xmlns="">
          <p:sp>
            <p:nvSpPr>
              <p:cNvPr id="56330" name="Text Box 10">
                <a:extLst>
                  <a:ext uri="{FF2B5EF4-FFF2-40B4-BE49-F238E27FC236}">
                    <a16:creationId xmlns:a16="http://schemas.microsoft.com/office/drawing/2014/main" id="{D82FA313-81D6-490B-3D32-3FB6876AC2EB}"/>
                  </a:ext>
                </a:extLst>
              </p:cNvPr>
              <p:cNvSpPr txBox="1">
                <a:spLocks noRot="1" noChangeAspect="1" noMove="1" noResize="1" noEditPoints="1" noAdjustHandles="1" noChangeArrowheads="1" noChangeShapeType="1" noTextEdit="1"/>
              </p:cNvSpPr>
              <p:nvPr/>
            </p:nvSpPr>
            <p:spPr bwMode="auto">
              <a:xfrm>
                <a:off x="554795" y="4375991"/>
                <a:ext cx="6085914" cy="523220"/>
              </a:xfrm>
              <a:prstGeom prst="rect">
                <a:avLst/>
              </a:prstGeom>
              <a:blipFill>
                <a:blip r:embed="rId2"/>
                <a:stretch>
                  <a:fillRect l="-2083" t="-11905" b="-3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56336" name="Group 16">
            <a:extLst>
              <a:ext uri="{FF2B5EF4-FFF2-40B4-BE49-F238E27FC236}">
                <a16:creationId xmlns:a16="http://schemas.microsoft.com/office/drawing/2014/main" id="{9D6AC268-9859-C073-69AC-E798DEC44304}"/>
              </a:ext>
            </a:extLst>
          </p:cNvPr>
          <p:cNvGrpSpPr>
            <a:grpSpLocks/>
          </p:cNvGrpSpPr>
          <p:nvPr/>
        </p:nvGrpSpPr>
        <p:grpSpPr bwMode="auto">
          <a:xfrm>
            <a:off x="6640709" y="5451592"/>
            <a:ext cx="1473200" cy="1077913"/>
            <a:chOff x="4693" y="3330"/>
            <a:chExt cx="928" cy="679"/>
          </a:xfrm>
        </p:grpSpPr>
        <p:sp>
          <p:nvSpPr>
            <p:cNvPr id="37900" name="Line 13">
              <a:extLst>
                <a:ext uri="{FF2B5EF4-FFF2-40B4-BE49-F238E27FC236}">
                  <a16:creationId xmlns:a16="http://schemas.microsoft.com/office/drawing/2014/main" id="{D24F8CBE-E0C6-5971-2034-7C925CBC4914}"/>
                </a:ext>
              </a:extLst>
            </p:cNvPr>
            <p:cNvSpPr>
              <a:spLocks noChangeShapeType="1"/>
            </p:cNvSpPr>
            <p:nvPr/>
          </p:nvSpPr>
          <p:spPr bwMode="auto">
            <a:xfrm>
              <a:off x="4693" y="3521"/>
              <a:ext cx="228"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1" name="Line 14">
              <a:extLst>
                <a:ext uri="{FF2B5EF4-FFF2-40B4-BE49-F238E27FC236}">
                  <a16:creationId xmlns:a16="http://schemas.microsoft.com/office/drawing/2014/main" id="{DEC6F6FB-6082-2547-6F96-6A63F95773B6}"/>
                </a:ext>
              </a:extLst>
            </p:cNvPr>
            <p:cNvSpPr>
              <a:spLocks noChangeShapeType="1"/>
            </p:cNvSpPr>
            <p:nvPr/>
          </p:nvSpPr>
          <p:spPr bwMode="auto">
            <a:xfrm flipV="1">
              <a:off x="4695" y="3793"/>
              <a:ext cx="226"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2" name="Text Box 15">
              <a:extLst>
                <a:ext uri="{FF2B5EF4-FFF2-40B4-BE49-F238E27FC236}">
                  <a16:creationId xmlns:a16="http://schemas.microsoft.com/office/drawing/2014/main" id="{50E6909B-4328-3A18-2152-CB103DFA1A05}"/>
                </a:ext>
              </a:extLst>
            </p:cNvPr>
            <p:cNvSpPr txBox="1">
              <a:spLocks noChangeArrowheads="1"/>
            </p:cNvSpPr>
            <p:nvPr/>
          </p:nvSpPr>
          <p:spPr bwMode="auto">
            <a:xfrm>
              <a:off x="5012" y="3330"/>
              <a:ext cx="609" cy="6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rIns="540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b="1" dirty="0">
                  <a:solidFill>
                    <a:srgbClr val="C00000"/>
                  </a:solidFill>
                </a:rPr>
                <a:t>逐差结果</a:t>
              </a:r>
            </a:p>
          </p:txBody>
        </p:sp>
      </p:grpSp>
      <p:graphicFrame>
        <p:nvGraphicFramePr>
          <p:cNvPr id="2" name="表格 1">
            <a:extLst>
              <a:ext uri="{FF2B5EF4-FFF2-40B4-BE49-F238E27FC236}">
                <a16:creationId xmlns:a16="http://schemas.microsoft.com/office/drawing/2014/main" id="{FEF94745-04AB-402F-0702-2896F5AB5CA6}"/>
              </a:ext>
            </a:extLst>
          </p:cNvPr>
          <p:cNvGraphicFramePr>
            <a:graphicFrameLocks noGrp="1"/>
          </p:cNvGraphicFramePr>
          <p:nvPr>
            <p:extLst>
              <p:ext uri="{D42A27DB-BD31-4B8C-83A1-F6EECF244321}">
                <p14:modId xmlns:p14="http://schemas.microsoft.com/office/powerpoint/2010/main" val="4197953170"/>
              </p:ext>
            </p:extLst>
          </p:nvPr>
        </p:nvGraphicFramePr>
        <p:xfrm>
          <a:off x="554795" y="2153649"/>
          <a:ext cx="7908324" cy="1756625"/>
        </p:xfrm>
        <a:graphic>
          <a:graphicData uri="http://schemas.openxmlformats.org/drawingml/2006/table">
            <a:tbl>
              <a:tblPr>
                <a:tableStyleId>{5940675A-B579-460E-94D1-54222C63F5DA}</a:tableStyleId>
              </a:tblPr>
              <a:tblGrid>
                <a:gridCol w="2075771">
                  <a:extLst>
                    <a:ext uri="{9D8B030D-6E8A-4147-A177-3AD203B41FA5}">
                      <a16:colId xmlns:a16="http://schemas.microsoft.com/office/drawing/2014/main" val="4191916610"/>
                    </a:ext>
                  </a:extLst>
                </a:gridCol>
                <a:gridCol w="828066">
                  <a:extLst>
                    <a:ext uri="{9D8B030D-6E8A-4147-A177-3AD203B41FA5}">
                      <a16:colId xmlns:a16="http://schemas.microsoft.com/office/drawing/2014/main" val="3746574008"/>
                    </a:ext>
                  </a:extLst>
                </a:gridCol>
                <a:gridCol w="926757">
                  <a:extLst>
                    <a:ext uri="{9D8B030D-6E8A-4147-A177-3AD203B41FA5}">
                      <a16:colId xmlns:a16="http://schemas.microsoft.com/office/drawing/2014/main" val="914944496"/>
                    </a:ext>
                  </a:extLst>
                </a:gridCol>
                <a:gridCol w="1013254">
                  <a:extLst>
                    <a:ext uri="{9D8B030D-6E8A-4147-A177-3AD203B41FA5}">
                      <a16:colId xmlns:a16="http://schemas.microsoft.com/office/drawing/2014/main" val="3418867866"/>
                    </a:ext>
                  </a:extLst>
                </a:gridCol>
                <a:gridCol w="1000898">
                  <a:extLst>
                    <a:ext uri="{9D8B030D-6E8A-4147-A177-3AD203B41FA5}">
                      <a16:colId xmlns:a16="http://schemas.microsoft.com/office/drawing/2014/main" val="2970045031"/>
                    </a:ext>
                  </a:extLst>
                </a:gridCol>
                <a:gridCol w="1013254">
                  <a:extLst>
                    <a:ext uri="{9D8B030D-6E8A-4147-A177-3AD203B41FA5}">
                      <a16:colId xmlns:a16="http://schemas.microsoft.com/office/drawing/2014/main" val="608192310"/>
                    </a:ext>
                  </a:extLst>
                </a:gridCol>
                <a:gridCol w="1050324">
                  <a:extLst>
                    <a:ext uri="{9D8B030D-6E8A-4147-A177-3AD203B41FA5}">
                      <a16:colId xmlns:a16="http://schemas.microsoft.com/office/drawing/2014/main" val="3914874287"/>
                    </a:ext>
                  </a:extLst>
                </a:gridCol>
              </a:tblGrid>
              <a:tr h="481163">
                <a:tc>
                  <a:txBody>
                    <a:bodyPr/>
                    <a:lstStyle/>
                    <a:p>
                      <a:pPr marL="118745" indent="-118745" algn="ctr"/>
                      <a:r>
                        <a:rPr 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次数</a:t>
                      </a:r>
                      <a:r>
                        <a:rPr lang="en-US" alt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k</a:t>
                      </a:r>
                      <a:endParaRPr 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4</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5</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6</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0097620"/>
                  </a:ext>
                </a:extLst>
              </a:tr>
              <a:tr h="637356">
                <a:tc>
                  <a:txBody>
                    <a:bodyPr/>
                    <a:lstStyle/>
                    <a:p>
                      <a:pPr marL="118745" indent="-118745" algn="ctr"/>
                      <a:r>
                        <a:rPr 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电压</a:t>
                      </a:r>
                      <a:r>
                        <a:rPr lang="zh-CN" altLang="en-US"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800" b="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U</a:t>
                      </a:r>
                      <a:r>
                        <a:rPr lang="en-US"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(V)</a:t>
                      </a:r>
                      <a:endParaRPr 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2.00</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4.00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6.00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8.00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10.00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6407362"/>
                  </a:ext>
                </a:extLst>
              </a:tr>
              <a:tr h="638106">
                <a:tc>
                  <a:txBody>
                    <a:bodyPr/>
                    <a:lstStyle/>
                    <a:p>
                      <a:pPr marL="118745" indent="-118745" algn="ctr"/>
                      <a:r>
                        <a:rPr 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电流</a:t>
                      </a:r>
                      <a:r>
                        <a:rPr lang="zh-CN" altLang="en-US"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800" b="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(mA)</a:t>
                      </a:r>
                      <a:endParaRPr 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2.04</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3.95</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6.03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8.02</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9.96</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6440938"/>
                  </a:ext>
                </a:extLst>
              </a:tr>
            </a:tbl>
          </a:graphicData>
        </a:graphic>
      </p:graphicFrame>
      <p:sp>
        <p:nvSpPr>
          <p:cNvPr id="3" name="Rectangle 2">
            <a:extLst>
              <a:ext uri="{FF2B5EF4-FFF2-40B4-BE49-F238E27FC236}">
                <a16:creationId xmlns:a16="http://schemas.microsoft.com/office/drawing/2014/main" id="{7C3A157F-6AFB-E2F7-AC1D-2F7E22B776A1}"/>
              </a:ext>
            </a:extLst>
          </p:cNvPr>
          <p:cNvSpPr txBox="1">
            <a:spLocks noChangeArrowheads="1"/>
          </p:cNvSpPr>
          <p:nvPr/>
        </p:nvSpPr>
        <p:spPr>
          <a:xfrm>
            <a:off x="316075" y="347373"/>
            <a:ext cx="2899605"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逐差法</a:t>
            </a:r>
          </a:p>
        </p:txBody>
      </p:sp>
      <p:grpSp>
        <p:nvGrpSpPr>
          <p:cNvPr id="4" name="组合 3">
            <a:extLst>
              <a:ext uri="{FF2B5EF4-FFF2-40B4-BE49-F238E27FC236}">
                <a16:creationId xmlns:a16="http://schemas.microsoft.com/office/drawing/2014/main" id="{E9370C1F-2F97-AFDD-34FA-14AE1A4A064B}"/>
              </a:ext>
            </a:extLst>
          </p:cNvPr>
          <p:cNvGrpSpPr/>
          <p:nvPr/>
        </p:nvGrpSpPr>
        <p:grpSpPr>
          <a:xfrm>
            <a:off x="284205" y="78031"/>
            <a:ext cx="5488477" cy="1117600"/>
            <a:chOff x="123567" y="53615"/>
            <a:chExt cx="5488477" cy="1117600"/>
          </a:xfrm>
        </p:grpSpPr>
        <p:pic>
          <p:nvPicPr>
            <p:cNvPr id="5" name="图片 4">
              <a:extLst>
                <a:ext uri="{FF2B5EF4-FFF2-40B4-BE49-F238E27FC236}">
                  <a16:creationId xmlns:a16="http://schemas.microsoft.com/office/drawing/2014/main" id="{16E4DC40-9358-1510-504E-87D8D9A616E4}"/>
                </a:ext>
              </a:extLst>
            </p:cNvPr>
            <p:cNvPicPr>
              <a:picLocks noChangeAspect="1"/>
            </p:cNvPicPr>
            <p:nvPr/>
          </p:nvPicPr>
          <p:blipFill>
            <a:blip r:embed="rId3"/>
            <a:stretch>
              <a:fillRect/>
            </a:stretch>
          </p:blipFill>
          <p:spPr>
            <a:xfrm>
              <a:off x="4443644" y="53615"/>
              <a:ext cx="1168400" cy="1117600"/>
            </a:xfrm>
            <a:prstGeom prst="rect">
              <a:avLst/>
            </a:prstGeom>
          </p:spPr>
        </p:pic>
        <p:cxnSp>
          <p:nvCxnSpPr>
            <p:cNvPr id="6" name="直线连接符 5">
              <a:extLst>
                <a:ext uri="{FF2B5EF4-FFF2-40B4-BE49-F238E27FC236}">
                  <a16:creationId xmlns:a16="http://schemas.microsoft.com/office/drawing/2014/main" id="{0395D28B-4282-0830-E31B-4E2882A413BF}"/>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38F84C5-DE36-5E8A-B504-9C674AD3AB53}"/>
                  </a:ext>
                </a:extLst>
              </p:cNvPr>
              <p:cNvSpPr txBox="1"/>
              <p:nvPr/>
            </p:nvSpPr>
            <p:spPr>
              <a:xfrm>
                <a:off x="1075905" y="5477642"/>
                <a:ext cx="2493824" cy="10985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3200" b="0" i="1" smtClean="0">
                              <a:latin typeface="Cambria Math" panose="02040503050406030204" pitchFamily="18" charset="0"/>
                            </a:rPr>
                          </m:ctrlPr>
                        </m:dPr>
                        <m:e>
                          <m:eqArr>
                            <m:eqArrPr>
                              <m:ctrlPr>
                                <a:rPr kumimoji="1" lang="en-US" altLang="zh-CN" sz="3200" b="0" i="1" smtClean="0">
                                  <a:latin typeface="Cambria Math" panose="02040503050406030204" pitchFamily="18" charset="0"/>
                                </a:rPr>
                              </m:ctrlPr>
                            </m:eqArrPr>
                            <m:e>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𝑦</m:t>
                                  </m:r>
                                </m:e>
                                <m:sub>
                                  <m:r>
                                    <a:rPr kumimoji="1" lang="en-US" altLang="zh-CN" sz="3200" i="1">
                                      <a:latin typeface="Cambria Math" panose="02040503050406030204" pitchFamily="18" charset="0"/>
                                    </a:rPr>
                                    <m:t>𝑖</m:t>
                                  </m:r>
                                </m:sub>
                              </m:sSub>
                              <m:r>
                                <a:rPr kumimoji="1" lang="en-US" altLang="zh-CN" sz="3200" i="1">
                                  <a:latin typeface="Cambria Math" panose="02040503050406030204" pitchFamily="18" charset="0"/>
                                </a:rPr>
                                <m:t>=</m:t>
                              </m:r>
                              <m:r>
                                <a:rPr kumimoji="1" lang="en-US" altLang="zh-CN" sz="3200" i="1">
                                  <a:latin typeface="Cambria Math" panose="02040503050406030204" pitchFamily="18" charset="0"/>
                                </a:rPr>
                                <m:t>𝑎</m:t>
                              </m:r>
                              <m:r>
                                <a:rPr kumimoji="1" lang="en-US" altLang="zh-CN" sz="3200" i="1">
                                  <a:latin typeface="Cambria Math" panose="02040503050406030204" pitchFamily="18" charset="0"/>
                                </a:rPr>
                                <m:t>+</m:t>
                              </m:r>
                              <m:r>
                                <a:rPr kumimoji="1" lang="en-US" altLang="zh-CN" sz="3200" i="1">
                                  <a:latin typeface="Cambria Math" panose="02040503050406030204" pitchFamily="18" charset="0"/>
                                </a:rPr>
                                <m:t>𝑏</m:t>
                              </m:r>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𝑥</m:t>
                                  </m:r>
                                </m:e>
                                <m:sub>
                                  <m:r>
                                    <a:rPr kumimoji="1" lang="en-US" altLang="zh-CN" sz="3200" i="1">
                                      <a:latin typeface="Cambria Math" panose="02040503050406030204" pitchFamily="18" charset="0"/>
                                    </a:rPr>
                                    <m:t>𝑖</m:t>
                                  </m:r>
                                </m:sub>
                              </m:sSub>
                            </m:e>
                            <m:e>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𝑦</m:t>
                                  </m:r>
                                </m:e>
                                <m:sub>
                                  <m:r>
                                    <a:rPr kumimoji="1" lang="en-US" altLang="zh-CN" sz="3200" i="1">
                                      <a:latin typeface="Cambria Math" panose="02040503050406030204" pitchFamily="18" charset="0"/>
                                    </a:rPr>
                                    <m:t>𝑗</m:t>
                                  </m:r>
                                </m:sub>
                              </m:sSub>
                              <m:r>
                                <a:rPr kumimoji="1" lang="en-US" altLang="zh-CN" sz="3200" i="1">
                                  <a:latin typeface="Cambria Math" panose="02040503050406030204" pitchFamily="18" charset="0"/>
                                </a:rPr>
                                <m:t>=</m:t>
                              </m:r>
                              <m:r>
                                <a:rPr kumimoji="1" lang="en-US" altLang="zh-CN" sz="3200" i="1">
                                  <a:latin typeface="Cambria Math" panose="02040503050406030204" pitchFamily="18" charset="0"/>
                                </a:rPr>
                                <m:t>𝑎</m:t>
                              </m:r>
                              <m:r>
                                <a:rPr kumimoji="1" lang="en-US" altLang="zh-CN" sz="3200" i="1">
                                  <a:latin typeface="Cambria Math" panose="02040503050406030204" pitchFamily="18" charset="0"/>
                                </a:rPr>
                                <m:t>+</m:t>
                              </m:r>
                              <m:r>
                                <a:rPr kumimoji="1" lang="en-US" altLang="zh-CN" sz="3200" i="1">
                                  <a:latin typeface="Cambria Math" panose="02040503050406030204" pitchFamily="18" charset="0"/>
                                </a:rPr>
                                <m:t>𝑏</m:t>
                              </m:r>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𝑥</m:t>
                                  </m:r>
                                </m:e>
                                <m:sub>
                                  <m:r>
                                    <a:rPr kumimoji="1" lang="en-US" altLang="zh-CN" sz="3200" i="1">
                                      <a:latin typeface="Cambria Math" panose="02040503050406030204" pitchFamily="18" charset="0"/>
                                    </a:rPr>
                                    <m:t>𝑗</m:t>
                                  </m:r>
                                </m:sub>
                              </m:sSub>
                            </m:e>
                          </m:eqArr>
                        </m:e>
                      </m:d>
                    </m:oMath>
                  </m:oMathPara>
                </a14:m>
                <a:endParaRPr kumimoji="1" lang="en-US" altLang="zh-CN" sz="3200" b="0" i="1"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838F84C5-DE36-5E8A-B504-9C674AD3AB53}"/>
                  </a:ext>
                </a:extLst>
              </p:cNvPr>
              <p:cNvSpPr txBox="1">
                <a:spLocks noRot="1" noChangeAspect="1" noMove="1" noResize="1" noEditPoints="1" noAdjustHandles="1" noChangeArrowheads="1" noChangeShapeType="1" noTextEdit="1"/>
              </p:cNvSpPr>
              <p:nvPr/>
            </p:nvSpPr>
            <p:spPr>
              <a:xfrm>
                <a:off x="1075905" y="5477642"/>
                <a:ext cx="2493824" cy="1098506"/>
              </a:xfrm>
              <a:prstGeom prst="rect">
                <a:avLst/>
              </a:prstGeom>
              <a:blipFill>
                <a:blip r:embed="rId4"/>
                <a:stretch>
                  <a:fillRect l="-79293" t="-227586" r="-2020" b="-3252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E1E74F5-E37E-1835-5D1E-2B4F49D5D788}"/>
                  </a:ext>
                </a:extLst>
              </p:cNvPr>
              <p:cNvSpPr txBox="1"/>
              <p:nvPr/>
            </p:nvSpPr>
            <p:spPr>
              <a:xfrm>
                <a:off x="3714192" y="5559866"/>
                <a:ext cx="2674771" cy="996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ea typeface="Cambria Math" panose="02040503050406030204" pitchFamily="18" charset="0"/>
                        </a:rPr>
                        <m:t>⟹</m:t>
                      </m:r>
                      <m:r>
                        <a:rPr kumimoji="1" lang="en-US" altLang="zh-CN" sz="3200" b="0" i="1" smtClean="0">
                          <a:latin typeface="Cambria Math" panose="02040503050406030204" pitchFamily="18" charset="0"/>
                        </a:rPr>
                        <m:t>𝑏</m:t>
                      </m:r>
                      <m:r>
                        <a:rPr kumimoji="1" lang="en-US" altLang="zh-CN" sz="3200" b="0" i="1" smtClean="0">
                          <a:latin typeface="Cambria Math" panose="02040503050406030204" pitchFamily="18" charset="0"/>
                        </a:rPr>
                        <m:t>=</m:t>
                      </m:r>
                      <m:f>
                        <m:fPr>
                          <m:ctrlPr>
                            <a:rPr kumimoji="1" lang="en-US" altLang="zh-CN" sz="3200" b="0" i="1" smtClean="0">
                              <a:latin typeface="Cambria Math" panose="02040503050406030204" pitchFamily="18" charset="0"/>
                            </a:rPr>
                          </m:ctrlPr>
                        </m:fPr>
                        <m:num>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𝑦</m:t>
                              </m:r>
                            </m:e>
                            <m:sub>
                              <m:r>
                                <a:rPr kumimoji="1" lang="en-US" altLang="zh-CN" sz="3200" i="1">
                                  <a:latin typeface="Cambria Math" panose="02040503050406030204" pitchFamily="18" charset="0"/>
                                </a:rPr>
                                <m:t>𝑗</m:t>
                              </m:r>
                            </m:sub>
                          </m:sSub>
                          <m:r>
                            <a:rPr kumimoji="1" lang="en-US" altLang="zh-CN" sz="3200" i="1">
                              <a:latin typeface="Cambria Math" panose="02040503050406030204" pitchFamily="18" charset="0"/>
                            </a:rPr>
                            <m:t>−</m:t>
                          </m:r>
                          <m:sSub>
                            <m:sSubPr>
                              <m:ctrlPr>
                                <a:rPr kumimoji="1" lang="en-US" altLang="zh-CN" sz="3200" b="0" i="1" smtClean="0">
                                  <a:latin typeface="Cambria Math" panose="02040503050406030204" pitchFamily="18" charset="0"/>
                                </a:rPr>
                              </m:ctrlPr>
                            </m:sSubPr>
                            <m:e>
                              <m:r>
                                <a:rPr kumimoji="1" lang="en-US" altLang="zh-CN" sz="3200" b="0" i="1" smtClean="0">
                                  <a:latin typeface="Cambria Math" panose="02040503050406030204" pitchFamily="18" charset="0"/>
                                </a:rPr>
                                <m:t>𝑦</m:t>
                              </m:r>
                            </m:e>
                            <m:sub>
                              <m:r>
                                <a:rPr kumimoji="1" lang="en-US" altLang="zh-CN" sz="3200" b="0" i="1" smtClean="0">
                                  <a:latin typeface="Cambria Math" panose="02040503050406030204" pitchFamily="18" charset="0"/>
                                </a:rPr>
                                <m:t>𝑖</m:t>
                              </m:r>
                            </m:sub>
                          </m:sSub>
                        </m:num>
                        <m:den>
                          <m:sSub>
                            <m:sSubPr>
                              <m:ctrlPr>
                                <a:rPr kumimoji="1" lang="en-US" altLang="zh-CN" sz="3200" b="0" i="1" smtClean="0">
                                  <a:latin typeface="Cambria Math" panose="02040503050406030204" pitchFamily="18" charset="0"/>
                                </a:rPr>
                              </m:ctrlPr>
                            </m:sSubPr>
                            <m:e>
                              <m:r>
                                <a:rPr kumimoji="1" lang="en-US" altLang="zh-CN" sz="3200" b="0" i="1" smtClean="0">
                                  <a:latin typeface="Cambria Math" panose="02040503050406030204" pitchFamily="18" charset="0"/>
                                </a:rPr>
                                <m:t>𝑥</m:t>
                              </m:r>
                            </m:e>
                            <m:sub>
                              <m:r>
                                <a:rPr kumimoji="1" lang="en-US" altLang="zh-CN" sz="3200" b="0" i="1" smtClean="0">
                                  <a:latin typeface="Cambria Math" panose="02040503050406030204" pitchFamily="18" charset="0"/>
                                </a:rPr>
                                <m:t>𝑗</m:t>
                              </m:r>
                            </m:sub>
                          </m:sSub>
                          <m:r>
                            <a:rPr kumimoji="1" lang="en-US" altLang="zh-CN" sz="3200" i="1">
                              <a:latin typeface="Cambria Math" panose="02040503050406030204" pitchFamily="18" charset="0"/>
                            </a:rPr>
                            <m:t>−</m:t>
                          </m:r>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𝑥</m:t>
                              </m:r>
                            </m:e>
                            <m:sub>
                              <m:r>
                                <a:rPr kumimoji="1" lang="en-US" altLang="zh-CN" sz="3200" i="1">
                                  <a:latin typeface="Cambria Math" panose="02040503050406030204" pitchFamily="18" charset="0"/>
                                </a:rPr>
                                <m:t>𝑖</m:t>
                              </m:r>
                            </m:sub>
                          </m:sSub>
                        </m:den>
                      </m:f>
                    </m:oMath>
                  </m:oMathPara>
                </a14:m>
                <a:endParaRPr kumimoji="1" lang="en-US" altLang="zh-CN" sz="3200" b="0" dirty="0"/>
              </a:p>
            </p:txBody>
          </p:sp>
        </mc:Choice>
        <mc:Fallback xmlns="">
          <p:sp>
            <p:nvSpPr>
              <p:cNvPr id="8" name="文本框 7">
                <a:extLst>
                  <a:ext uri="{FF2B5EF4-FFF2-40B4-BE49-F238E27FC236}">
                    <a16:creationId xmlns:a16="http://schemas.microsoft.com/office/drawing/2014/main" id="{0E1E74F5-E37E-1835-5D1E-2B4F49D5D788}"/>
                  </a:ext>
                </a:extLst>
              </p:cNvPr>
              <p:cNvSpPr txBox="1">
                <a:spLocks noRot="1" noChangeAspect="1" noMove="1" noResize="1" noEditPoints="1" noAdjustHandles="1" noChangeArrowheads="1" noChangeShapeType="1" noTextEdit="1"/>
              </p:cNvSpPr>
              <p:nvPr/>
            </p:nvSpPr>
            <p:spPr>
              <a:xfrm>
                <a:off x="3714192" y="5559866"/>
                <a:ext cx="2674771" cy="996298"/>
              </a:xfrm>
              <a:prstGeom prst="rect">
                <a:avLst/>
              </a:prstGeom>
              <a:blipFill>
                <a:blip r:embed="rId5"/>
                <a:stretch>
                  <a:fillRect l="-1887" t="-1266" b="-139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FC3EFDD-EBCB-B82F-6FC9-A04A16D54E96}"/>
                  </a:ext>
                </a:extLst>
              </p:cNvPr>
              <p:cNvSpPr txBox="1"/>
              <p:nvPr/>
            </p:nvSpPr>
            <p:spPr>
              <a:xfrm>
                <a:off x="8652604" y="2534229"/>
                <a:ext cx="1209882" cy="9971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3200" b="0" i="1" smtClean="0">
                              <a:latin typeface="Cambria Math" panose="02040503050406030204" pitchFamily="18" charset="0"/>
                            </a:rPr>
                          </m:ctrlPr>
                        </m:accPr>
                        <m:e>
                          <m:r>
                            <a:rPr kumimoji="1" lang="en-US" altLang="zh-CN" sz="3200" i="1" smtClean="0">
                              <a:latin typeface="Cambria Math" panose="02040503050406030204" pitchFamily="18" charset="0"/>
                            </a:rPr>
                            <m:t>𝑅</m:t>
                          </m:r>
                        </m:e>
                      </m:acc>
                      <m:r>
                        <a:rPr kumimoji="1" lang="en-US" altLang="zh-CN" sz="3200" b="0" i="1" smtClean="0">
                          <a:latin typeface="Cambria Math" panose="02040503050406030204" pitchFamily="18" charset="0"/>
                        </a:rPr>
                        <m:t>≠</m:t>
                      </m:r>
                      <m:f>
                        <m:fPr>
                          <m:ctrlPr>
                            <a:rPr kumimoji="1" lang="en-US" altLang="zh-CN" sz="3200" b="0" i="1" smtClean="0">
                              <a:latin typeface="Cambria Math" panose="02040503050406030204" pitchFamily="18" charset="0"/>
                            </a:rPr>
                          </m:ctrlPr>
                        </m:fPr>
                        <m:num>
                          <m:acc>
                            <m:accPr>
                              <m:chr m:val="̅"/>
                              <m:ctrlPr>
                                <a:rPr kumimoji="1" lang="en-US" altLang="zh-CN" sz="3200" b="0" i="1" smtClean="0">
                                  <a:latin typeface="Cambria Math" panose="02040503050406030204" pitchFamily="18" charset="0"/>
                                </a:rPr>
                              </m:ctrlPr>
                            </m:accPr>
                            <m:e>
                              <m:r>
                                <a:rPr kumimoji="1" lang="en-US" altLang="zh-CN" sz="3200" i="1" smtClean="0">
                                  <a:latin typeface="Cambria Math" panose="02040503050406030204" pitchFamily="18" charset="0"/>
                                </a:rPr>
                                <m:t>𝑈</m:t>
                              </m:r>
                            </m:e>
                          </m:acc>
                        </m:num>
                        <m:den>
                          <m:acc>
                            <m:accPr>
                              <m:chr m:val="̅"/>
                              <m:ctrlPr>
                                <a:rPr kumimoji="1" lang="en-US" altLang="zh-CN" sz="3200" b="0" i="1" smtClean="0">
                                  <a:latin typeface="Cambria Math" panose="02040503050406030204" pitchFamily="18" charset="0"/>
                                </a:rPr>
                              </m:ctrlPr>
                            </m:accPr>
                            <m:e>
                              <m:r>
                                <a:rPr kumimoji="1" lang="en-US" altLang="zh-CN" sz="3200" b="0" i="1" smtClean="0">
                                  <a:latin typeface="Cambria Math" panose="02040503050406030204" pitchFamily="18" charset="0"/>
                                </a:rPr>
                                <m:t>𝐼</m:t>
                              </m:r>
                            </m:e>
                          </m:acc>
                        </m:den>
                      </m:f>
                    </m:oMath>
                  </m:oMathPara>
                </a14:m>
                <a:endParaRPr kumimoji="1" lang="en-US" altLang="zh-CN" sz="3200" b="0" dirty="0"/>
              </a:p>
            </p:txBody>
          </p:sp>
        </mc:Choice>
        <mc:Fallback xmlns="">
          <p:sp>
            <p:nvSpPr>
              <p:cNvPr id="9" name="文本框 8">
                <a:extLst>
                  <a:ext uri="{FF2B5EF4-FFF2-40B4-BE49-F238E27FC236}">
                    <a16:creationId xmlns:a16="http://schemas.microsoft.com/office/drawing/2014/main" id="{5FC3EFDD-EBCB-B82F-6FC9-A04A16D54E96}"/>
                  </a:ext>
                </a:extLst>
              </p:cNvPr>
              <p:cNvSpPr txBox="1">
                <a:spLocks noRot="1" noChangeAspect="1" noMove="1" noResize="1" noEditPoints="1" noAdjustHandles="1" noChangeArrowheads="1" noChangeShapeType="1" noTextEdit="1"/>
              </p:cNvSpPr>
              <p:nvPr/>
            </p:nvSpPr>
            <p:spPr>
              <a:xfrm>
                <a:off x="8652604" y="2534229"/>
                <a:ext cx="1209882" cy="997132"/>
              </a:xfrm>
              <a:prstGeom prst="rect">
                <a:avLst/>
              </a:prstGeom>
              <a:blipFill>
                <a:blip r:embed="rId6"/>
                <a:stretch>
                  <a:fillRect l="-6250" r="-5208" b="-126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209FC22-FEAD-EFB1-5115-42A02B03E615}"/>
                  </a:ext>
                </a:extLst>
              </p:cNvPr>
              <p:cNvSpPr txBox="1"/>
              <p:nvPr/>
            </p:nvSpPr>
            <p:spPr>
              <a:xfrm>
                <a:off x="10051971" y="2533395"/>
                <a:ext cx="1615506" cy="9979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3200" b="0" i="1" smtClean="0">
                              <a:latin typeface="Cambria Math" panose="02040503050406030204" pitchFamily="18" charset="0"/>
                            </a:rPr>
                          </m:ctrlPr>
                        </m:accPr>
                        <m:e>
                          <m:r>
                            <a:rPr kumimoji="1" lang="en-US" altLang="zh-CN" sz="3200" i="1" smtClean="0">
                              <a:latin typeface="Cambria Math" panose="02040503050406030204" pitchFamily="18" charset="0"/>
                            </a:rPr>
                            <m:t>𝑅</m:t>
                          </m:r>
                        </m:e>
                      </m:acc>
                      <m:r>
                        <a:rPr kumimoji="1" lang="en-US" altLang="zh-CN" sz="3200" b="0" i="1" smtClean="0">
                          <a:latin typeface="Cambria Math" panose="02040503050406030204" pitchFamily="18" charset="0"/>
                        </a:rPr>
                        <m:t>≠</m:t>
                      </m:r>
                      <m:acc>
                        <m:accPr>
                          <m:chr m:val="̅"/>
                          <m:ctrlPr>
                            <a:rPr kumimoji="1" lang="en-US" altLang="zh-CN" sz="3200" b="0" i="1" smtClean="0">
                              <a:latin typeface="Cambria Math" panose="02040503050406030204" pitchFamily="18" charset="0"/>
                            </a:rPr>
                          </m:ctrlPr>
                        </m:accPr>
                        <m:e>
                          <m:d>
                            <m:dPr>
                              <m:ctrlPr>
                                <a:rPr kumimoji="1" lang="en-US" altLang="zh-CN" sz="3200" b="0" i="1" smtClean="0">
                                  <a:latin typeface="Cambria Math" panose="02040503050406030204" pitchFamily="18" charset="0"/>
                                </a:rPr>
                              </m:ctrlPr>
                            </m:dPr>
                            <m:e>
                              <m:f>
                                <m:fPr>
                                  <m:ctrlPr>
                                    <a:rPr kumimoji="1" lang="en-US" altLang="zh-CN" sz="3200" b="0" i="1" smtClean="0">
                                      <a:latin typeface="Cambria Math" panose="02040503050406030204" pitchFamily="18" charset="0"/>
                                    </a:rPr>
                                  </m:ctrlPr>
                                </m:fPr>
                                <m:num>
                                  <m:r>
                                    <a:rPr kumimoji="1" lang="en-US" altLang="zh-CN" sz="3200" b="0" i="1" smtClean="0">
                                      <a:latin typeface="Cambria Math" panose="02040503050406030204" pitchFamily="18" charset="0"/>
                                    </a:rPr>
                                    <m:t>𝑈</m:t>
                                  </m:r>
                                </m:num>
                                <m:den>
                                  <m:r>
                                    <a:rPr kumimoji="1" lang="en-US" altLang="zh-CN" sz="3200" b="0" i="1" smtClean="0">
                                      <a:latin typeface="Cambria Math" panose="02040503050406030204" pitchFamily="18" charset="0"/>
                                    </a:rPr>
                                    <m:t>𝐼</m:t>
                                  </m:r>
                                </m:den>
                              </m:f>
                            </m:e>
                          </m:d>
                        </m:e>
                      </m:acc>
                    </m:oMath>
                  </m:oMathPara>
                </a14:m>
                <a:endParaRPr kumimoji="1" lang="en-US" altLang="zh-CN" sz="3200" b="0" dirty="0"/>
              </a:p>
            </p:txBody>
          </p:sp>
        </mc:Choice>
        <mc:Fallback xmlns="">
          <p:sp>
            <p:nvSpPr>
              <p:cNvPr id="10" name="文本框 9">
                <a:extLst>
                  <a:ext uri="{FF2B5EF4-FFF2-40B4-BE49-F238E27FC236}">
                    <a16:creationId xmlns:a16="http://schemas.microsoft.com/office/drawing/2014/main" id="{A209FC22-FEAD-EFB1-5115-42A02B03E615}"/>
                  </a:ext>
                </a:extLst>
              </p:cNvPr>
              <p:cNvSpPr txBox="1">
                <a:spLocks noRot="1" noChangeAspect="1" noMove="1" noResize="1" noEditPoints="1" noAdjustHandles="1" noChangeArrowheads="1" noChangeShapeType="1" noTextEdit="1"/>
              </p:cNvSpPr>
              <p:nvPr/>
            </p:nvSpPr>
            <p:spPr>
              <a:xfrm>
                <a:off x="10051971" y="2533395"/>
                <a:ext cx="1615506" cy="997966"/>
              </a:xfrm>
              <a:prstGeom prst="rect">
                <a:avLst/>
              </a:prstGeom>
              <a:blipFill>
                <a:blip r:embed="rId7"/>
                <a:stretch>
                  <a:fillRect l="-4688" b="-12658"/>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0" grpId="0"/>
      <p:bldP spid="7" grpId="0"/>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9">
            <a:extLst>
              <a:ext uri="{FF2B5EF4-FFF2-40B4-BE49-F238E27FC236}">
                <a16:creationId xmlns:a16="http://schemas.microsoft.com/office/drawing/2014/main" id="{4EB35BE5-9F97-C7B2-1BFE-81B1FB439ACD}"/>
              </a:ext>
            </a:extLst>
          </p:cNvPr>
          <p:cNvSpPr txBox="1">
            <a:spLocks noChangeArrowheads="1"/>
          </p:cNvSpPr>
          <p:nvPr/>
        </p:nvSpPr>
        <p:spPr bwMode="auto">
          <a:xfrm>
            <a:off x="313627" y="315331"/>
            <a:ext cx="22369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逐项逐差</a:t>
            </a:r>
            <a:r>
              <a:rPr lang="en-US" altLang="zh-CN" sz="2800" dirty="0">
                <a:solidFill>
                  <a:srgbClr val="002060"/>
                </a:solidFill>
                <a:latin typeface="Microsoft YaHei" panose="020B0503020204020204" pitchFamily="34" charset="-122"/>
                <a:ea typeface="Microsoft YaHei" panose="020B0503020204020204" pitchFamily="34" charset="-122"/>
              </a:rPr>
              <a:t>:</a:t>
            </a:r>
            <a:endParaRPr lang="zh-CN" altLang="en-US" sz="2800" dirty="0">
              <a:solidFill>
                <a:srgbClr val="002060"/>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8F723FB0-1B5E-A60F-8122-AED50D4841C1}"/>
                  </a:ext>
                </a:extLst>
              </p:cNvPr>
              <p:cNvGraphicFramePr>
                <a:graphicFrameLocks noGrp="1"/>
              </p:cNvGraphicFramePr>
              <p:nvPr>
                <p:extLst>
                  <p:ext uri="{D42A27DB-BD31-4B8C-83A1-F6EECF244321}">
                    <p14:modId xmlns:p14="http://schemas.microsoft.com/office/powerpoint/2010/main" val="690889264"/>
                  </p:ext>
                </p:extLst>
              </p:nvPr>
            </p:nvGraphicFramePr>
            <p:xfrm>
              <a:off x="2676698" y="353896"/>
              <a:ext cx="8810780" cy="3075104"/>
            </p:xfrm>
            <a:graphic>
              <a:graphicData uri="http://schemas.openxmlformats.org/drawingml/2006/table">
                <a:tbl>
                  <a:tblPr>
                    <a:tableStyleId>{5940675A-B579-460E-94D1-54222C63F5DA}</a:tableStyleId>
                  </a:tblPr>
                  <a:tblGrid>
                    <a:gridCol w="2978227">
                      <a:extLst>
                        <a:ext uri="{9D8B030D-6E8A-4147-A177-3AD203B41FA5}">
                          <a16:colId xmlns:a16="http://schemas.microsoft.com/office/drawing/2014/main" val="4191916610"/>
                        </a:ext>
                      </a:extLst>
                    </a:gridCol>
                    <a:gridCol w="828066">
                      <a:extLst>
                        <a:ext uri="{9D8B030D-6E8A-4147-A177-3AD203B41FA5}">
                          <a16:colId xmlns:a16="http://schemas.microsoft.com/office/drawing/2014/main" val="3746574008"/>
                        </a:ext>
                      </a:extLst>
                    </a:gridCol>
                    <a:gridCol w="926757">
                      <a:extLst>
                        <a:ext uri="{9D8B030D-6E8A-4147-A177-3AD203B41FA5}">
                          <a16:colId xmlns:a16="http://schemas.microsoft.com/office/drawing/2014/main" val="914944496"/>
                        </a:ext>
                      </a:extLst>
                    </a:gridCol>
                    <a:gridCol w="1013254">
                      <a:extLst>
                        <a:ext uri="{9D8B030D-6E8A-4147-A177-3AD203B41FA5}">
                          <a16:colId xmlns:a16="http://schemas.microsoft.com/office/drawing/2014/main" val="3418867866"/>
                        </a:ext>
                      </a:extLst>
                    </a:gridCol>
                    <a:gridCol w="1000898">
                      <a:extLst>
                        <a:ext uri="{9D8B030D-6E8A-4147-A177-3AD203B41FA5}">
                          <a16:colId xmlns:a16="http://schemas.microsoft.com/office/drawing/2014/main" val="2970045031"/>
                        </a:ext>
                      </a:extLst>
                    </a:gridCol>
                    <a:gridCol w="1013254">
                      <a:extLst>
                        <a:ext uri="{9D8B030D-6E8A-4147-A177-3AD203B41FA5}">
                          <a16:colId xmlns:a16="http://schemas.microsoft.com/office/drawing/2014/main" val="608192310"/>
                        </a:ext>
                      </a:extLst>
                    </a:gridCol>
                    <a:gridCol w="1050324">
                      <a:extLst>
                        <a:ext uri="{9D8B030D-6E8A-4147-A177-3AD203B41FA5}">
                          <a16:colId xmlns:a16="http://schemas.microsoft.com/office/drawing/2014/main" val="3914874287"/>
                        </a:ext>
                      </a:extLst>
                    </a:gridCol>
                  </a:tblGrid>
                  <a:tr h="481163">
                    <a:tc>
                      <a:txBody>
                        <a:bodyPr/>
                        <a:lstStyle/>
                        <a:p>
                          <a:pPr marL="118745" indent="-118745" algn="ctr"/>
                          <a:r>
                            <a:rPr lang="zh-CN" sz="2800" kern="100" dirty="0">
                              <a:effectLst/>
                              <a:latin typeface="SimSun" panose="02010600030101010101" pitchFamily="2" charset="-122"/>
                              <a:ea typeface="SimSun" panose="02010600030101010101" pitchFamily="2" charset="-122"/>
                            </a:rPr>
                            <a:t>次数</a:t>
                          </a:r>
                          <a:r>
                            <a:rPr lang="en-US" altLang="zh-CN" sz="2800" kern="100" dirty="0">
                              <a:effectLst/>
                              <a:latin typeface="SimSun" panose="02010600030101010101" pitchFamily="2" charset="-122"/>
                              <a:ea typeface="SimSun" panose="02010600030101010101" pitchFamily="2" charset="-122"/>
                            </a:rPr>
                            <a:t> </a:t>
                          </a:r>
                          <a:r>
                            <a:rPr lang="en-US" altLang="zh-CN" sz="2800" i="1" kern="100" dirty="0">
                              <a:effectLst/>
                              <a:latin typeface="Times New Roman" panose="02020603050405020304" pitchFamily="18" charset="0"/>
                              <a:ea typeface="SimSun" panose="02010600030101010101" pitchFamily="2" charset="-122"/>
                              <a:cs typeface="Times New Roman" panose="02020603050405020304" pitchFamily="18" charset="0"/>
                            </a:rPr>
                            <a:t>k</a:t>
                          </a:r>
                          <a:endParaRPr lang="zh-CN" sz="2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4</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5</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6</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0097620"/>
                      </a:ext>
                    </a:extLst>
                  </a:tr>
                  <a:tr h="637356">
                    <a:tc>
                      <a:txBody>
                        <a:bodyPr/>
                        <a:lstStyle/>
                        <a:p>
                          <a:pPr marL="118745" indent="-118745" algn="ctr"/>
                          <a:r>
                            <a:rPr lang="zh-CN" sz="2800" kern="100" dirty="0">
                              <a:effectLst/>
                              <a:latin typeface="SimSun" panose="02010600030101010101" pitchFamily="2" charset="-122"/>
                              <a:ea typeface="SimSun" panose="02010600030101010101" pitchFamily="2" charset="-122"/>
                            </a:rPr>
                            <a:t>电压</a:t>
                          </a:r>
                          <a:r>
                            <a:rPr lang="en-US" altLang="zh-CN" sz="2800" kern="100" dirty="0">
                              <a:effectLst/>
                              <a:latin typeface="SimSun" panose="02010600030101010101" pitchFamily="2" charset="-122"/>
                              <a:ea typeface="SimSun" panose="02010600030101010101" pitchFamily="2" charset="-122"/>
                            </a:rPr>
                            <a:t> </a:t>
                          </a:r>
                          <a:r>
                            <a:rPr lang="en-US" sz="2800" i="1" kern="100"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800" kern="100" dirty="0">
                              <a:effectLst/>
                              <a:latin typeface="Times New Roman" panose="02020603050405020304" pitchFamily="18" charset="0"/>
                              <a:ea typeface="SimSun" panose="02010600030101010101" pitchFamily="2" charset="-122"/>
                              <a:cs typeface="Times New Roman" panose="02020603050405020304" pitchFamily="18" charset="0"/>
                            </a:rPr>
                            <a:t>(V)</a:t>
                          </a:r>
                          <a:endParaRPr lang="zh-CN" sz="2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0</a:t>
                          </a:r>
                          <a:r>
                            <a:rPr lang="en-US" altLang="zh-CN" sz="2800" kern="100" dirty="0">
                              <a:solidFill>
                                <a:srgbClr val="7030A0"/>
                              </a:solidFill>
                              <a:effectLst/>
                              <a:latin typeface="Times New Roman" panose="02020603050405020304" pitchFamily="18" charset="0"/>
                              <a:cs typeface="Times New Roman" panose="02020603050405020304" pitchFamily="18" charset="0"/>
                            </a:rPr>
                            <a:t>.00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2.00</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4.00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6.00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8.00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10.00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6407362"/>
                      </a:ext>
                    </a:extLst>
                  </a:tr>
                  <a:tr h="638106">
                    <a:tc>
                      <a:txBody>
                        <a:bodyPr/>
                        <a:lstStyle/>
                        <a:p>
                          <a:pPr marL="118745" indent="-118745" algn="ctr"/>
                          <a:r>
                            <a:rPr lang="zh-CN" sz="2800" kern="100" dirty="0">
                              <a:effectLst/>
                              <a:latin typeface="SimSun" panose="02010600030101010101" pitchFamily="2" charset="-122"/>
                              <a:ea typeface="SimSun" panose="02010600030101010101" pitchFamily="2" charset="-122"/>
                            </a:rPr>
                            <a:t>电流</a:t>
                          </a:r>
                          <a:r>
                            <a:rPr lang="en-US" altLang="zh-CN" sz="2800" i="1" kern="100" dirty="0">
                              <a:effectLst/>
                              <a:latin typeface="SimSun" panose="02010600030101010101" pitchFamily="2" charset="-122"/>
                              <a:ea typeface="SimSun" panose="02010600030101010101" pitchFamily="2" charset="-122"/>
                            </a:rPr>
                            <a:t> </a:t>
                          </a:r>
                          <a:r>
                            <a:rPr lang="en-US" sz="2800" i="1" kern="1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800" kern="100" dirty="0">
                              <a:effectLst/>
                              <a:latin typeface="Times New Roman" panose="02020603050405020304" pitchFamily="18" charset="0"/>
                              <a:ea typeface="SimSun" panose="02010600030101010101" pitchFamily="2" charset="-122"/>
                              <a:cs typeface="Times New Roman" panose="02020603050405020304" pitchFamily="18" charset="0"/>
                            </a:rPr>
                            <a:t>(mA)</a:t>
                          </a:r>
                          <a:endParaRPr lang="zh-CN" sz="2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0.00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2.04</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3.95</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6.03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8.02</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9.96</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6440938"/>
                      </a:ext>
                    </a:extLst>
                  </a:tr>
                  <a:tr h="639596">
                    <a:tc>
                      <a:txBody>
                        <a:bodyPr/>
                        <a:lstStyle/>
                        <a:p>
                          <a:pPr marL="118745" indent="-118745" algn="ctr"/>
                          <a:r>
                            <a:rPr lang="el-GR" altLang="zh-CN" sz="2800" b="1" dirty="0">
                              <a:latin typeface="Times New Roman" panose="02020603050405020304" pitchFamily="18" charset="0"/>
                              <a:cs typeface="Times New Roman" panose="02020603050405020304" pitchFamily="18" charset="0"/>
                            </a:rPr>
                            <a:t>Δ</a:t>
                          </a:r>
                          <a:r>
                            <a:rPr lang="en-US" sz="2800" i="1" kern="100" dirty="0">
                              <a:effectLst/>
                              <a:latin typeface="Times New Roman" panose="02020603050405020304" pitchFamily="18" charset="0"/>
                              <a:cs typeface="Times New Roman" panose="02020603050405020304" pitchFamily="18" charset="0"/>
                            </a:rPr>
                            <a:t>U=U</a:t>
                          </a:r>
                          <a:r>
                            <a:rPr lang="en-US" sz="2800" i="1" kern="100" baseline="-25000" dirty="0">
                              <a:effectLst/>
                              <a:latin typeface="Times New Roman" panose="02020603050405020304" pitchFamily="18" charset="0"/>
                              <a:cs typeface="Times New Roman" panose="02020603050405020304" pitchFamily="18" charset="0"/>
                            </a:rPr>
                            <a:t>k+</a:t>
                          </a:r>
                          <a:r>
                            <a:rPr lang="en-US" sz="2800" i="0" kern="100" baseline="-25000" dirty="0">
                              <a:effectLst/>
                              <a:latin typeface="Times New Roman" panose="02020603050405020304" pitchFamily="18" charset="0"/>
                              <a:cs typeface="Times New Roman" panose="02020603050405020304" pitchFamily="18" charset="0"/>
                            </a:rPr>
                            <a:t>1</a:t>
                          </a:r>
                          <a:r>
                            <a:rPr lang="en-US" sz="2800" i="1" kern="100" dirty="0">
                              <a:effectLst/>
                              <a:latin typeface="Times New Roman" panose="02020603050405020304" pitchFamily="18" charset="0"/>
                              <a:cs typeface="Times New Roman" panose="02020603050405020304" pitchFamily="18" charset="0"/>
                            </a:rPr>
                            <a:t>-U</a:t>
                          </a:r>
                          <a:r>
                            <a:rPr lang="en-US" sz="2800" i="1" kern="100" baseline="-25000" dirty="0">
                              <a:effectLst/>
                              <a:latin typeface="Times New Roman" panose="02020603050405020304" pitchFamily="18" charset="0"/>
                              <a:cs typeface="Times New Roman" panose="02020603050405020304" pitchFamily="18" charset="0"/>
                            </a:rPr>
                            <a:t>k</a:t>
                          </a:r>
                          <a:r>
                            <a:rPr lang="en-US" sz="2800" i="1" kern="100" dirty="0">
                              <a:effectLst/>
                              <a:latin typeface="Times New Roman" panose="02020603050405020304" pitchFamily="18" charset="0"/>
                              <a:cs typeface="Times New Roman" panose="02020603050405020304" pitchFamily="18" charset="0"/>
                            </a:rPr>
                            <a:t> </a:t>
                          </a:r>
                          <a:r>
                            <a:rPr lang="en-US" sz="2800" kern="100" dirty="0">
                              <a:effectLst/>
                              <a:latin typeface="Times New Roman" panose="02020603050405020304" pitchFamily="18" charset="0"/>
                              <a:cs typeface="Times New Roman" panose="02020603050405020304" pitchFamily="18" charset="0"/>
                            </a:rPr>
                            <a:t>(V)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6141018"/>
                      </a:ext>
                    </a:extLst>
                  </a:tr>
                  <a:tr h="678883">
                    <a:tc>
                      <a:txBody>
                        <a:bodyPr/>
                        <a:lstStyle/>
                        <a:p>
                          <a:pPr marL="118745" indent="-118745" algn="ctr"/>
                          <a14:m>
                            <m:oMath xmlns:m="http://schemas.openxmlformats.org/officeDocument/2006/math">
                              <m:r>
                                <m:rPr>
                                  <m:nor/>
                                </m:rPr>
                                <a:rPr lang="el-GR" altLang="zh-CN" sz="2800" b="1" dirty="0" smtClean="0">
                                  <a:latin typeface="Times New Roman" panose="02020603050405020304" pitchFamily="18" charset="0"/>
                                  <a:cs typeface="Times New Roman" panose="02020603050405020304" pitchFamily="18" charset="0"/>
                                </a:rPr>
                                <m:t>Δ</m:t>
                              </m:r>
                            </m:oMath>
                          </a14:m>
                          <a:r>
                            <a:rPr lang="en-US" altLang="zh-CN" sz="2800" i="1" kern="100" dirty="0">
                              <a:effectLst/>
                              <a:latin typeface="Times New Roman" panose="02020603050405020304" pitchFamily="18" charset="0"/>
                              <a:cs typeface="Times New Roman" panose="02020603050405020304" pitchFamily="18" charset="0"/>
                            </a:rPr>
                            <a:t>I=I</a:t>
                          </a:r>
                          <a:r>
                            <a:rPr lang="en-US" altLang="zh-CN" sz="2800" i="1" kern="100" baseline="-25000" dirty="0">
                              <a:effectLst/>
                              <a:latin typeface="Times New Roman" panose="02020603050405020304" pitchFamily="18" charset="0"/>
                              <a:cs typeface="Times New Roman" panose="02020603050405020304" pitchFamily="18" charset="0"/>
                            </a:rPr>
                            <a:t>k+</a:t>
                          </a:r>
                          <a:r>
                            <a:rPr lang="en-US" altLang="zh-CN" sz="2800" i="0" kern="100" baseline="-25000" dirty="0">
                              <a:effectLst/>
                              <a:latin typeface="Times New Roman" panose="02020603050405020304" pitchFamily="18" charset="0"/>
                              <a:cs typeface="Times New Roman" panose="02020603050405020304" pitchFamily="18" charset="0"/>
                            </a:rPr>
                            <a:t>1</a:t>
                          </a:r>
                          <a:r>
                            <a:rPr lang="en-US" altLang="zh-CN" sz="2800" i="1" kern="100" dirty="0">
                              <a:effectLst/>
                              <a:latin typeface="Times New Roman" panose="02020603050405020304" pitchFamily="18" charset="0"/>
                              <a:cs typeface="Times New Roman" panose="02020603050405020304" pitchFamily="18" charset="0"/>
                            </a:rPr>
                            <a:t>-I</a:t>
                          </a:r>
                          <a:r>
                            <a:rPr lang="en-US" altLang="zh-CN" sz="2800" i="1" kern="100" baseline="-25000" dirty="0">
                              <a:effectLst/>
                              <a:latin typeface="Times New Roman" panose="02020603050405020304" pitchFamily="18" charset="0"/>
                              <a:cs typeface="Times New Roman" panose="02020603050405020304" pitchFamily="18" charset="0"/>
                            </a:rPr>
                            <a:t>k</a:t>
                          </a:r>
                          <a:r>
                            <a:rPr lang="en-US" altLang="zh-CN" sz="2800" i="1" kern="100" dirty="0">
                              <a:effectLst/>
                              <a:latin typeface="Times New Roman" panose="02020603050405020304" pitchFamily="18" charset="0"/>
                              <a:cs typeface="Times New Roman" panose="02020603050405020304" pitchFamily="18" charset="0"/>
                            </a:rPr>
                            <a:t> </a:t>
                          </a:r>
                          <a:r>
                            <a:rPr lang="en-US" altLang="zh-CN" sz="2800" kern="100" dirty="0">
                              <a:effectLst/>
                              <a:latin typeface="Times New Roman" panose="02020603050405020304" pitchFamily="18" charset="0"/>
                              <a:cs typeface="Times New Roman" panose="02020603050405020304" pitchFamily="18" charset="0"/>
                            </a:rPr>
                            <a:t>(mA)</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2.04</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1.91</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2.08</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1.99</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1.94</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5503732"/>
                      </a:ext>
                    </a:extLst>
                  </a:tr>
                </a:tbl>
              </a:graphicData>
            </a:graphic>
          </p:graphicFrame>
        </mc:Choice>
        <mc:Fallback xmlns="">
          <p:graphicFrame>
            <p:nvGraphicFramePr>
              <p:cNvPr id="2" name="表格 1">
                <a:extLst>
                  <a:ext uri="{FF2B5EF4-FFF2-40B4-BE49-F238E27FC236}">
                    <a16:creationId xmlns:a16="http://schemas.microsoft.com/office/drawing/2014/main" id="{8F723FB0-1B5E-A60F-8122-AED50D4841C1}"/>
                  </a:ext>
                </a:extLst>
              </p:cNvPr>
              <p:cNvGraphicFramePr>
                <a:graphicFrameLocks noGrp="1"/>
              </p:cNvGraphicFramePr>
              <p:nvPr>
                <p:extLst>
                  <p:ext uri="{D42A27DB-BD31-4B8C-83A1-F6EECF244321}">
                    <p14:modId xmlns:p14="http://schemas.microsoft.com/office/powerpoint/2010/main" val="690889264"/>
                  </p:ext>
                </p:extLst>
              </p:nvPr>
            </p:nvGraphicFramePr>
            <p:xfrm>
              <a:off x="2676698" y="353896"/>
              <a:ext cx="8810780" cy="3075104"/>
            </p:xfrm>
            <a:graphic>
              <a:graphicData uri="http://schemas.openxmlformats.org/drawingml/2006/table">
                <a:tbl>
                  <a:tblPr>
                    <a:tableStyleId>{5940675A-B579-460E-94D1-54222C63F5DA}</a:tableStyleId>
                  </a:tblPr>
                  <a:tblGrid>
                    <a:gridCol w="2978227">
                      <a:extLst>
                        <a:ext uri="{9D8B030D-6E8A-4147-A177-3AD203B41FA5}">
                          <a16:colId xmlns:a16="http://schemas.microsoft.com/office/drawing/2014/main" val="4191916610"/>
                        </a:ext>
                      </a:extLst>
                    </a:gridCol>
                    <a:gridCol w="828066">
                      <a:extLst>
                        <a:ext uri="{9D8B030D-6E8A-4147-A177-3AD203B41FA5}">
                          <a16:colId xmlns:a16="http://schemas.microsoft.com/office/drawing/2014/main" val="3746574008"/>
                        </a:ext>
                      </a:extLst>
                    </a:gridCol>
                    <a:gridCol w="926757">
                      <a:extLst>
                        <a:ext uri="{9D8B030D-6E8A-4147-A177-3AD203B41FA5}">
                          <a16:colId xmlns:a16="http://schemas.microsoft.com/office/drawing/2014/main" val="914944496"/>
                        </a:ext>
                      </a:extLst>
                    </a:gridCol>
                    <a:gridCol w="1013254">
                      <a:extLst>
                        <a:ext uri="{9D8B030D-6E8A-4147-A177-3AD203B41FA5}">
                          <a16:colId xmlns:a16="http://schemas.microsoft.com/office/drawing/2014/main" val="3418867866"/>
                        </a:ext>
                      </a:extLst>
                    </a:gridCol>
                    <a:gridCol w="1000898">
                      <a:extLst>
                        <a:ext uri="{9D8B030D-6E8A-4147-A177-3AD203B41FA5}">
                          <a16:colId xmlns:a16="http://schemas.microsoft.com/office/drawing/2014/main" val="2970045031"/>
                        </a:ext>
                      </a:extLst>
                    </a:gridCol>
                    <a:gridCol w="1013254">
                      <a:extLst>
                        <a:ext uri="{9D8B030D-6E8A-4147-A177-3AD203B41FA5}">
                          <a16:colId xmlns:a16="http://schemas.microsoft.com/office/drawing/2014/main" val="608192310"/>
                        </a:ext>
                      </a:extLst>
                    </a:gridCol>
                    <a:gridCol w="1050324">
                      <a:extLst>
                        <a:ext uri="{9D8B030D-6E8A-4147-A177-3AD203B41FA5}">
                          <a16:colId xmlns:a16="http://schemas.microsoft.com/office/drawing/2014/main" val="3914874287"/>
                        </a:ext>
                      </a:extLst>
                    </a:gridCol>
                  </a:tblGrid>
                  <a:tr h="481163">
                    <a:tc>
                      <a:txBody>
                        <a:bodyPr/>
                        <a:lstStyle/>
                        <a:p>
                          <a:pPr marL="118745" indent="-118745" algn="ctr"/>
                          <a:r>
                            <a:rPr lang="zh-CN" sz="2800" kern="100" dirty="0">
                              <a:effectLst/>
                              <a:latin typeface="SimSun" panose="02010600030101010101" pitchFamily="2" charset="-122"/>
                              <a:ea typeface="SimSun" panose="02010600030101010101" pitchFamily="2" charset="-122"/>
                            </a:rPr>
                            <a:t>次数</a:t>
                          </a:r>
                          <a:r>
                            <a:rPr lang="en-US" altLang="zh-CN" sz="2800" kern="100" dirty="0">
                              <a:effectLst/>
                              <a:latin typeface="SimSun" panose="02010600030101010101" pitchFamily="2" charset="-122"/>
                              <a:ea typeface="SimSun" panose="02010600030101010101" pitchFamily="2" charset="-122"/>
                            </a:rPr>
                            <a:t> </a:t>
                          </a:r>
                          <a:r>
                            <a:rPr lang="en-US" altLang="zh-CN" sz="2800" i="1" kern="100" dirty="0">
                              <a:effectLst/>
                              <a:latin typeface="Times New Roman" panose="02020603050405020304" pitchFamily="18" charset="0"/>
                              <a:ea typeface="SimSun" panose="02010600030101010101" pitchFamily="2" charset="-122"/>
                              <a:cs typeface="Times New Roman" panose="02020603050405020304" pitchFamily="18" charset="0"/>
                            </a:rPr>
                            <a:t>k</a:t>
                          </a:r>
                          <a:endParaRPr lang="zh-CN" sz="2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4</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5</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6</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0097620"/>
                      </a:ext>
                    </a:extLst>
                  </a:tr>
                  <a:tr h="637356">
                    <a:tc>
                      <a:txBody>
                        <a:bodyPr/>
                        <a:lstStyle/>
                        <a:p>
                          <a:pPr marL="118745" indent="-118745" algn="ctr"/>
                          <a:r>
                            <a:rPr lang="zh-CN" sz="2800" kern="100" dirty="0">
                              <a:effectLst/>
                              <a:latin typeface="SimSun" panose="02010600030101010101" pitchFamily="2" charset="-122"/>
                              <a:ea typeface="SimSun" panose="02010600030101010101" pitchFamily="2" charset="-122"/>
                            </a:rPr>
                            <a:t>电压</a:t>
                          </a:r>
                          <a:r>
                            <a:rPr lang="en-US" altLang="zh-CN" sz="2800" kern="100" dirty="0">
                              <a:effectLst/>
                              <a:latin typeface="SimSun" panose="02010600030101010101" pitchFamily="2" charset="-122"/>
                              <a:ea typeface="SimSun" panose="02010600030101010101" pitchFamily="2" charset="-122"/>
                            </a:rPr>
                            <a:t> </a:t>
                          </a:r>
                          <a:r>
                            <a:rPr lang="en-US" sz="2800" i="1" kern="100"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800" kern="100" dirty="0">
                              <a:effectLst/>
                              <a:latin typeface="Times New Roman" panose="02020603050405020304" pitchFamily="18" charset="0"/>
                              <a:ea typeface="SimSun" panose="02010600030101010101" pitchFamily="2" charset="-122"/>
                              <a:cs typeface="Times New Roman" panose="02020603050405020304" pitchFamily="18" charset="0"/>
                            </a:rPr>
                            <a:t>(V)</a:t>
                          </a:r>
                          <a:endParaRPr lang="zh-CN" sz="2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0</a:t>
                          </a:r>
                          <a:r>
                            <a:rPr lang="en-US" altLang="zh-CN" sz="2800" kern="100" dirty="0">
                              <a:solidFill>
                                <a:srgbClr val="7030A0"/>
                              </a:solidFill>
                              <a:effectLst/>
                              <a:latin typeface="Times New Roman" panose="02020603050405020304" pitchFamily="18" charset="0"/>
                              <a:cs typeface="Times New Roman" panose="02020603050405020304" pitchFamily="18" charset="0"/>
                            </a:rPr>
                            <a:t>.00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2.00</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4.00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6.00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8.00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10.00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6407362"/>
                      </a:ext>
                    </a:extLst>
                  </a:tr>
                  <a:tr h="638106">
                    <a:tc>
                      <a:txBody>
                        <a:bodyPr/>
                        <a:lstStyle/>
                        <a:p>
                          <a:pPr marL="118745" indent="-118745" algn="ctr"/>
                          <a:r>
                            <a:rPr lang="zh-CN" sz="2800" kern="100" dirty="0">
                              <a:effectLst/>
                              <a:latin typeface="SimSun" panose="02010600030101010101" pitchFamily="2" charset="-122"/>
                              <a:ea typeface="SimSun" panose="02010600030101010101" pitchFamily="2" charset="-122"/>
                            </a:rPr>
                            <a:t>电流</a:t>
                          </a:r>
                          <a:r>
                            <a:rPr lang="en-US" altLang="zh-CN" sz="2800" i="1" kern="100" dirty="0">
                              <a:effectLst/>
                              <a:latin typeface="SimSun" panose="02010600030101010101" pitchFamily="2" charset="-122"/>
                              <a:ea typeface="SimSun" panose="02010600030101010101" pitchFamily="2" charset="-122"/>
                            </a:rPr>
                            <a:t> </a:t>
                          </a:r>
                          <a:r>
                            <a:rPr lang="en-US" sz="2800" i="1" kern="1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800" kern="100" dirty="0">
                              <a:effectLst/>
                              <a:latin typeface="Times New Roman" panose="02020603050405020304" pitchFamily="18" charset="0"/>
                              <a:ea typeface="SimSun" panose="02010600030101010101" pitchFamily="2" charset="-122"/>
                              <a:cs typeface="Times New Roman" panose="02020603050405020304" pitchFamily="18" charset="0"/>
                            </a:rPr>
                            <a:t>(mA)</a:t>
                          </a:r>
                          <a:endParaRPr lang="zh-CN" sz="2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0.00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2.04</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3.95</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6.03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8.02</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9.96</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6440938"/>
                      </a:ext>
                    </a:extLst>
                  </a:tr>
                  <a:tr h="639596">
                    <a:tc>
                      <a:txBody>
                        <a:bodyPr/>
                        <a:lstStyle/>
                        <a:p>
                          <a:pPr marL="118745" indent="-118745" algn="ctr"/>
                          <a:r>
                            <a:rPr lang="el-GR" altLang="zh-CN" sz="2800" b="1" dirty="0">
                              <a:latin typeface="Times New Roman" panose="02020603050405020304" pitchFamily="18" charset="0"/>
                              <a:cs typeface="Times New Roman" panose="02020603050405020304" pitchFamily="18" charset="0"/>
                            </a:rPr>
                            <a:t>Δ</a:t>
                          </a:r>
                          <a:r>
                            <a:rPr lang="en-US" sz="2800" i="1" kern="100" dirty="0">
                              <a:effectLst/>
                              <a:latin typeface="Times New Roman" panose="02020603050405020304" pitchFamily="18" charset="0"/>
                              <a:cs typeface="Times New Roman" panose="02020603050405020304" pitchFamily="18" charset="0"/>
                            </a:rPr>
                            <a:t>U=U</a:t>
                          </a:r>
                          <a:r>
                            <a:rPr lang="en-US" sz="2800" i="1" kern="100" baseline="-25000" dirty="0">
                              <a:effectLst/>
                              <a:latin typeface="Times New Roman" panose="02020603050405020304" pitchFamily="18" charset="0"/>
                              <a:cs typeface="Times New Roman" panose="02020603050405020304" pitchFamily="18" charset="0"/>
                            </a:rPr>
                            <a:t>k+</a:t>
                          </a:r>
                          <a:r>
                            <a:rPr lang="en-US" sz="2800" i="0" kern="100" baseline="-25000" dirty="0">
                              <a:effectLst/>
                              <a:latin typeface="Times New Roman" panose="02020603050405020304" pitchFamily="18" charset="0"/>
                              <a:cs typeface="Times New Roman" panose="02020603050405020304" pitchFamily="18" charset="0"/>
                            </a:rPr>
                            <a:t>1</a:t>
                          </a:r>
                          <a:r>
                            <a:rPr lang="en-US" sz="2800" i="1" kern="100" dirty="0">
                              <a:effectLst/>
                              <a:latin typeface="Times New Roman" panose="02020603050405020304" pitchFamily="18" charset="0"/>
                              <a:cs typeface="Times New Roman" panose="02020603050405020304" pitchFamily="18" charset="0"/>
                            </a:rPr>
                            <a:t>-U</a:t>
                          </a:r>
                          <a:r>
                            <a:rPr lang="en-US" sz="2800" i="1" kern="100" baseline="-25000" dirty="0">
                              <a:effectLst/>
                              <a:latin typeface="Times New Roman" panose="02020603050405020304" pitchFamily="18" charset="0"/>
                              <a:cs typeface="Times New Roman" panose="02020603050405020304" pitchFamily="18" charset="0"/>
                            </a:rPr>
                            <a:t>k</a:t>
                          </a:r>
                          <a:r>
                            <a:rPr lang="en-US" sz="2800" i="1" kern="100" dirty="0">
                              <a:effectLst/>
                              <a:latin typeface="Times New Roman" panose="02020603050405020304" pitchFamily="18" charset="0"/>
                              <a:cs typeface="Times New Roman" panose="02020603050405020304" pitchFamily="18" charset="0"/>
                            </a:rPr>
                            <a:t> </a:t>
                          </a:r>
                          <a:r>
                            <a:rPr lang="en-US" sz="2800" kern="100" dirty="0">
                              <a:effectLst/>
                              <a:latin typeface="Times New Roman" panose="02020603050405020304" pitchFamily="18" charset="0"/>
                              <a:cs typeface="Times New Roman" panose="02020603050405020304" pitchFamily="18" charset="0"/>
                            </a:rPr>
                            <a:t>(V)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6141018"/>
                      </a:ext>
                    </a:extLst>
                  </a:tr>
                  <a:tr h="678883">
                    <a:tc>
                      <a:txBody>
                        <a:bodyPr/>
                        <a:lstStyle/>
                        <a:p>
                          <a:endParaRPr lang="zh-CN"/>
                        </a:p>
                      </a:txBody>
                      <a:tcPr marL="68580" marR="68580" marT="0" marB="0" anchor="ctr">
                        <a:blipFill>
                          <a:blip r:embed="rId2"/>
                          <a:stretch>
                            <a:fillRect t="-364815" r="-196170" b="-14815"/>
                          </a:stretch>
                        </a:blipFill>
                      </a:tcP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2.04</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1.91</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2.08</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1.99</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1.94</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5503732"/>
                      </a:ext>
                    </a:extLst>
                  </a:tr>
                </a:tbl>
              </a:graphicData>
            </a:graphic>
          </p:graphicFrame>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095FE2F-7B85-48FD-CB96-2BF560541CEC}"/>
                  </a:ext>
                </a:extLst>
              </p:cNvPr>
              <p:cNvSpPr txBox="1"/>
              <p:nvPr/>
            </p:nvSpPr>
            <p:spPr>
              <a:xfrm>
                <a:off x="704522" y="2990707"/>
                <a:ext cx="1455142" cy="10069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3200" b="0" i="1" smtClean="0">
                              <a:latin typeface="Cambria Math" panose="02040503050406030204" pitchFamily="18" charset="0"/>
                              <a:ea typeface="Cambria Math" panose="02040503050406030204" pitchFamily="18" charset="0"/>
                            </a:rPr>
                          </m:ctrlPr>
                        </m:accPr>
                        <m:e>
                          <m:r>
                            <a:rPr kumimoji="1" lang="en-US" altLang="zh-CN" sz="3200" b="0" i="1" smtClean="0">
                              <a:latin typeface="Cambria Math" panose="02040503050406030204" pitchFamily="18" charset="0"/>
                              <a:ea typeface="Cambria Math" panose="02040503050406030204" pitchFamily="18" charset="0"/>
                            </a:rPr>
                            <m:t>𝑅</m:t>
                          </m:r>
                        </m:e>
                      </m:acc>
                      <m:r>
                        <a:rPr kumimoji="1" lang="en-US" altLang="zh-CN" sz="3200" b="0" i="1" smtClean="0">
                          <a:latin typeface="Cambria Math" panose="02040503050406030204" pitchFamily="18" charset="0"/>
                        </a:rPr>
                        <m:t>=</m:t>
                      </m:r>
                      <m:f>
                        <m:fPr>
                          <m:ctrlPr>
                            <a:rPr kumimoji="1" lang="en-US" altLang="zh-CN" sz="3200" b="0" i="1" smtClean="0">
                              <a:latin typeface="Cambria Math" panose="02040503050406030204" pitchFamily="18" charset="0"/>
                            </a:rPr>
                          </m:ctrlPr>
                        </m:fPr>
                        <m:num>
                          <m:acc>
                            <m:accPr>
                              <m:chr m:val="̅"/>
                              <m:ctrlPr>
                                <a:rPr kumimoji="1" lang="en-US" altLang="zh-CN" sz="3200" b="0" i="1" smtClean="0">
                                  <a:latin typeface="Cambria Math" panose="02040503050406030204" pitchFamily="18" charset="0"/>
                                </a:rPr>
                              </m:ctrlPr>
                            </m:accPr>
                            <m:e>
                              <m:r>
                                <m:rPr>
                                  <m:sty m:val="p"/>
                                </m:rPr>
                                <a:rPr kumimoji="1" lang="en-US" altLang="zh-CN" sz="3200" i="0" smtClean="0">
                                  <a:latin typeface="Cambria Math" panose="02040503050406030204" pitchFamily="18" charset="0"/>
                                </a:rPr>
                                <m:t>Δ</m:t>
                              </m:r>
                              <m:r>
                                <a:rPr kumimoji="1" lang="en-US" altLang="zh-CN" sz="3200" b="0" i="1" smtClean="0">
                                  <a:latin typeface="Cambria Math" panose="02040503050406030204" pitchFamily="18" charset="0"/>
                                </a:rPr>
                                <m:t>𝑈</m:t>
                              </m:r>
                            </m:e>
                          </m:acc>
                        </m:num>
                        <m:den>
                          <m:acc>
                            <m:accPr>
                              <m:chr m:val="̅"/>
                              <m:ctrlPr>
                                <a:rPr kumimoji="1" lang="en-US" altLang="zh-CN" sz="3200" i="1">
                                  <a:latin typeface="Cambria Math" panose="02040503050406030204" pitchFamily="18" charset="0"/>
                                </a:rPr>
                              </m:ctrlPr>
                            </m:accPr>
                            <m:e>
                              <m:r>
                                <m:rPr>
                                  <m:sty m:val="p"/>
                                </m:rPr>
                                <a:rPr kumimoji="1" lang="en-US" altLang="zh-CN" sz="3200">
                                  <a:latin typeface="Cambria Math" panose="02040503050406030204" pitchFamily="18" charset="0"/>
                                </a:rPr>
                                <m:t>Δ</m:t>
                              </m:r>
                              <m:r>
                                <a:rPr kumimoji="1" lang="en-US" altLang="zh-CN" sz="3200" b="0" i="1" smtClean="0">
                                  <a:latin typeface="Cambria Math" panose="02040503050406030204" pitchFamily="18" charset="0"/>
                                </a:rPr>
                                <m:t>𝐼</m:t>
                              </m:r>
                            </m:e>
                          </m:acc>
                        </m:den>
                      </m:f>
                    </m:oMath>
                  </m:oMathPara>
                </a14:m>
                <a:endParaRPr kumimoji="1" lang="en-US" altLang="zh-CN" sz="3200" b="0" dirty="0"/>
              </a:p>
            </p:txBody>
          </p:sp>
        </mc:Choice>
        <mc:Fallback xmlns="">
          <p:sp>
            <p:nvSpPr>
              <p:cNvPr id="3" name="文本框 2">
                <a:extLst>
                  <a:ext uri="{FF2B5EF4-FFF2-40B4-BE49-F238E27FC236}">
                    <a16:creationId xmlns:a16="http://schemas.microsoft.com/office/drawing/2014/main" id="{0095FE2F-7B85-48FD-CB96-2BF560541CEC}"/>
                  </a:ext>
                </a:extLst>
              </p:cNvPr>
              <p:cNvSpPr txBox="1">
                <a:spLocks noRot="1" noChangeAspect="1" noMove="1" noResize="1" noEditPoints="1" noAdjustHandles="1" noChangeArrowheads="1" noChangeShapeType="1" noTextEdit="1"/>
              </p:cNvSpPr>
              <p:nvPr/>
            </p:nvSpPr>
            <p:spPr>
              <a:xfrm>
                <a:off x="704522" y="2990707"/>
                <a:ext cx="1455142" cy="1006942"/>
              </a:xfrm>
              <a:prstGeom prst="rect">
                <a:avLst/>
              </a:prstGeom>
              <a:blipFill>
                <a:blip r:embed="rId3"/>
                <a:stretch>
                  <a:fillRect l="-5217" r="-5217"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2C52470-367B-3DBC-D4CD-399F64C585E1}"/>
                  </a:ext>
                </a:extLst>
              </p:cNvPr>
              <p:cNvSpPr txBox="1"/>
              <p:nvPr/>
            </p:nvSpPr>
            <p:spPr>
              <a:xfrm>
                <a:off x="558009" y="4359493"/>
                <a:ext cx="11075981" cy="1850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3200" i="1" smtClean="0">
                              <a:latin typeface="Cambria Math" panose="02040503050406030204" pitchFamily="18" charset="0"/>
                            </a:rPr>
                          </m:ctrlPr>
                        </m:accPr>
                        <m:e>
                          <m:r>
                            <m:rPr>
                              <m:sty m:val="p"/>
                            </m:rPr>
                            <a:rPr kumimoji="1" lang="en-US" altLang="zh-CN" sz="3200">
                              <a:latin typeface="Cambria Math" panose="02040503050406030204" pitchFamily="18" charset="0"/>
                            </a:rPr>
                            <m:t>Δ</m:t>
                          </m:r>
                          <m:r>
                            <a:rPr kumimoji="1" lang="en-US" altLang="zh-CN" sz="3200" i="1">
                              <a:latin typeface="Cambria Math" panose="02040503050406030204" pitchFamily="18" charset="0"/>
                            </a:rPr>
                            <m:t>𝐼</m:t>
                          </m:r>
                        </m:e>
                      </m:acc>
                      <m:r>
                        <a:rPr kumimoji="1" lang="en-US" altLang="zh-CN" sz="3200" i="1">
                          <a:latin typeface="Cambria Math" panose="02040503050406030204" pitchFamily="18" charset="0"/>
                        </a:rPr>
                        <m:t> </m:t>
                      </m:r>
                      <m:r>
                        <a:rPr kumimoji="1" lang="en-US" altLang="zh-CN" sz="3200" b="0" i="1" smtClean="0">
                          <a:latin typeface="Cambria Math" panose="02040503050406030204" pitchFamily="18" charset="0"/>
                        </a:rPr>
                        <m:t>=</m:t>
                      </m:r>
                      <m:f>
                        <m:fPr>
                          <m:ctrlPr>
                            <a:rPr kumimoji="1" lang="en-US" altLang="zh-CN" sz="3200" b="0" i="1" smtClean="0">
                              <a:latin typeface="Cambria Math" panose="02040503050406030204" pitchFamily="18" charset="0"/>
                            </a:rPr>
                          </m:ctrlPr>
                        </m:fPr>
                        <m:num>
                          <m:r>
                            <a:rPr kumimoji="1" lang="en-US" altLang="zh-CN" sz="3200" b="0" i="1" smtClean="0">
                              <a:latin typeface="Cambria Math" panose="02040503050406030204" pitchFamily="18" charset="0"/>
                            </a:rPr>
                            <m:t>1</m:t>
                          </m:r>
                        </m:num>
                        <m:den>
                          <m:r>
                            <a:rPr kumimoji="1" lang="en-US" altLang="zh-CN" sz="3200" b="0" i="1" smtClean="0">
                              <a:latin typeface="Cambria Math" panose="02040503050406030204" pitchFamily="18" charset="0"/>
                            </a:rPr>
                            <m:t>5</m:t>
                          </m:r>
                        </m:den>
                      </m:f>
                      <m:d>
                        <m:dPr>
                          <m:begChr m:val="["/>
                          <m:endChr m:val="]"/>
                          <m:ctrlPr>
                            <a:rPr kumimoji="1" lang="en-US" altLang="zh-CN" sz="3200" b="0" i="1" smtClean="0">
                              <a:latin typeface="Cambria Math" panose="02040503050406030204" pitchFamily="18" charset="0"/>
                            </a:rPr>
                          </m:ctrlPr>
                        </m:dPr>
                        <m:e>
                          <m:d>
                            <m:dPr>
                              <m:ctrlPr>
                                <a:rPr kumimoji="1" lang="en-US" altLang="zh-CN" sz="3200" i="1">
                                  <a:latin typeface="Cambria Math" panose="02040503050406030204" pitchFamily="18" charset="0"/>
                                </a:rPr>
                              </m:ctrlPr>
                            </m:dPr>
                            <m:e>
                              <m:sSub>
                                <m:sSubPr>
                                  <m:ctrlPr>
                                    <a:rPr kumimoji="1" lang="en-US" altLang="zh-CN" sz="3200" i="1">
                                      <a:solidFill>
                                        <a:srgbClr val="C00000"/>
                                      </a:solidFill>
                                      <a:latin typeface="Cambria Math" panose="02040503050406030204" pitchFamily="18" charset="0"/>
                                    </a:rPr>
                                  </m:ctrlPr>
                                </m:sSubPr>
                                <m:e>
                                  <m:r>
                                    <a:rPr kumimoji="1" lang="en-US" altLang="zh-CN" sz="3200" i="1">
                                      <a:solidFill>
                                        <a:srgbClr val="C00000"/>
                                      </a:solidFill>
                                      <a:latin typeface="Cambria Math" panose="02040503050406030204" pitchFamily="18" charset="0"/>
                                    </a:rPr>
                                    <m:t>𝐼</m:t>
                                  </m:r>
                                </m:e>
                                <m:sub>
                                  <m:r>
                                    <a:rPr kumimoji="1" lang="en-US" altLang="zh-CN" sz="3200" i="1">
                                      <a:solidFill>
                                        <a:srgbClr val="C00000"/>
                                      </a:solidFill>
                                      <a:latin typeface="Cambria Math" panose="02040503050406030204" pitchFamily="18" charset="0"/>
                                    </a:rPr>
                                    <m:t>6</m:t>
                                  </m:r>
                                </m:sub>
                              </m:sSub>
                              <m:r>
                                <a:rPr kumimoji="1" lang="en-US" altLang="zh-CN" sz="3200" i="1">
                                  <a:latin typeface="Cambria Math" panose="02040503050406030204" pitchFamily="18" charset="0"/>
                                </a:rPr>
                                <m:t>−</m:t>
                              </m:r>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𝐼</m:t>
                                  </m:r>
                                </m:e>
                                <m:sub>
                                  <m:r>
                                    <a:rPr kumimoji="1" lang="en-US" altLang="zh-CN" sz="3200" i="1">
                                      <a:latin typeface="Cambria Math" panose="02040503050406030204" pitchFamily="18" charset="0"/>
                                    </a:rPr>
                                    <m:t>5</m:t>
                                  </m:r>
                                </m:sub>
                              </m:sSub>
                            </m:e>
                          </m:d>
                          <m:r>
                            <a:rPr kumimoji="1" lang="en-US" altLang="zh-CN" sz="3200" b="0" i="1" smtClean="0">
                              <a:latin typeface="Cambria Math" panose="02040503050406030204" pitchFamily="18" charset="0"/>
                            </a:rPr>
                            <m:t>+</m:t>
                          </m:r>
                          <m:d>
                            <m:dPr>
                              <m:ctrlPr>
                                <a:rPr kumimoji="1" lang="en-US" altLang="zh-CN" sz="3200" i="1">
                                  <a:latin typeface="Cambria Math" panose="02040503050406030204" pitchFamily="18" charset="0"/>
                                </a:rPr>
                              </m:ctrlPr>
                            </m:dPr>
                            <m:e>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𝐼</m:t>
                                  </m:r>
                                </m:e>
                                <m:sub>
                                  <m:r>
                                    <a:rPr kumimoji="1" lang="en-US" altLang="zh-CN" sz="3200" i="1">
                                      <a:latin typeface="Cambria Math" panose="02040503050406030204" pitchFamily="18" charset="0"/>
                                    </a:rPr>
                                    <m:t>5</m:t>
                                  </m:r>
                                </m:sub>
                              </m:sSub>
                              <m:r>
                                <a:rPr kumimoji="1" lang="en-US" altLang="zh-CN" sz="3200" i="1">
                                  <a:latin typeface="Cambria Math" panose="02040503050406030204" pitchFamily="18" charset="0"/>
                                </a:rPr>
                                <m:t>−</m:t>
                              </m:r>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𝐼</m:t>
                                  </m:r>
                                </m:e>
                                <m:sub>
                                  <m:r>
                                    <a:rPr kumimoji="1" lang="en-US" altLang="zh-CN" sz="3200" i="1">
                                      <a:latin typeface="Cambria Math" panose="02040503050406030204" pitchFamily="18" charset="0"/>
                                    </a:rPr>
                                    <m:t>4</m:t>
                                  </m:r>
                                </m:sub>
                              </m:sSub>
                            </m:e>
                          </m:d>
                          <m:r>
                            <a:rPr kumimoji="1" lang="en-US" altLang="zh-CN" sz="3200" b="0" i="1" smtClean="0">
                              <a:latin typeface="Cambria Math" panose="02040503050406030204" pitchFamily="18" charset="0"/>
                            </a:rPr>
                            <m:t>+</m:t>
                          </m:r>
                          <m:d>
                            <m:dPr>
                              <m:ctrlPr>
                                <a:rPr kumimoji="1" lang="en-US" altLang="zh-CN" sz="3200" b="0" i="1" smtClean="0">
                                  <a:latin typeface="Cambria Math" panose="02040503050406030204" pitchFamily="18" charset="0"/>
                                </a:rPr>
                              </m:ctrlPr>
                            </m:dPr>
                            <m:e>
                              <m:sSub>
                                <m:sSubPr>
                                  <m:ctrlPr>
                                    <a:rPr kumimoji="1" lang="en-US" altLang="zh-CN" sz="3200" b="0" i="1" smtClean="0">
                                      <a:latin typeface="Cambria Math" panose="02040503050406030204" pitchFamily="18" charset="0"/>
                                    </a:rPr>
                                  </m:ctrlPr>
                                </m:sSubPr>
                                <m:e>
                                  <m:r>
                                    <a:rPr kumimoji="1" lang="en-US" altLang="zh-CN" sz="3200" b="0" i="1" smtClean="0">
                                      <a:latin typeface="Cambria Math" panose="02040503050406030204" pitchFamily="18" charset="0"/>
                                    </a:rPr>
                                    <m:t>𝐼</m:t>
                                  </m:r>
                                </m:e>
                                <m:sub>
                                  <m:r>
                                    <a:rPr kumimoji="1" lang="en-US" altLang="zh-CN" sz="3200" b="0" i="1" smtClean="0">
                                      <a:latin typeface="Cambria Math" panose="02040503050406030204" pitchFamily="18" charset="0"/>
                                    </a:rPr>
                                    <m:t>3</m:t>
                                  </m:r>
                                </m:sub>
                              </m:sSub>
                              <m:r>
                                <a:rPr kumimoji="1" lang="en-US" altLang="zh-CN" sz="3200" b="0" i="1" smtClean="0">
                                  <a:latin typeface="Cambria Math" panose="02040503050406030204" pitchFamily="18" charset="0"/>
                                </a:rPr>
                                <m:t>−</m:t>
                              </m:r>
                              <m:sSub>
                                <m:sSubPr>
                                  <m:ctrlPr>
                                    <a:rPr kumimoji="1" lang="en-US" altLang="zh-CN" sz="3200" b="0" i="1" smtClean="0">
                                      <a:latin typeface="Cambria Math" panose="02040503050406030204" pitchFamily="18" charset="0"/>
                                    </a:rPr>
                                  </m:ctrlPr>
                                </m:sSubPr>
                                <m:e>
                                  <m:r>
                                    <a:rPr kumimoji="1" lang="en-US" altLang="zh-CN" sz="3200" b="0" i="1" smtClean="0">
                                      <a:latin typeface="Cambria Math" panose="02040503050406030204" pitchFamily="18" charset="0"/>
                                    </a:rPr>
                                    <m:t>𝐼</m:t>
                                  </m:r>
                                </m:e>
                                <m:sub>
                                  <m:r>
                                    <a:rPr kumimoji="1" lang="en-US" altLang="zh-CN" sz="3200" b="0" i="1" smtClean="0">
                                      <a:latin typeface="Cambria Math" panose="02040503050406030204" pitchFamily="18" charset="0"/>
                                    </a:rPr>
                                    <m:t>2</m:t>
                                  </m:r>
                                </m:sub>
                              </m:sSub>
                            </m:e>
                          </m:d>
                          <m:r>
                            <a:rPr kumimoji="1" lang="en-US" altLang="zh-CN" sz="3200" b="0" i="1" smtClean="0">
                              <a:latin typeface="Cambria Math" panose="02040503050406030204" pitchFamily="18" charset="0"/>
                            </a:rPr>
                            <m:t>+</m:t>
                          </m:r>
                          <m:d>
                            <m:dPr>
                              <m:ctrlPr>
                                <a:rPr kumimoji="1" lang="en-US" altLang="zh-CN" sz="3200" i="1">
                                  <a:latin typeface="Cambria Math" panose="02040503050406030204" pitchFamily="18" charset="0"/>
                                </a:rPr>
                              </m:ctrlPr>
                            </m:dPr>
                            <m:e>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𝐼</m:t>
                                  </m:r>
                                </m:e>
                                <m:sub>
                                  <m:r>
                                    <a:rPr kumimoji="1" lang="en-US" altLang="zh-CN" sz="3200" b="0" i="1" smtClean="0">
                                      <a:latin typeface="Cambria Math" panose="02040503050406030204" pitchFamily="18" charset="0"/>
                                    </a:rPr>
                                    <m:t>4</m:t>
                                  </m:r>
                                </m:sub>
                              </m:sSub>
                              <m:r>
                                <a:rPr kumimoji="1" lang="en-US" altLang="zh-CN" sz="3200" i="1">
                                  <a:latin typeface="Cambria Math" panose="02040503050406030204" pitchFamily="18" charset="0"/>
                                </a:rPr>
                                <m:t>−</m:t>
                              </m:r>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𝐼</m:t>
                                  </m:r>
                                </m:e>
                                <m:sub>
                                  <m:r>
                                    <a:rPr kumimoji="1" lang="en-US" altLang="zh-CN" sz="3200" b="0" i="1" smtClean="0">
                                      <a:latin typeface="Cambria Math" panose="02040503050406030204" pitchFamily="18" charset="0"/>
                                    </a:rPr>
                                    <m:t>3</m:t>
                                  </m:r>
                                </m:sub>
                              </m:sSub>
                            </m:e>
                          </m:d>
                          <m:r>
                            <a:rPr kumimoji="1" lang="en-US" altLang="zh-CN" sz="3200" i="1">
                              <a:latin typeface="Cambria Math" panose="02040503050406030204" pitchFamily="18" charset="0"/>
                            </a:rPr>
                            <m:t>+</m:t>
                          </m:r>
                          <m:d>
                            <m:dPr>
                              <m:ctrlPr>
                                <a:rPr kumimoji="1" lang="en-US" altLang="zh-CN" sz="3200" i="1">
                                  <a:latin typeface="Cambria Math" panose="02040503050406030204" pitchFamily="18" charset="0"/>
                                </a:rPr>
                              </m:ctrlPr>
                            </m:dPr>
                            <m:e>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𝐼</m:t>
                                  </m:r>
                                </m:e>
                                <m:sub>
                                  <m:r>
                                    <a:rPr kumimoji="1" lang="en-US" altLang="zh-CN" sz="3200" i="1">
                                      <a:latin typeface="Cambria Math" panose="02040503050406030204" pitchFamily="18" charset="0"/>
                                    </a:rPr>
                                    <m:t>2</m:t>
                                  </m:r>
                                </m:sub>
                              </m:sSub>
                              <m:r>
                                <a:rPr kumimoji="1" lang="en-US" altLang="zh-CN" sz="3200" i="1">
                                  <a:latin typeface="Cambria Math" panose="02040503050406030204" pitchFamily="18" charset="0"/>
                                </a:rPr>
                                <m:t>−</m:t>
                              </m:r>
                              <m:sSub>
                                <m:sSubPr>
                                  <m:ctrlPr>
                                    <a:rPr kumimoji="1" lang="en-US" altLang="zh-CN" sz="3200" i="1">
                                      <a:solidFill>
                                        <a:srgbClr val="C00000"/>
                                      </a:solidFill>
                                      <a:latin typeface="Cambria Math" panose="02040503050406030204" pitchFamily="18" charset="0"/>
                                    </a:rPr>
                                  </m:ctrlPr>
                                </m:sSubPr>
                                <m:e>
                                  <m:r>
                                    <a:rPr kumimoji="1" lang="en-US" altLang="zh-CN" sz="3200" i="1">
                                      <a:solidFill>
                                        <a:srgbClr val="C00000"/>
                                      </a:solidFill>
                                      <a:latin typeface="Cambria Math" panose="02040503050406030204" pitchFamily="18" charset="0"/>
                                    </a:rPr>
                                    <m:t>𝐼</m:t>
                                  </m:r>
                                </m:e>
                                <m:sub>
                                  <m:r>
                                    <a:rPr kumimoji="1" lang="en-US" altLang="zh-CN" sz="3200" i="1">
                                      <a:solidFill>
                                        <a:srgbClr val="C00000"/>
                                      </a:solidFill>
                                      <a:latin typeface="Cambria Math" panose="02040503050406030204" pitchFamily="18" charset="0"/>
                                    </a:rPr>
                                    <m:t>1</m:t>
                                  </m:r>
                                </m:sub>
                              </m:sSub>
                            </m:e>
                          </m:d>
                        </m:e>
                      </m:d>
                    </m:oMath>
                  </m:oMathPara>
                </a14:m>
                <a:endParaRPr kumimoji="1" lang="en-US" altLang="zh-CN" sz="32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zh-CN" sz="3200" b="0" i="1" smtClean="0">
                          <a:latin typeface="Cambria Math" panose="02040503050406030204" pitchFamily="18" charset="0"/>
                        </a:rPr>
                        <m:t>        =</m:t>
                      </m:r>
                      <m:f>
                        <m:fPr>
                          <m:ctrlPr>
                            <a:rPr kumimoji="1" lang="en-US" altLang="zh-CN" sz="3200" b="0" i="1" smtClean="0">
                              <a:latin typeface="Cambria Math" panose="02040503050406030204" pitchFamily="18" charset="0"/>
                            </a:rPr>
                          </m:ctrlPr>
                        </m:fPr>
                        <m:num>
                          <m:r>
                            <a:rPr kumimoji="1" lang="en-US" altLang="zh-CN" sz="3200" b="0" i="1" smtClean="0">
                              <a:latin typeface="Cambria Math" panose="02040503050406030204" pitchFamily="18" charset="0"/>
                            </a:rPr>
                            <m:t>1</m:t>
                          </m:r>
                        </m:num>
                        <m:den>
                          <m:r>
                            <a:rPr kumimoji="1" lang="en-US" altLang="zh-CN" sz="3200" b="0" i="1" smtClean="0">
                              <a:latin typeface="Cambria Math" panose="02040503050406030204" pitchFamily="18" charset="0"/>
                            </a:rPr>
                            <m:t>5</m:t>
                          </m:r>
                        </m:den>
                      </m:f>
                      <m:d>
                        <m:dPr>
                          <m:ctrlPr>
                            <a:rPr kumimoji="1" lang="en-US" altLang="zh-CN" sz="3200" b="0" i="1" smtClean="0">
                              <a:latin typeface="Cambria Math" panose="02040503050406030204" pitchFamily="18" charset="0"/>
                            </a:rPr>
                          </m:ctrlPr>
                        </m:dPr>
                        <m:e>
                          <m:sSub>
                            <m:sSubPr>
                              <m:ctrlPr>
                                <a:rPr kumimoji="1" lang="en-US" altLang="zh-CN" sz="3200" i="1" smtClean="0">
                                  <a:solidFill>
                                    <a:srgbClr val="C00000"/>
                                  </a:solidFill>
                                  <a:latin typeface="Cambria Math" panose="02040503050406030204" pitchFamily="18" charset="0"/>
                                </a:rPr>
                              </m:ctrlPr>
                            </m:sSubPr>
                            <m:e>
                              <m:r>
                                <a:rPr kumimoji="1" lang="en-US" altLang="zh-CN" sz="3200" i="1">
                                  <a:solidFill>
                                    <a:srgbClr val="C00000"/>
                                  </a:solidFill>
                                  <a:latin typeface="Cambria Math" panose="02040503050406030204" pitchFamily="18" charset="0"/>
                                </a:rPr>
                                <m:t>𝐼</m:t>
                              </m:r>
                            </m:e>
                            <m:sub>
                              <m:r>
                                <a:rPr kumimoji="1" lang="en-US" altLang="zh-CN" sz="3200" i="1">
                                  <a:solidFill>
                                    <a:srgbClr val="C00000"/>
                                  </a:solidFill>
                                  <a:latin typeface="Cambria Math" panose="02040503050406030204" pitchFamily="18" charset="0"/>
                                </a:rPr>
                                <m:t>6</m:t>
                              </m:r>
                            </m:sub>
                          </m:sSub>
                          <m:r>
                            <a:rPr kumimoji="1" lang="en-US" altLang="zh-CN" sz="3200" i="1">
                              <a:solidFill>
                                <a:srgbClr val="C00000"/>
                              </a:solidFill>
                              <a:latin typeface="Cambria Math" panose="02040503050406030204" pitchFamily="18" charset="0"/>
                            </a:rPr>
                            <m:t>−</m:t>
                          </m:r>
                          <m:sSub>
                            <m:sSubPr>
                              <m:ctrlPr>
                                <a:rPr kumimoji="1" lang="en-US" altLang="zh-CN" sz="3200" i="1">
                                  <a:solidFill>
                                    <a:srgbClr val="C00000"/>
                                  </a:solidFill>
                                  <a:latin typeface="Cambria Math" panose="02040503050406030204" pitchFamily="18" charset="0"/>
                                </a:rPr>
                              </m:ctrlPr>
                            </m:sSubPr>
                            <m:e>
                              <m:r>
                                <a:rPr kumimoji="1" lang="en-US" altLang="zh-CN" sz="3200" i="1">
                                  <a:solidFill>
                                    <a:srgbClr val="C00000"/>
                                  </a:solidFill>
                                  <a:latin typeface="Cambria Math" panose="02040503050406030204" pitchFamily="18" charset="0"/>
                                </a:rPr>
                                <m:t>𝐼</m:t>
                              </m:r>
                            </m:e>
                            <m:sub>
                              <m:r>
                                <a:rPr kumimoji="1" lang="en-US" altLang="zh-CN" sz="3200" i="1">
                                  <a:solidFill>
                                    <a:srgbClr val="C00000"/>
                                  </a:solidFill>
                                  <a:latin typeface="Cambria Math" panose="02040503050406030204" pitchFamily="18" charset="0"/>
                                </a:rPr>
                                <m:t>1</m:t>
                              </m:r>
                            </m:sub>
                          </m:sSub>
                        </m:e>
                      </m:d>
                    </m:oMath>
                  </m:oMathPara>
                </a14:m>
                <a:endParaRPr kumimoji="1" lang="en-US" altLang="zh-CN" sz="3200" b="0" dirty="0"/>
              </a:p>
            </p:txBody>
          </p:sp>
        </mc:Choice>
        <mc:Fallback xmlns="">
          <p:sp>
            <p:nvSpPr>
              <p:cNvPr id="4" name="文本框 3">
                <a:extLst>
                  <a:ext uri="{FF2B5EF4-FFF2-40B4-BE49-F238E27FC236}">
                    <a16:creationId xmlns:a16="http://schemas.microsoft.com/office/drawing/2014/main" id="{B2C52470-367B-3DBC-D4CD-399F64C585E1}"/>
                  </a:ext>
                </a:extLst>
              </p:cNvPr>
              <p:cNvSpPr txBox="1">
                <a:spLocks noRot="1" noChangeAspect="1" noMove="1" noResize="1" noEditPoints="1" noAdjustHandles="1" noChangeArrowheads="1" noChangeShapeType="1" noTextEdit="1"/>
              </p:cNvSpPr>
              <p:nvPr/>
            </p:nvSpPr>
            <p:spPr>
              <a:xfrm>
                <a:off x="558009" y="4359493"/>
                <a:ext cx="11075981" cy="1850378"/>
              </a:xfrm>
              <a:prstGeom prst="rect">
                <a:avLst/>
              </a:prstGeom>
              <a:blipFill>
                <a:blip r:embed="rId4"/>
                <a:stretch>
                  <a:fillRect l="-1950" t="-680" b="-680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 Box 9">
            <a:extLst>
              <a:ext uri="{FF2B5EF4-FFF2-40B4-BE49-F238E27FC236}">
                <a16:creationId xmlns:a16="http://schemas.microsoft.com/office/drawing/2014/main" id="{925243C9-C061-976D-FD97-8F5863018DB5}"/>
              </a:ext>
            </a:extLst>
          </p:cNvPr>
          <p:cNvSpPr txBox="1">
            <a:spLocks noChangeArrowheads="1"/>
          </p:cNvSpPr>
          <p:nvPr/>
        </p:nvSpPr>
        <p:spPr bwMode="auto">
          <a:xfrm>
            <a:off x="221456" y="324239"/>
            <a:ext cx="101469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buFontTx/>
              <a:buNone/>
              <a:defRPr kumimoji="1" sz="2800">
                <a:solidFill>
                  <a:srgbClr val="002060"/>
                </a:solidFill>
                <a:latin typeface="Microsoft YaHei" panose="020B0503020204020204" pitchFamily="34" charset="-122"/>
                <a:ea typeface="Microsoft YaHei" panose="020B0503020204020204" pitchFamily="34" charset="-122"/>
              </a:defRPr>
            </a:lvl1pPr>
            <a:lvl2pPr marL="742950" indent="-285750">
              <a:spcBef>
                <a:spcPct val="20000"/>
              </a:spcBef>
              <a:buChar char="–"/>
              <a:defRPr kumimoji="1" sz="2800">
                <a:latin typeface="Times New Roman" panose="02020603050405020304" pitchFamily="18" charset="0"/>
                <a:ea typeface="宋体" panose="02010600030101010101" pitchFamily="2" charset="-122"/>
              </a:defRPr>
            </a:lvl2pPr>
            <a:lvl3pPr marL="1143000" indent="-228600">
              <a:spcBef>
                <a:spcPct val="20000"/>
              </a:spcBef>
              <a:buChar char="•"/>
              <a:defRPr kumimoji="1" sz="2400">
                <a:latin typeface="Times New Roman" panose="02020603050405020304" pitchFamily="18" charset="0"/>
                <a:ea typeface="宋体" panose="02010600030101010101" pitchFamily="2" charset="-122"/>
              </a:defRPr>
            </a:lvl3pPr>
            <a:lvl4pPr marL="1600200" indent="-228600">
              <a:spcBef>
                <a:spcPct val="20000"/>
              </a:spcBef>
              <a:buChar char="–"/>
              <a:defRPr kumimoji="1" sz="2000">
                <a:latin typeface="Times New Roman" panose="02020603050405020304" pitchFamily="18" charset="0"/>
                <a:ea typeface="宋体" panose="02010600030101010101" pitchFamily="2" charset="-122"/>
              </a:defRPr>
            </a:lvl4pPr>
            <a:lvl5pPr marL="2057400" indent="-228600">
              <a:spcBef>
                <a:spcPct val="20000"/>
              </a:spcBef>
              <a:buChar char="»"/>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9pPr>
          </a:lstStyle>
          <a:p>
            <a:r>
              <a:rPr lang="zh-CN" altLang="en-US" dirty="0"/>
              <a:t>隔项逐差：将所有数据等分为两组，对应相减</a:t>
            </a:r>
          </a:p>
        </p:txBody>
      </p:sp>
      <p:graphicFrame>
        <p:nvGraphicFramePr>
          <p:cNvPr id="2" name="表格 1">
            <a:extLst>
              <a:ext uri="{FF2B5EF4-FFF2-40B4-BE49-F238E27FC236}">
                <a16:creationId xmlns:a16="http://schemas.microsoft.com/office/drawing/2014/main" id="{5A6B9D51-A8AE-AB06-E8FB-83DBEE4529A2}"/>
              </a:ext>
            </a:extLst>
          </p:cNvPr>
          <p:cNvGraphicFramePr>
            <a:graphicFrameLocks noGrp="1"/>
          </p:cNvGraphicFramePr>
          <p:nvPr>
            <p:extLst>
              <p:ext uri="{D42A27DB-BD31-4B8C-83A1-F6EECF244321}">
                <p14:modId xmlns:p14="http://schemas.microsoft.com/office/powerpoint/2010/main" val="104204746"/>
              </p:ext>
            </p:extLst>
          </p:nvPr>
        </p:nvGraphicFramePr>
        <p:xfrm>
          <a:off x="1557610" y="1310437"/>
          <a:ext cx="8810780" cy="3075104"/>
        </p:xfrm>
        <a:graphic>
          <a:graphicData uri="http://schemas.openxmlformats.org/drawingml/2006/table">
            <a:tbl>
              <a:tblPr>
                <a:tableStyleId>{5940675A-B579-460E-94D1-54222C63F5DA}</a:tableStyleId>
              </a:tblPr>
              <a:tblGrid>
                <a:gridCol w="2978227">
                  <a:extLst>
                    <a:ext uri="{9D8B030D-6E8A-4147-A177-3AD203B41FA5}">
                      <a16:colId xmlns:a16="http://schemas.microsoft.com/office/drawing/2014/main" val="4191916610"/>
                    </a:ext>
                  </a:extLst>
                </a:gridCol>
                <a:gridCol w="828066">
                  <a:extLst>
                    <a:ext uri="{9D8B030D-6E8A-4147-A177-3AD203B41FA5}">
                      <a16:colId xmlns:a16="http://schemas.microsoft.com/office/drawing/2014/main" val="3746574008"/>
                    </a:ext>
                  </a:extLst>
                </a:gridCol>
                <a:gridCol w="926757">
                  <a:extLst>
                    <a:ext uri="{9D8B030D-6E8A-4147-A177-3AD203B41FA5}">
                      <a16:colId xmlns:a16="http://schemas.microsoft.com/office/drawing/2014/main" val="914944496"/>
                    </a:ext>
                  </a:extLst>
                </a:gridCol>
                <a:gridCol w="1013254">
                  <a:extLst>
                    <a:ext uri="{9D8B030D-6E8A-4147-A177-3AD203B41FA5}">
                      <a16:colId xmlns:a16="http://schemas.microsoft.com/office/drawing/2014/main" val="3418867866"/>
                    </a:ext>
                  </a:extLst>
                </a:gridCol>
                <a:gridCol w="1000898">
                  <a:extLst>
                    <a:ext uri="{9D8B030D-6E8A-4147-A177-3AD203B41FA5}">
                      <a16:colId xmlns:a16="http://schemas.microsoft.com/office/drawing/2014/main" val="2970045031"/>
                    </a:ext>
                  </a:extLst>
                </a:gridCol>
                <a:gridCol w="1013254">
                  <a:extLst>
                    <a:ext uri="{9D8B030D-6E8A-4147-A177-3AD203B41FA5}">
                      <a16:colId xmlns:a16="http://schemas.microsoft.com/office/drawing/2014/main" val="608192310"/>
                    </a:ext>
                  </a:extLst>
                </a:gridCol>
                <a:gridCol w="1050324">
                  <a:extLst>
                    <a:ext uri="{9D8B030D-6E8A-4147-A177-3AD203B41FA5}">
                      <a16:colId xmlns:a16="http://schemas.microsoft.com/office/drawing/2014/main" val="3914874287"/>
                    </a:ext>
                  </a:extLst>
                </a:gridCol>
              </a:tblGrid>
              <a:tr h="481163">
                <a:tc>
                  <a:txBody>
                    <a:bodyPr/>
                    <a:lstStyle/>
                    <a:p>
                      <a:pPr marL="118745" indent="-118745" algn="ctr"/>
                      <a:r>
                        <a:rPr lang="zh-CN" sz="2800" kern="100" dirty="0">
                          <a:effectLst/>
                          <a:latin typeface="SimSun" panose="02010600030101010101" pitchFamily="2" charset="-122"/>
                          <a:ea typeface="SimSun" panose="02010600030101010101" pitchFamily="2" charset="-122"/>
                        </a:rPr>
                        <a:t>次数</a:t>
                      </a:r>
                      <a:r>
                        <a:rPr lang="en-US" altLang="zh-CN" sz="2800" kern="100" dirty="0">
                          <a:effectLst/>
                          <a:latin typeface="SimSun" panose="02010600030101010101" pitchFamily="2" charset="-122"/>
                          <a:ea typeface="SimSun" panose="02010600030101010101" pitchFamily="2" charset="-122"/>
                        </a:rPr>
                        <a:t> </a:t>
                      </a:r>
                      <a:r>
                        <a:rPr lang="en-US" altLang="zh-CN" sz="2800" i="1" kern="100" dirty="0">
                          <a:effectLst/>
                          <a:latin typeface="Times New Roman" panose="02020603050405020304" pitchFamily="18" charset="0"/>
                          <a:ea typeface="SimSun" panose="02010600030101010101" pitchFamily="2" charset="-122"/>
                          <a:cs typeface="Times New Roman" panose="02020603050405020304" pitchFamily="18" charset="0"/>
                        </a:rPr>
                        <a:t>k</a:t>
                      </a:r>
                      <a:endParaRPr lang="zh-CN" sz="2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4</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5</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6</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0097620"/>
                  </a:ext>
                </a:extLst>
              </a:tr>
              <a:tr h="637356">
                <a:tc>
                  <a:txBody>
                    <a:bodyPr/>
                    <a:lstStyle/>
                    <a:p>
                      <a:pPr marL="118745" indent="-118745" algn="ctr"/>
                      <a:r>
                        <a:rPr lang="zh-CN" sz="2800" kern="100" dirty="0">
                          <a:effectLst/>
                          <a:latin typeface="SimSun" panose="02010600030101010101" pitchFamily="2" charset="-122"/>
                          <a:ea typeface="SimSun" panose="02010600030101010101" pitchFamily="2" charset="-122"/>
                        </a:rPr>
                        <a:t>电压</a:t>
                      </a:r>
                      <a:r>
                        <a:rPr lang="en-US" altLang="zh-CN" sz="2800" kern="100" dirty="0">
                          <a:effectLst/>
                          <a:latin typeface="SimSun" panose="02010600030101010101" pitchFamily="2" charset="-122"/>
                          <a:ea typeface="SimSun" panose="02010600030101010101" pitchFamily="2" charset="-122"/>
                        </a:rPr>
                        <a:t> </a:t>
                      </a:r>
                      <a:r>
                        <a:rPr lang="en-US" sz="2800" i="1" kern="100" dirty="0">
                          <a:effectLst/>
                          <a:latin typeface="Times New Roman" panose="02020603050405020304" pitchFamily="18" charset="0"/>
                          <a:ea typeface="SimSun" panose="02010600030101010101" pitchFamily="2" charset="-122"/>
                          <a:cs typeface="Times New Roman" panose="02020603050405020304" pitchFamily="18" charset="0"/>
                        </a:rPr>
                        <a:t>U</a:t>
                      </a:r>
                      <a:r>
                        <a:rPr lang="en-US" sz="2800" kern="100" dirty="0">
                          <a:effectLst/>
                          <a:latin typeface="Times New Roman" panose="02020603050405020304" pitchFamily="18" charset="0"/>
                          <a:ea typeface="SimSun" panose="02010600030101010101" pitchFamily="2" charset="-122"/>
                          <a:cs typeface="Times New Roman" panose="02020603050405020304" pitchFamily="18" charset="0"/>
                        </a:rPr>
                        <a:t>(V)</a:t>
                      </a:r>
                      <a:endParaRPr lang="zh-CN" sz="2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0.00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2.00</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4.00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6.00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8.00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10.00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6407362"/>
                  </a:ext>
                </a:extLst>
              </a:tr>
              <a:tr h="638106">
                <a:tc>
                  <a:txBody>
                    <a:bodyPr/>
                    <a:lstStyle/>
                    <a:p>
                      <a:pPr marL="118745" indent="-118745" algn="ctr"/>
                      <a:r>
                        <a:rPr lang="zh-CN" sz="2800" kern="100" dirty="0">
                          <a:effectLst/>
                          <a:latin typeface="SimSun" panose="02010600030101010101" pitchFamily="2" charset="-122"/>
                          <a:ea typeface="SimSun" panose="02010600030101010101" pitchFamily="2" charset="-122"/>
                        </a:rPr>
                        <a:t>电流</a:t>
                      </a:r>
                      <a:r>
                        <a:rPr lang="en-US" altLang="zh-CN" sz="2800" i="1" kern="100" dirty="0">
                          <a:effectLst/>
                          <a:latin typeface="SimSun" panose="02010600030101010101" pitchFamily="2" charset="-122"/>
                          <a:ea typeface="SimSun" panose="02010600030101010101" pitchFamily="2" charset="-122"/>
                        </a:rPr>
                        <a:t> </a:t>
                      </a:r>
                      <a:r>
                        <a:rPr lang="en-US" sz="2800" i="1" kern="1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800" kern="100" dirty="0">
                          <a:effectLst/>
                          <a:latin typeface="Times New Roman" panose="02020603050405020304" pitchFamily="18" charset="0"/>
                          <a:ea typeface="SimSun" panose="02010600030101010101" pitchFamily="2" charset="-122"/>
                          <a:cs typeface="Times New Roman" panose="02020603050405020304" pitchFamily="18" charset="0"/>
                        </a:rPr>
                        <a:t>(mA)</a:t>
                      </a:r>
                      <a:endParaRPr lang="zh-CN" sz="2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0.00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2.04</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3.95</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6.03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8.02</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9.96</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6440938"/>
                  </a:ext>
                </a:extLst>
              </a:tr>
              <a:tr h="639596">
                <a:tc>
                  <a:txBody>
                    <a:bodyPr/>
                    <a:lstStyle/>
                    <a:p>
                      <a:pPr marL="118745" indent="-118745" algn="ctr"/>
                      <a:r>
                        <a:rPr lang="el-GR" altLang="zh-CN" sz="2800" b="1" dirty="0">
                          <a:latin typeface="Times New Roman" panose="02020603050405020304" pitchFamily="18" charset="0"/>
                          <a:cs typeface="Times New Roman" panose="02020603050405020304" pitchFamily="18" charset="0"/>
                        </a:rPr>
                        <a:t>Δ</a:t>
                      </a:r>
                      <a:r>
                        <a:rPr lang="en-US" sz="2800" i="1" kern="100" dirty="0">
                          <a:effectLst/>
                          <a:latin typeface="Times New Roman" panose="02020603050405020304" pitchFamily="18" charset="0"/>
                          <a:cs typeface="Times New Roman" panose="02020603050405020304" pitchFamily="18" charset="0"/>
                        </a:rPr>
                        <a:t>U=U</a:t>
                      </a:r>
                      <a:r>
                        <a:rPr lang="en-US" sz="2800" i="1" kern="100" baseline="-25000" dirty="0">
                          <a:effectLst/>
                          <a:latin typeface="Times New Roman" panose="02020603050405020304" pitchFamily="18" charset="0"/>
                          <a:cs typeface="Times New Roman" panose="02020603050405020304" pitchFamily="18" charset="0"/>
                        </a:rPr>
                        <a:t>k+</a:t>
                      </a:r>
                      <a:r>
                        <a:rPr lang="en-US" sz="2800" i="0" kern="100" baseline="-25000" dirty="0">
                          <a:effectLst/>
                          <a:latin typeface="Times New Roman" panose="02020603050405020304" pitchFamily="18" charset="0"/>
                          <a:cs typeface="Times New Roman" panose="02020603050405020304" pitchFamily="18" charset="0"/>
                        </a:rPr>
                        <a:t>3</a:t>
                      </a:r>
                      <a:r>
                        <a:rPr lang="en-US" sz="2800" i="1" kern="100" dirty="0">
                          <a:effectLst/>
                          <a:latin typeface="Times New Roman" panose="02020603050405020304" pitchFamily="18" charset="0"/>
                          <a:cs typeface="Times New Roman" panose="02020603050405020304" pitchFamily="18" charset="0"/>
                        </a:rPr>
                        <a:t>-U</a:t>
                      </a:r>
                      <a:r>
                        <a:rPr lang="en-US" sz="2800" i="1" kern="100" baseline="-25000" dirty="0">
                          <a:effectLst/>
                          <a:latin typeface="Times New Roman" panose="02020603050405020304" pitchFamily="18" charset="0"/>
                          <a:cs typeface="Times New Roman" panose="02020603050405020304" pitchFamily="18" charset="0"/>
                        </a:rPr>
                        <a:t>k</a:t>
                      </a:r>
                      <a:r>
                        <a:rPr lang="en-US" sz="2800" i="1" kern="100" dirty="0">
                          <a:effectLst/>
                          <a:latin typeface="Times New Roman" panose="02020603050405020304" pitchFamily="18" charset="0"/>
                          <a:cs typeface="Times New Roman" panose="02020603050405020304" pitchFamily="18" charset="0"/>
                        </a:rPr>
                        <a:t> </a:t>
                      </a:r>
                      <a:r>
                        <a:rPr lang="en-US" sz="2800" kern="100" dirty="0">
                          <a:effectLst/>
                          <a:latin typeface="Times New Roman" panose="02020603050405020304" pitchFamily="18" charset="0"/>
                          <a:cs typeface="Times New Roman" panose="02020603050405020304" pitchFamily="18" charset="0"/>
                        </a:rPr>
                        <a:t>(V)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6141018"/>
                  </a:ext>
                </a:extLst>
              </a:tr>
              <a:tr h="678883">
                <a:tc>
                  <a:txBody>
                    <a:bodyPr/>
                    <a:lstStyle/>
                    <a:p>
                      <a:pPr marL="118745" indent="-118745" algn="ctr"/>
                      <a:r>
                        <a:rPr lang="el-GR" altLang="zh-CN" sz="2800" b="1" dirty="0">
                          <a:latin typeface="Times New Roman" panose="02020603050405020304" pitchFamily="18" charset="0"/>
                          <a:cs typeface="Times New Roman" panose="02020603050405020304" pitchFamily="18" charset="0"/>
                        </a:rPr>
                        <a:t>Δ</a:t>
                      </a:r>
                      <a:r>
                        <a:rPr lang="en-US" altLang="zh-CN" sz="2800" i="1" kern="100" dirty="0">
                          <a:effectLst/>
                          <a:latin typeface="Times New Roman" panose="02020603050405020304" pitchFamily="18" charset="0"/>
                          <a:cs typeface="Times New Roman" panose="02020603050405020304" pitchFamily="18" charset="0"/>
                        </a:rPr>
                        <a:t>I=I</a:t>
                      </a:r>
                      <a:r>
                        <a:rPr lang="en-US" altLang="zh-CN" sz="2800" i="1" kern="100" baseline="-25000" dirty="0">
                          <a:effectLst/>
                          <a:latin typeface="Times New Roman" panose="02020603050405020304" pitchFamily="18" charset="0"/>
                          <a:cs typeface="Times New Roman" panose="02020603050405020304" pitchFamily="18" charset="0"/>
                        </a:rPr>
                        <a:t>k+</a:t>
                      </a:r>
                      <a:r>
                        <a:rPr lang="en-US" altLang="zh-CN" sz="2800" i="0" kern="100" baseline="-25000" dirty="0">
                          <a:effectLst/>
                          <a:latin typeface="Times New Roman" panose="02020603050405020304" pitchFamily="18" charset="0"/>
                          <a:cs typeface="Times New Roman" panose="02020603050405020304" pitchFamily="18" charset="0"/>
                        </a:rPr>
                        <a:t>3</a:t>
                      </a:r>
                      <a:r>
                        <a:rPr lang="en-US" altLang="zh-CN" sz="2800" i="1" kern="100" dirty="0">
                          <a:effectLst/>
                          <a:latin typeface="Times New Roman" panose="02020603050405020304" pitchFamily="18" charset="0"/>
                          <a:cs typeface="Times New Roman" panose="02020603050405020304" pitchFamily="18" charset="0"/>
                        </a:rPr>
                        <a:t>-I</a:t>
                      </a:r>
                      <a:r>
                        <a:rPr lang="en-US" altLang="zh-CN" sz="2800" i="1" kern="100" baseline="-25000" dirty="0">
                          <a:effectLst/>
                          <a:latin typeface="Times New Roman" panose="02020603050405020304" pitchFamily="18" charset="0"/>
                          <a:cs typeface="Times New Roman" panose="02020603050405020304" pitchFamily="18" charset="0"/>
                        </a:rPr>
                        <a:t>k</a:t>
                      </a:r>
                      <a:r>
                        <a:rPr lang="en-US" altLang="zh-CN" sz="2800" i="1" kern="100" dirty="0">
                          <a:effectLst/>
                          <a:latin typeface="Times New Roman" panose="02020603050405020304" pitchFamily="18" charset="0"/>
                          <a:cs typeface="Times New Roman" panose="02020603050405020304" pitchFamily="18" charset="0"/>
                        </a:rPr>
                        <a:t> </a:t>
                      </a:r>
                      <a:r>
                        <a:rPr lang="en-US" altLang="zh-CN" sz="2800" kern="100" dirty="0">
                          <a:effectLst/>
                          <a:latin typeface="Times New Roman" panose="02020603050405020304" pitchFamily="18" charset="0"/>
                          <a:cs typeface="Times New Roman" panose="02020603050405020304" pitchFamily="18" charset="0"/>
                        </a:rPr>
                        <a:t>(mA)</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6.03</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5.98</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6.01</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5503732"/>
                  </a:ext>
                </a:extLst>
              </a:tr>
            </a:tbl>
          </a:graphicData>
        </a:graphic>
      </p:graphicFrame>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1176F61-6C9B-3AE3-4706-3FD127237945}"/>
                  </a:ext>
                </a:extLst>
              </p:cNvPr>
              <p:cNvSpPr txBox="1"/>
              <p:nvPr/>
            </p:nvSpPr>
            <p:spPr>
              <a:xfrm>
                <a:off x="1373923" y="4864100"/>
                <a:ext cx="1455142" cy="10069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3200" b="0" i="1" smtClean="0">
                              <a:latin typeface="Cambria Math" panose="02040503050406030204" pitchFamily="18" charset="0"/>
                              <a:ea typeface="Cambria Math" panose="02040503050406030204" pitchFamily="18" charset="0"/>
                            </a:rPr>
                          </m:ctrlPr>
                        </m:accPr>
                        <m:e>
                          <m:r>
                            <a:rPr kumimoji="1" lang="en-US" altLang="zh-CN" sz="3200" b="0" i="1" smtClean="0">
                              <a:latin typeface="Cambria Math" panose="02040503050406030204" pitchFamily="18" charset="0"/>
                              <a:ea typeface="Cambria Math" panose="02040503050406030204" pitchFamily="18" charset="0"/>
                            </a:rPr>
                            <m:t>𝑅</m:t>
                          </m:r>
                        </m:e>
                      </m:acc>
                      <m:r>
                        <a:rPr kumimoji="1" lang="en-US" altLang="zh-CN" sz="3200" b="0" i="1" smtClean="0">
                          <a:latin typeface="Cambria Math" panose="02040503050406030204" pitchFamily="18" charset="0"/>
                        </a:rPr>
                        <m:t>=</m:t>
                      </m:r>
                      <m:f>
                        <m:fPr>
                          <m:ctrlPr>
                            <a:rPr kumimoji="1" lang="en-US" altLang="zh-CN" sz="3200" b="0" i="1" smtClean="0">
                              <a:latin typeface="Cambria Math" panose="02040503050406030204" pitchFamily="18" charset="0"/>
                            </a:rPr>
                          </m:ctrlPr>
                        </m:fPr>
                        <m:num>
                          <m:acc>
                            <m:accPr>
                              <m:chr m:val="̅"/>
                              <m:ctrlPr>
                                <a:rPr kumimoji="1" lang="en-US" altLang="zh-CN" sz="3200" b="0" i="1" smtClean="0">
                                  <a:latin typeface="Cambria Math" panose="02040503050406030204" pitchFamily="18" charset="0"/>
                                </a:rPr>
                              </m:ctrlPr>
                            </m:accPr>
                            <m:e>
                              <m:r>
                                <m:rPr>
                                  <m:sty m:val="p"/>
                                </m:rPr>
                                <a:rPr kumimoji="1" lang="en-US" altLang="zh-CN" sz="3200" i="0" smtClean="0">
                                  <a:latin typeface="Cambria Math" panose="02040503050406030204" pitchFamily="18" charset="0"/>
                                </a:rPr>
                                <m:t>Δ</m:t>
                              </m:r>
                              <m:r>
                                <a:rPr kumimoji="1" lang="en-US" altLang="zh-CN" sz="3200" b="0" i="1" smtClean="0">
                                  <a:latin typeface="Cambria Math" panose="02040503050406030204" pitchFamily="18" charset="0"/>
                                </a:rPr>
                                <m:t>𝑈</m:t>
                              </m:r>
                            </m:e>
                          </m:acc>
                        </m:num>
                        <m:den>
                          <m:acc>
                            <m:accPr>
                              <m:chr m:val="̅"/>
                              <m:ctrlPr>
                                <a:rPr kumimoji="1" lang="en-US" altLang="zh-CN" sz="3200" i="1">
                                  <a:latin typeface="Cambria Math" panose="02040503050406030204" pitchFamily="18" charset="0"/>
                                </a:rPr>
                              </m:ctrlPr>
                            </m:accPr>
                            <m:e>
                              <m:r>
                                <m:rPr>
                                  <m:sty m:val="p"/>
                                </m:rPr>
                                <a:rPr kumimoji="1" lang="en-US" altLang="zh-CN" sz="3200">
                                  <a:latin typeface="Cambria Math" panose="02040503050406030204" pitchFamily="18" charset="0"/>
                                </a:rPr>
                                <m:t>Δ</m:t>
                              </m:r>
                              <m:r>
                                <a:rPr kumimoji="1" lang="en-US" altLang="zh-CN" sz="3200" b="0" i="1" smtClean="0">
                                  <a:latin typeface="Cambria Math" panose="02040503050406030204" pitchFamily="18" charset="0"/>
                                </a:rPr>
                                <m:t>𝐼</m:t>
                              </m:r>
                            </m:e>
                          </m:acc>
                        </m:den>
                      </m:f>
                    </m:oMath>
                  </m:oMathPara>
                </a14:m>
                <a:endParaRPr kumimoji="1" lang="en-US" altLang="zh-CN" sz="3200" b="0" dirty="0"/>
              </a:p>
            </p:txBody>
          </p:sp>
        </mc:Choice>
        <mc:Fallback xmlns="">
          <p:sp>
            <p:nvSpPr>
              <p:cNvPr id="3" name="文本框 2">
                <a:extLst>
                  <a:ext uri="{FF2B5EF4-FFF2-40B4-BE49-F238E27FC236}">
                    <a16:creationId xmlns:a16="http://schemas.microsoft.com/office/drawing/2014/main" id="{81176F61-6C9B-3AE3-4706-3FD127237945}"/>
                  </a:ext>
                </a:extLst>
              </p:cNvPr>
              <p:cNvSpPr txBox="1">
                <a:spLocks noRot="1" noChangeAspect="1" noMove="1" noResize="1" noEditPoints="1" noAdjustHandles="1" noChangeArrowheads="1" noChangeShapeType="1" noTextEdit="1"/>
              </p:cNvSpPr>
              <p:nvPr/>
            </p:nvSpPr>
            <p:spPr>
              <a:xfrm>
                <a:off x="1373923" y="4864100"/>
                <a:ext cx="1455142" cy="1006942"/>
              </a:xfrm>
              <a:prstGeom prst="rect">
                <a:avLst/>
              </a:prstGeom>
              <a:blipFill>
                <a:blip r:embed="rId2"/>
                <a:stretch>
                  <a:fillRect l="-5217" r="-5217"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E09DA5F-6EF9-A9C3-176F-AB21CC910E5F}"/>
                  </a:ext>
                </a:extLst>
              </p:cNvPr>
              <p:cNvSpPr txBox="1"/>
              <p:nvPr/>
            </p:nvSpPr>
            <p:spPr>
              <a:xfrm>
                <a:off x="3722417" y="4904976"/>
                <a:ext cx="7244739" cy="921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3200" i="1" smtClean="0">
                              <a:latin typeface="Cambria Math" panose="02040503050406030204" pitchFamily="18" charset="0"/>
                            </a:rPr>
                          </m:ctrlPr>
                        </m:accPr>
                        <m:e>
                          <m:r>
                            <m:rPr>
                              <m:sty m:val="p"/>
                            </m:rPr>
                            <a:rPr kumimoji="1" lang="en-US" altLang="zh-CN" sz="3200">
                              <a:latin typeface="Cambria Math" panose="02040503050406030204" pitchFamily="18" charset="0"/>
                            </a:rPr>
                            <m:t>Δ</m:t>
                          </m:r>
                          <m:r>
                            <a:rPr kumimoji="1" lang="en-US" altLang="zh-CN" sz="3200" i="1">
                              <a:latin typeface="Cambria Math" panose="02040503050406030204" pitchFamily="18" charset="0"/>
                            </a:rPr>
                            <m:t>𝐼</m:t>
                          </m:r>
                        </m:e>
                      </m:acc>
                      <m:r>
                        <a:rPr kumimoji="1" lang="en-US" altLang="zh-CN" sz="3200" i="1">
                          <a:latin typeface="Cambria Math" panose="02040503050406030204" pitchFamily="18" charset="0"/>
                        </a:rPr>
                        <m:t> </m:t>
                      </m:r>
                      <m:r>
                        <a:rPr kumimoji="1" lang="en-US" altLang="zh-CN" sz="3200" b="0" i="1" smtClean="0">
                          <a:latin typeface="Cambria Math" panose="02040503050406030204" pitchFamily="18" charset="0"/>
                        </a:rPr>
                        <m:t>=</m:t>
                      </m:r>
                      <m:f>
                        <m:fPr>
                          <m:ctrlPr>
                            <a:rPr kumimoji="1" lang="en-US" altLang="zh-CN" sz="3200" b="0" i="1" smtClean="0">
                              <a:latin typeface="Cambria Math" panose="02040503050406030204" pitchFamily="18" charset="0"/>
                            </a:rPr>
                          </m:ctrlPr>
                        </m:fPr>
                        <m:num>
                          <m:r>
                            <a:rPr kumimoji="1" lang="en-US" altLang="zh-CN" sz="3200" b="0" i="1" smtClean="0">
                              <a:latin typeface="Cambria Math" panose="02040503050406030204" pitchFamily="18" charset="0"/>
                            </a:rPr>
                            <m:t>1</m:t>
                          </m:r>
                        </m:num>
                        <m:den>
                          <m:r>
                            <a:rPr kumimoji="1" lang="en-US" altLang="zh-CN" sz="3200" b="0" i="1" smtClean="0">
                              <a:latin typeface="Cambria Math" panose="02040503050406030204" pitchFamily="18" charset="0"/>
                            </a:rPr>
                            <m:t>3</m:t>
                          </m:r>
                        </m:den>
                      </m:f>
                      <m:d>
                        <m:dPr>
                          <m:begChr m:val="["/>
                          <m:endChr m:val="]"/>
                          <m:ctrlPr>
                            <a:rPr kumimoji="1" lang="en-US" altLang="zh-CN" sz="3200" b="0" i="1" smtClean="0">
                              <a:latin typeface="Cambria Math" panose="02040503050406030204" pitchFamily="18" charset="0"/>
                            </a:rPr>
                          </m:ctrlPr>
                        </m:dPr>
                        <m:e>
                          <m:d>
                            <m:dPr>
                              <m:ctrlPr>
                                <a:rPr kumimoji="1" lang="en-US" altLang="zh-CN" sz="3200" i="1" smtClean="0">
                                  <a:solidFill>
                                    <a:srgbClr val="C00000"/>
                                  </a:solidFill>
                                  <a:latin typeface="Cambria Math" panose="02040503050406030204" pitchFamily="18" charset="0"/>
                                </a:rPr>
                              </m:ctrlPr>
                            </m:dPr>
                            <m:e>
                              <m:sSub>
                                <m:sSubPr>
                                  <m:ctrlPr>
                                    <a:rPr kumimoji="1" lang="en-US" altLang="zh-CN" sz="3200" i="1">
                                      <a:solidFill>
                                        <a:srgbClr val="C00000"/>
                                      </a:solidFill>
                                      <a:latin typeface="Cambria Math" panose="02040503050406030204" pitchFamily="18" charset="0"/>
                                    </a:rPr>
                                  </m:ctrlPr>
                                </m:sSubPr>
                                <m:e>
                                  <m:r>
                                    <a:rPr kumimoji="1" lang="en-US" altLang="zh-CN" sz="3200" i="1">
                                      <a:solidFill>
                                        <a:srgbClr val="C00000"/>
                                      </a:solidFill>
                                      <a:latin typeface="Cambria Math" panose="02040503050406030204" pitchFamily="18" charset="0"/>
                                    </a:rPr>
                                    <m:t>𝐼</m:t>
                                  </m:r>
                                </m:e>
                                <m:sub>
                                  <m:r>
                                    <a:rPr kumimoji="1" lang="en-US" altLang="zh-CN" sz="3200" i="1">
                                      <a:solidFill>
                                        <a:srgbClr val="C00000"/>
                                      </a:solidFill>
                                      <a:latin typeface="Cambria Math" panose="02040503050406030204" pitchFamily="18" charset="0"/>
                                    </a:rPr>
                                    <m:t>6</m:t>
                                  </m:r>
                                </m:sub>
                              </m:sSub>
                              <m:r>
                                <a:rPr kumimoji="1" lang="en-US" altLang="zh-CN" sz="3200" i="1">
                                  <a:solidFill>
                                    <a:srgbClr val="C00000"/>
                                  </a:solidFill>
                                  <a:latin typeface="Cambria Math" panose="02040503050406030204" pitchFamily="18" charset="0"/>
                                </a:rPr>
                                <m:t>−</m:t>
                              </m:r>
                              <m:sSub>
                                <m:sSubPr>
                                  <m:ctrlPr>
                                    <a:rPr kumimoji="1" lang="en-US" altLang="zh-CN" sz="3200" i="1">
                                      <a:solidFill>
                                        <a:srgbClr val="C00000"/>
                                      </a:solidFill>
                                      <a:latin typeface="Cambria Math" panose="02040503050406030204" pitchFamily="18" charset="0"/>
                                    </a:rPr>
                                  </m:ctrlPr>
                                </m:sSubPr>
                                <m:e>
                                  <m:r>
                                    <a:rPr kumimoji="1" lang="en-US" altLang="zh-CN" sz="3200" i="1">
                                      <a:solidFill>
                                        <a:srgbClr val="C00000"/>
                                      </a:solidFill>
                                      <a:latin typeface="Cambria Math" panose="02040503050406030204" pitchFamily="18" charset="0"/>
                                    </a:rPr>
                                    <m:t>𝐼</m:t>
                                  </m:r>
                                </m:e>
                                <m:sub>
                                  <m:r>
                                    <a:rPr kumimoji="1" lang="en-US" altLang="zh-CN" sz="3200" b="0" i="1" smtClean="0">
                                      <a:solidFill>
                                        <a:srgbClr val="C00000"/>
                                      </a:solidFill>
                                      <a:latin typeface="Cambria Math" panose="02040503050406030204" pitchFamily="18" charset="0"/>
                                    </a:rPr>
                                    <m:t>3</m:t>
                                  </m:r>
                                </m:sub>
                              </m:sSub>
                            </m:e>
                          </m:d>
                          <m:r>
                            <a:rPr kumimoji="1" lang="en-US" altLang="zh-CN" sz="3200" b="0" i="1" smtClean="0">
                              <a:solidFill>
                                <a:srgbClr val="C00000"/>
                              </a:solidFill>
                              <a:latin typeface="Cambria Math" panose="02040503050406030204" pitchFamily="18" charset="0"/>
                            </a:rPr>
                            <m:t>+</m:t>
                          </m:r>
                          <m:d>
                            <m:dPr>
                              <m:ctrlPr>
                                <a:rPr kumimoji="1" lang="en-US" altLang="zh-CN" sz="3200" i="1">
                                  <a:solidFill>
                                    <a:srgbClr val="C00000"/>
                                  </a:solidFill>
                                  <a:latin typeface="Cambria Math" panose="02040503050406030204" pitchFamily="18" charset="0"/>
                                </a:rPr>
                              </m:ctrlPr>
                            </m:dPr>
                            <m:e>
                              <m:sSub>
                                <m:sSubPr>
                                  <m:ctrlPr>
                                    <a:rPr kumimoji="1" lang="en-US" altLang="zh-CN" sz="3200" i="1">
                                      <a:solidFill>
                                        <a:srgbClr val="C00000"/>
                                      </a:solidFill>
                                      <a:latin typeface="Cambria Math" panose="02040503050406030204" pitchFamily="18" charset="0"/>
                                    </a:rPr>
                                  </m:ctrlPr>
                                </m:sSubPr>
                                <m:e>
                                  <m:r>
                                    <a:rPr kumimoji="1" lang="en-US" altLang="zh-CN" sz="3200" i="1">
                                      <a:solidFill>
                                        <a:srgbClr val="C00000"/>
                                      </a:solidFill>
                                      <a:latin typeface="Cambria Math" panose="02040503050406030204" pitchFamily="18" charset="0"/>
                                    </a:rPr>
                                    <m:t>𝐼</m:t>
                                  </m:r>
                                </m:e>
                                <m:sub>
                                  <m:r>
                                    <a:rPr kumimoji="1" lang="en-US" altLang="zh-CN" sz="3200" i="1">
                                      <a:solidFill>
                                        <a:srgbClr val="C00000"/>
                                      </a:solidFill>
                                      <a:latin typeface="Cambria Math" panose="02040503050406030204" pitchFamily="18" charset="0"/>
                                    </a:rPr>
                                    <m:t>5</m:t>
                                  </m:r>
                                </m:sub>
                              </m:sSub>
                              <m:r>
                                <a:rPr kumimoji="1" lang="en-US" altLang="zh-CN" sz="3200" i="1">
                                  <a:solidFill>
                                    <a:srgbClr val="C00000"/>
                                  </a:solidFill>
                                  <a:latin typeface="Cambria Math" panose="02040503050406030204" pitchFamily="18" charset="0"/>
                                </a:rPr>
                                <m:t>−</m:t>
                              </m:r>
                              <m:sSub>
                                <m:sSubPr>
                                  <m:ctrlPr>
                                    <a:rPr kumimoji="1" lang="en-US" altLang="zh-CN" sz="3200" i="1">
                                      <a:solidFill>
                                        <a:srgbClr val="C00000"/>
                                      </a:solidFill>
                                      <a:latin typeface="Cambria Math" panose="02040503050406030204" pitchFamily="18" charset="0"/>
                                    </a:rPr>
                                  </m:ctrlPr>
                                </m:sSubPr>
                                <m:e>
                                  <m:r>
                                    <a:rPr kumimoji="1" lang="en-US" altLang="zh-CN" sz="3200" i="1">
                                      <a:solidFill>
                                        <a:srgbClr val="C00000"/>
                                      </a:solidFill>
                                      <a:latin typeface="Cambria Math" panose="02040503050406030204" pitchFamily="18" charset="0"/>
                                    </a:rPr>
                                    <m:t>𝐼</m:t>
                                  </m:r>
                                </m:e>
                                <m:sub>
                                  <m:r>
                                    <a:rPr kumimoji="1" lang="en-US" altLang="zh-CN" sz="3200" b="0" i="1" smtClean="0">
                                      <a:solidFill>
                                        <a:srgbClr val="C00000"/>
                                      </a:solidFill>
                                      <a:latin typeface="Cambria Math" panose="02040503050406030204" pitchFamily="18" charset="0"/>
                                    </a:rPr>
                                    <m:t>2</m:t>
                                  </m:r>
                                </m:sub>
                              </m:sSub>
                            </m:e>
                          </m:d>
                          <m:r>
                            <a:rPr kumimoji="1" lang="en-US" altLang="zh-CN" sz="3200" b="0" i="1" smtClean="0">
                              <a:solidFill>
                                <a:srgbClr val="C00000"/>
                              </a:solidFill>
                              <a:latin typeface="Cambria Math" panose="02040503050406030204" pitchFamily="18" charset="0"/>
                            </a:rPr>
                            <m:t>+</m:t>
                          </m:r>
                          <m:d>
                            <m:dPr>
                              <m:ctrlPr>
                                <a:rPr kumimoji="1" lang="en-US" altLang="zh-CN" sz="3200" b="0" i="1" smtClean="0">
                                  <a:solidFill>
                                    <a:srgbClr val="C00000"/>
                                  </a:solidFill>
                                  <a:latin typeface="Cambria Math" panose="02040503050406030204" pitchFamily="18" charset="0"/>
                                </a:rPr>
                              </m:ctrlPr>
                            </m:dPr>
                            <m:e>
                              <m:sSub>
                                <m:sSubPr>
                                  <m:ctrlPr>
                                    <a:rPr kumimoji="1" lang="en-US" altLang="zh-CN" sz="3200" b="0" i="1" smtClean="0">
                                      <a:solidFill>
                                        <a:srgbClr val="C00000"/>
                                      </a:solidFill>
                                      <a:latin typeface="Cambria Math" panose="02040503050406030204" pitchFamily="18" charset="0"/>
                                    </a:rPr>
                                  </m:ctrlPr>
                                </m:sSubPr>
                                <m:e>
                                  <m:r>
                                    <a:rPr kumimoji="1" lang="en-US" altLang="zh-CN" sz="3200" b="0" i="1" smtClean="0">
                                      <a:solidFill>
                                        <a:srgbClr val="C00000"/>
                                      </a:solidFill>
                                      <a:latin typeface="Cambria Math" panose="02040503050406030204" pitchFamily="18" charset="0"/>
                                    </a:rPr>
                                    <m:t>𝐼</m:t>
                                  </m:r>
                                </m:e>
                                <m:sub>
                                  <m:r>
                                    <a:rPr kumimoji="1" lang="en-US" altLang="zh-CN" sz="3200" b="0" i="1" smtClean="0">
                                      <a:solidFill>
                                        <a:srgbClr val="C00000"/>
                                      </a:solidFill>
                                      <a:latin typeface="Cambria Math" panose="02040503050406030204" pitchFamily="18" charset="0"/>
                                    </a:rPr>
                                    <m:t>4</m:t>
                                  </m:r>
                                </m:sub>
                              </m:sSub>
                              <m:r>
                                <a:rPr kumimoji="1" lang="en-US" altLang="zh-CN" sz="3200" b="0" i="1" smtClean="0">
                                  <a:solidFill>
                                    <a:srgbClr val="C00000"/>
                                  </a:solidFill>
                                  <a:latin typeface="Cambria Math" panose="02040503050406030204" pitchFamily="18" charset="0"/>
                                </a:rPr>
                                <m:t>−</m:t>
                              </m:r>
                              <m:sSub>
                                <m:sSubPr>
                                  <m:ctrlPr>
                                    <a:rPr kumimoji="1" lang="en-US" altLang="zh-CN" sz="3200" b="0" i="1" smtClean="0">
                                      <a:solidFill>
                                        <a:srgbClr val="C00000"/>
                                      </a:solidFill>
                                      <a:latin typeface="Cambria Math" panose="02040503050406030204" pitchFamily="18" charset="0"/>
                                    </a:rPr>
                                  </m:ctrlPr>
                                </m:sSubPr>
                                <m:e>
                                  <m:r>
                                    <a:rPr kumimoji="1" lang="en-US" altLang="zh-CN" sz="3200" b="0" i="1" smtClean="0">
                                      <a:solidFill>
                                        <a:srgbClr val="C00000"/>
                                      </a:solidFill>
                                      <a:latin typeface="Cambria Math" panose="02040503050406030204" pitchFamily="18" charset="0"/>
                                    </a:rPr>
                                    <m:t>𝐼</m:t>
                                  </m:r>
                                </m:e>
                                <m:sub>
                                  <m:r>
                                    <a:rPr kumimoji="1" lang="en-US" altLang="zh-CN" sz="3200" b="0" i="1" smtClean="0">
                                      <a:solidFill>
                                        <a:srgbClr val="C00000"/>
                                      </a:solidFill>
                                      <a:latin typeface="Cambria Math" panose="02040503050406030204" pitchFamily="18" charset="0"/>
                                    </a:rPr>
                                    <m:t>1</m:t>
                                  </m:r>
                                </m:sub>
                              </m:sSub>
                            </m:e>
                          </m:d>
                        </m:e>
                      </m:d>
                    </m:oMath>
                  </m:oMathPara>
                </a14:m>
                <a:endParaRPr kumimoji="1" lang="en-US" altLang="zh-CN" sz="3200" b="0" i="1" dirty="0">
                  <a:latin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EE09DA5F-6EF9-A9C3-176F-AB21CC910E5F}"/>
                  </a:ext>
                </a:extLst>
              </p:cNvPr>
              <p:cNvSpPr txBox="1">
                <a:spLocks noRot="1" noChangeAspect="1" noMove="1" noResize="1" noEditPoints="1" noAdjustHandles="1" noChangeArrowheads="1" noChangeShapeType="1" noTextEdit="1"/>
              </p:cNvSpPr>
              <p:nvPr/>
            </p:nvSpPr>
            <p:spPr>
              <a:xfrm>
                <a:off x="3722417" y="4904976"/>
                <a:ext cx="7244739" cy="921984"/>
              </a:xfrm>
              <a:prstGeom prst="rect">
                <a:avLst/>
              </a:prstGeom>
              <a:blipFill>
                <a:blip r:embed="rId3"/>
                <a:stretch>
                  <a:fillRect t="-1370" b="-1369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a:extLst>
              <a:ext uri="{FF2B5EF4-FFF2-40B4-BE49-F238E27FC236}">
                <a16:creationId xmlns:a16="http://schemas.microsoft.com/office/drawing/2014/main" id="{EE722F8A-8927-A02A-4839-B14AE593496C}"/>
              </a:ext>
            </a:extLst>
          </p:cNvPr>
          <p:cNvSpPr txBox="1">
            <a:spLocks noChangeArrowheads="1"/>
          </p:cNvSpPr>
          <p:nvPr/>
        </p:nvSpPr>
        <p:spPr bwMode="auto">
          <a:xfrm>
            <a:off x="174917" y="399362"/>
            <a:ext cx="78628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buFontTx/>
              <a:buNone/>
              <a:defRPr kumimoji="1" sz="2800">
                <a:solidFill>
                  <a:srgbClr val="002060"/>
                </a:solidFill>
                <a:latin typeface="Microsoft YaHei" panose="020B0503020204020204" pitchFamily="34" charset="-122"/>
                <a:ea typeface="Microsoft YaHei" panose="020B0503020204020204" pitchFamily="34" charset="-122"/>
              </a:defRPr>
            </a:lvl1pPr>
            <a:lvl2pPr marL="742950" indent="-285750">
              <a:spcBef>
                <a:spcPct val="20000"/>
              </a:spcBef>
              <a:buChar char="–"/>
              <a:defRPr kumimoji="1" sz="2800">
                <a:latin typeface="Times New Roman" panose="02020603050405020304" pitchFamily="18" charset="0"/>
                <a:ea typeface="宋体" panose="02010600030101010101" pitchFamily="2" charset="-122"/>
              </a:defRPr>
            </a:lvl2pPr>
            <a:lvl3pPr marL="1143000" indent="-228600">
              <a:spcBef>
                <a:spcPct val="20000"/>
              </a:spcBef>
              <a:buChar char="•"/>
              <a:defRPr kumimoji="1" sz="2400">
                <a:latin typeface="Times New Roman" panose="02020603050405020304" pitchFamily="18" charset="0"/>
                <a:ea typeface="宋体" panose="02010600030101010101" pitchFamily="2" charset="-122"/>
              </a:defRPr>
            </a:lvl3pPr>
            <a:lvl4pPr marL="1600200" indent="-228600">
              <a:spcBef>
                <a:spcPct val="20000"/>
              </a:spcBef>
              <a:buChar char="–"/>
              <a:defRPr kumimoji="1" sz="2000">
                <a:latin typeface="Times New Roman" panose="02020603050405020304" pitchFamily="18" charset="0"/>
                <a:ea typeface="宋体" panose="02010600030101010101" pitchFamily="2" charset="-122"/>
              </a:defRPr>
            </a:lvl4pPr>
            <a:lvl5pPr marL="2057400" indent="-228600">
              <a:spcBef>
                <a:spcPct val="20000"/>
              </a:spcBef>
              <a:buChar char="»"/>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9pPr>
          </a:lstStyle>
          <a:p>
            <a:r>
              <a:rPr lang="zh-CN" altLang="en-US" dirty="0">
                <a:solidFill>
                  <a:srgbClr val="7030A0"/>
                </a:solidFill>
              </a:rPr>
              <a:t>在逐差法中求解不确定度</a:t>
            </a:r>
          </a:p>
        </p:txBody>
      </p:sp>
      <p:graphicFrame>
        <p:nvGraphicFramePr>
          <p:cNvPr id="40962" name="Object 3">
            <a:extLst>
              <a:ext uri="{FF2B5EF4-FFF2-40B4-BE49-F238E27FC236}">
                <a16:creationId xmlns:a16="http://schemas.microsoft.com/office/drawing/2014/main" id="{98DAFFC6-F222-E794-A142-4A05F1DA7F65}"/>
              </a:ext>
            </a:extLst>
          </p:cNvPr>
          <p:cNvGraphicFramePr>
            <a:graphicFrameLocks noChangeAspect="1"/>
          </p:cNvGraphicFramePr>
          <p:nvPr>
            <p:extLst>
              <p:ext uri="{D42A27DB-BD31-4B8C-83A1-F6EECF244321}">
                <p14:modId xmlns:p14="http://schemas.microsoft.com/office/powerpoint/2010/main" val="161206338"/>
              </p:ext>
            </p:extLst>
          </p:nvPr>
        </p:nvGraphicFramePr>
        <p:xfrm>
          <a:off x="4461777" y="1093679"/>
          <a:ext cx="1163519" cy="913661"/>
        </p:xfrm>
        <a:graphic>
          <a:graphicData uri="http://schemas.openxmlformats.org/presentationml/2006/ole">
            <mc:AlternateContent xmlns:mc="http://schemas.openxmlformats.org/markup-compatibility/2006">
              <mc:Choice xmlns:v="urn:schemas-microsoft-com:vml" Requires="v">
                <p:oleObj name="Equation" r:id="rId2" imgW="12293600" imgH="9652000" progId="Equation.3">
                  <p:embed/>
                </p:oleObj>
              </mc:Choice>
              <mc:Fallback>
                <p:oleObj name="Equation" r:id="rId2" imgW="12293600" imgH="9652000" progId="Equation.3">
                  <p:embed/>
                  <p:pic>
                    <p:nvPicPr>
                      <p:cNvPr id="40962" name="Object 3">
                        <a:extLst>
                          <a:ext uri="{FF2B5EF4-FFF2-40B4-BE49-F238E27FC236}">
                            <a16:creationId xmlns:a16="http://schemas.microsoft.com/office/drawing/2014/main" id="{98DAFFC6-F222-E794-A142-4A05F1DA7F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1777" y="1093679"/>
                        <a:ext cx="1163519" cy="913661"/>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40969" name="Text Box 5">
                <a:extLst>
                  <a:ext uri="{FF2B5EF4-FFF2-40B4-BE49-F238E27FC236}">
                    <a16:creationId xmlns:a16="http://schemas.microsoft.com/office/drawing/2014/main" id="{B632841B-3AD6-A392-FCEC-AFDF0B080E88}"/>
                  </a:ext>
                </a:extLst>
              </p:cNvPr>
              <p:cNvSpPr txBox="1">
                <a:spLocks noChangeArrowheads="1"/>
              </p:cNvSpPr>
              <p:nvPr/>
            </p:nvSpPr>
            <p:spPr bwMode="auto">
              <a:xfrm>
                <a:off x="1219561" y="2175432"/>
                <a:ext cx="7697165" cy="95410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None/>
                </a:pPr>
                <a:r>
                  <a:rPr lang="zh-CN" altLang="en-US" sz="2800" dirty="0">
                    <a:solidFill>
                      <a:srgbClr val="002060"/>
                    </a:solidFill>
                    <a:latin typeface="Microsoft YaHei" panose="020B0503020204020204" pitchFamily="34" charset="-122"/>
                    <a:ea typeface="Microsoft YaHei" panose="020B0503020204020204" pitchFamily="34" charset="-122"/>
                  </a:rPr>
                  <a:t>在这个公式中，</a:t>
                </a:r>
                <a14:m>
                  <m:oMath xmlns:m="http://schemas.openxmlformats.org/officeDocument/2006/math">
                    <m:r>
                      <a:rPr lang="en-US" altLang="zh-CN" sz="2800" i="1" dirty="0">
                        <a:solidFill>
                          <a:srgbClr val="002060"/>
                        </a:solidFill>
                        <a:latin typeface="Cambria Math" panose="02040503050406030204" pitchFamily="18" charset="0"/>
                        <a:ea typeface="Microsoft YaHei" panose="020B0503020204020204" pitchFamily="34" charset="-122"/>
                      </a:rPr>
                      <m:t>𝑅</m:t>
                    </m:r>
                  </m:oMath>
                </a14:m>
                <a:r>
                  <a:rPr lang="zh-CN" altLang="en-US" sz="2800" dirty="0">
                    <a:solidFill>
                      <a:srgbClr val="002060"/>
                    </a:solidFill>
                    <a:latin typeface="Microsoft YaHei" panose="020B0503020204020204" pitchFamily="34" charset="-122"/>
                    <a:ea typeface="Microsoft YaHei" panose="020B0503020204020204" pitchFamily="34" charset="-122"/>
                  </a:rPr>
                  <a:t>为间接测量量，</a:t>
                </a:r>
                <a:r>
                  <a:rPr lang="en-US" altLang="zh-CN" sz="2800" dirty="0">
                    <a:solidFill>
                      <a:srgbClr val="002060"/>
                    </a:solidFill>
                    <a:ea typeface="Microsoft YaHei" panose="020B0503020204020204" pitchFamily="34" charset="-122"/>
                  </a:rPr>
                  <a:t> </a:t>
                </a:r>
                <a14:m>
                  <m:oMath xmlns:m="http://schemas.openxmlformats.org/officeDocument/2006/math">
                    <m:r>
                      <m:rPr>
                        <m:sty m:val="p"/>
                      </m:rPr>
                      <a:rPr lang="en-US" altLang="zh-CN" sz="2800" b="0" i="0" smtClean="0">
                        <a:solidFill>
                          <a:srgbClr val="002060"/>
                        </a:solidFill>
                        <a:latin typeface="Cambria Math" panose="02040503050406030204" pitchFamily="18" charset="0"/>
                        <a:ea typeface="Microsoft YaHei" panose="020B0503020204020204" pitchFamily="34" charset="-122"/>
                      </a:rPr>
                      <m:t>Δ</m:t>
                    </m:r>
                    <m:r>
                      <a:rPr lang="en-US" altLang="zh-CN" sz="2800" b="0" i="1" smtClean="0">
                        <a:solidFill>
                          <a:srgbClr val="002060"/>
                        </a:solidFill>
                        <a:latin typeface="Cambria Math" panose="02040503050406030204" pitchFamily="18" charset="0"/>
                        <a:ea typeface="Microsoft YaHei" panose="020B0503020204020204" pitchFamily="34" charset="-122"/>
                      </a:rPr>
                      <m:t>𝑉</m:t>
                    </m:r>
                  </m:oMath>
                </a14:m>
                <a:r>
                  <a:rPr lang="zh-CN" altLang="en-US" sz="2800" dirty="0">
                    <a:solidFill>
                      <a:srgbClr val="002060"/>
                    </a:solidFill>
                    <a:latin typeface="Microsoft YaHei" panose="020B0503020204020204" pitchFamily="34" charset="-122"/>
                    <a:ea typeface="Microsoft YaHei" panose="020B0503020204020204" pitchFamily="34" charset="-122"/>
                  </a:rPr>
                  <a:t>和</a:t>
                </a:r>
                <a14:m>
                  <m:oMath xmlns:m="http://schemas.openxmlformats.org/officeDocument/2006/math">
                    <m:r>
                      <m:rPr>
                        <m:sty m:val="p"/>
                      </m:rPr>
                      <a:rPr lang="en-US" altLang="zh-CN" sz="2800">
                        <a:solidFill>
                          <a:srgbClr val="002060"/>
                        </a:solidFill>
                        <a:latin typeface="Cambria Math" panose="02040503050406030204" pitchFamily="18" charset="0"/>
                        <a:ea typeface="Microsoft YaHei" panose="020B0503020204020204" pitchFamily="34" charset="-122"/>
                      </a:rPr>
                      <m:t>Δ</m:t>
                    </m:r>
                    <m:r>
                      <a:rPr lang="en-US" altLang="zh-CN" sz="2800" b="0" i="1" smtClean="0">
                        <a:solidFill>
                          <a:srgbClr val="002060"/>
                        </a:solidFill>
                        <a:latin typeface="Cambria Math" panose="02040503050406030204" pitchFamily="18" charset="0"/>
                        <a:ea typeface="Microsoft YaHei" panose="020B0503020204020204" pitchFamily="34" charset="-122"/>
                      </a:rPr>
                      <m:t>𝐼</m:t>
                    </m:r>
                  </m:oMath>
                </a14:m>
                <a:r>
                  <a:rPr lang="zh-CN" altLang="en-US" sz="2800" dirty="0">
                    <a:solidFill>
                      <a:srgbClr val="002060"/>
                    </a:solidFill>
                    <a:latin typeface="Microsoft YaHei" panose="020B0503020204020204" pitchFamily="34" charset="-122"/>
                    <a:ea typeface="Microsoft YaHei" panose="020B0503020204020204" pitchFamily="34" charset="-122"/>
                  </a:rPr>
                  <a:t>看作直接测量量。可将</a:t>
                </a:r>
                <a14:m>
                  <m:oMath xmlns:m="http://schemas.openxmlformats.org/officeDocument/2006/math">
                    <m:r>
                      <m:rPr>
                        <m:sty m:val="p"/>
                      </m:rPr>
                      <a:rPr lang="en-US" altLang="zh-CN" sz="2800">
                        <a:solidFill>
                          <a:srgbClr val="002060"/>
                        </a:solidFill>
                        <a:latin typeface="Cambria Math" panose="02040503050406030204" pitchFamily="18" charset="0"/>
                        <a:ea typeface="Microsoft YaHei" panose="020B0503020204020204" pitchFamily="34" charset="-122"/>
                      </a:rPr>
                      <m:t>Δ</m:t>
                    </m:r>
                    <m:r>
                      <a:rPr lang="en-US" altLang="zh-CN" sz="2800" i="1">
                        <a:solidFill>
                          <a:srgbClr val="002060"/>
                        </a:solidFill>
                        <a:latin typeface="Cambria Math" panose="02040503050406030204" pitchFamily="18" charset="0"/>
                        <a:ea typeface="Microsoft YaHei" panose="020B0503020204020204" pitchFamily="34" charset="-122"/>
                      </a:rPr>
                      <m:t>𝑉</m:t>
                    </m:r>
                  </m:oMath>
                </a14:m>
                <a:r>
                  <a:rPr lang="zh-CN" altLang="en-US" sz="2800" dirty="0">
                    <a:solidFill>
                      <a:srgbClr val="002060"/>
                    </a:solidFill>
                    <a:latin typeface="Microsoft YaHei" panose="020B0503020204020204" pitchFamily="34" charset="-122"/>
                    <a:ea typeface="Microsoft YaHei" panose="020B0503020204020204" pitchFamily="34" charset="-122"/>
                  </a:rPr>
                  <a:t>当作常量，</a:t>
                </a:r>
              </a:p>
            </p:txBody>
          </p:sp>
        </mc:Choice>
        <mc:Fallback xmlns="">
          <p:sp>
            <p:nvSpPr>
              <p:cNvPr id="40969" name="Text Box 5">
                <a:extLst>
                  <a:ext uri="{FF2B5EF4-FFF2-40B4-BE49-F238E27FC236}">
                    <a16:creationId xmlns:a16="http://schemas.microsoft.com/office/drawing/2014/main" id="{B632841B-3AD6-A392-FCEC-AFDF0B080E88}"/>
                  </a:ext>
                </a:extLst>
              </p:cNvPr>
              <p:cNvSpPr txBox="1">
                <a:spLocks noRot="1" noChangeAspect="1" noMove="1" noResize="1" noEditPoints="1" noAdjustHandles="1" noChangeArrowheads="1" noChangeShapeType="1" noTextEdit="1"/>
              </p:cNvSpPr>
              <p:nvPr/>
            </p:nvSpPr>
            <p:spPr bwMode="auto">
              <a:xfrm>
                <a:off x="1219561" y="2175432"/>
                <a:ext cx="7697165" cy="954107"/>
              </a:xfrm>
              <a:prstGeom prst="rect">
                <a:avLst/>
              </a:prstGeom>
              <a:blipFill>
                <a:blip r:embed="rId4"/>
                <a:stretch>
                  <a:fillRect l="-1812" t="-6579" b="-1842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60426" name="Object 10">
            <a:extLst>
              <a:ext uri="{FF2B5EF4-FFF2-40B4-BE49-F238E27FC236}">
                <a16:creationId xmlns:a16="http://schemas.microsoft.com/office/drawing/2014/main" id="{A346CFDF-52AA-B34A-E22A-C9B91BD9B82C}"/>
              </a:ext>
            </a:extLst>
          </p:cNvPr>
          <p:cNvGraphicFramePr>
            <a:graphicFrameLocks noChangeAspect="1"/>
          </p:cNvGraphicFramePr>
          <p:nvPr>
            <p:extLst>
              <p:ext uri="{D42A27DB-BD31-4B8C-83A1-F6EECF244321}">
                <p14:modId xmlns:p14="http://schemas.microsoft.com/office/powerpoint/2010/main" val="1733178383"/>
              </p:ext>
            </p:extLst>
          </p:nvPr>
        </p:nvGraphicFramePr>
        <p:xfrm>
          <a:off x="2449937" y="3268248"/>
          <a:ext cx="6578600" cy="1141413"/>
        </p:xfrm>
        <a:graphic>
          <a:graphicData uri="http://schemas.openxmlformats.org/presentationml/2006/ole">
            <mc:AlternateContent xmlns:mc="http://schemas.openxmlformats.org/markup-compatibility/2006">
              <mc:Choice xmlns:v="urn:schemas-microsoft-com:vml" Requires="v">
                <p:oleObj name="Equation" r:id="rId5" imgW="65532000" imgH="11404600" progId="Equation.3">
                  <p:embed/>
                </p:oleObj>
              </mc:Choice>
              <mc:Fallback>
                <p:oleObj name="Equation" r:id="rId5" imgW="65532000" imgH="11404600" progId="Equation.3">
                  <p:embed/>
                  <p:pic>
                    <p:nvPicPr>
                      <p:cNvPr id="60426" name="Object 10">
                        <a:extLst>
                          <a:ext uri="{FF2B5EF4-FFF2-40B4-BE49-F238E27FC236}">
                            <a16:creationId xmlns:a16="http://schemas.microsoft.com/office/drawing/2014/main" id="{A346CFDF-52AA-B34A-E22A-C9B91BD9B8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9937" y="3268248"/>
                        <a:ext cx="6578600"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7" name="Object 11">
            <a:extLst>
              <a:ext uri="{FF2B5EF4-FFF2-40B4-BE49-F238E27FC236}">
                <a16:creationId xmlns:a16="http://schemas.microsoft.com/office/drawing/2014/main" id="{7A8080A7-BF8C-265A-A6AD-57EAE8AF9923}"/>
              </a:ext>
            </a:extLst>
          </p:cNvPr>
          <p:cNvGraphicFramePr>
            <a:graphicFrameLocks noChangeAspect="1"/>
          </p:cNvGraphicFramePr>
          <p:nvPr>
            <p:extLst>
              <p:ext uri="{D42A27DB-BD31-4B8C-83A1-F6EECF244321}">
                <p14:modId xmlns:p14="http://schemas.microsoft.com/office/powerpoint/2010/main" val="3236619806"/>
              </p:ext>
            </p:extLst>
          </p:nvPr>
        </p:nvGraphicFramePr>
        <p:xfrm>
          <a:off x="2362200" y="4553637"/>
          <a:ext cx="3959225" cy="960438"/>
        </p:xfrm>
        <a:graphic>
          <a:graphicData uri="http://schemas.openxmlformats.org/presentationml/2006/ole">
            <mc:AlternateContent xmlns:mc="http://schemas.openxmlformats.org/markup-compatibility/2006">
              <mc:Choice xmlns:v="urn:schemas-microsoft-com:vml" Requires="v">
                <p:oleObj name="公式" r:id="rId7" imgW="40957500" imgH="9944100" progId="Equation.3">
                  <p:embed/>
                </p:oleObj>
              </mc:Choice>
              <mc:Fallback>
                <p:oleObj name="公式" r:id="rId7" imgW="40957500" imgH="9944100" progId="Equation.3">
                  <p:embed/>
                  <p:pic>
                    <p:nvPicPr>
                      <p:cNvPr id="60427" name="Object 11">
                        <a:extLst>
                          <a:ext uri="{FF2B5EF4-FFF2-40B4-BE49-F238E27FC236}">
                            <a16:creationId xmlns:a16="http://schemas.microsoft.com/office/drawing/2014/main" id="{7A8080A7-BF8C-265A-A6AD-57EAE8AF99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553637"/>
                        <a:ext cx="3959225"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8" name="Object 12">
            <a:extLst>
              <a:ext uri="{FF2B5EF4-FFF2-40B4-BE49-F238E27FC236}">
                <a16:creationId xmlns:a16="http://schemas.microsoft.com/office/drawing/2014/main" id="{12C9ED07-88C9-DCA0-D1E5-EF01B75D7695}"/>
              </a:ext>
            </a:extLst>
          </p:cNvPr>
          <p:cNvGraphicFramePr>
            <a:graphicFrameLocks noChangeAspect="1"/>
          </p:cNvGraphicFramePr>
          <p:nvPr>
            <p:extLst>
              <p:ext uri="{D42A27DB-BD31-4B8C-83A1-F6EECF244321}">
                <p14:modId xmlns:p14="http://schemas.microsoft.com/office/powerpoint/2010/main" val="3789969744"/>
              </p:ext>
            </p:extLst>
          </p:nvPr>
        </p:nvGraphicFramePr>
        <p:xfrm>
          <a:off x="6554526" y="4612746"/>
          <a:ext cx="2362200" cy="703263"/>
        </p:xfrm>
        <a:graphic>
          <a:graphicData uri="http://schemas.openxmlformats.org/presentationml/2006/ole">
            <mc:AlternateContent xmlns:mc="http://schemas.openxmlformats.org/markup-compatibility/2006">
              <mc:Choice xmlns:v="urn:schemas-microsoft-com:vml" Requires="v">
                <p:oleObj name="Equation" r:id="rId9" imgW="24574500" imgH="7315200" progId="Equation.3">
                  <p:embed/>
                </p:oleObj>
              </mc:Choice>
              <mc:Fallback>
                <p:oleObj name="Equation" r:id="rId9" imgW="24574500" imgH="7315200" progId="Equation.3">
                  <p:embed/>
                  <p:pic>
                    <p:nvPicPr>
                      <p:cNvPr id="60428" name="Object 12">
                        <a:extLst>
                          <a:ext uri="{FF2B5EF4-FFF2-40B4-BE49-F238E27FC236}">
                            <a16:creationId xmlns:a16="http://schemas.microsoft.com/office/drawing/2014/main" id="{12C9ED07-88C9-DCA0-D1E5-EF01B75D769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4526" y="4612746"/>
                        <a:ext cx="23622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9" name="Object 13">
            <a:extLst>
              <a:ext uri="{FF2B5EF4-FFF2-40B4-BE49-F238E27FC236}">
                <a16:creationId xmlns:a16="http://schemas.microsoft.com/office/drawing/2014/main" id="{3E441E70-E778-2BB8-F818-254FE8F22B5B}"/>
              </a:ext>
            </a:extLst>
          </p:cNvPr>
          <p:cNvGraphicFramePr>
            <a:graphicFrameLocks noChangeAspect="1"/>
          </p:cNvGraphicFramePr>
          <p:nvPr>
            <p:extLst>
              <p:ext uri="{D42A27DB-BD31-4B8C-83A1-F6EECF244321}">
                <p14:modId xmlns:p14="http://schemas.microsoft.com/office/powerpoint/2010/main" val="903765477"/>
              </p:ext>
            </p:extLst>
          </p:nvPr>
        </p:nvGraphicFramePr>
        <p:xfrm>
          <a:off x="2449937" y="5791493"/>
          <a:ext cx="1447800" cy="908050"/>
        </p:xfrm>
        <a:graphic>
          <a:graphicData uri="http://schemas.openxmlformats.org/presentationml/2006/ole">
            <mc:AlternateContent xmlns:mc="http://schemas.openxmlformats.org/markup-compatibility/2006">
              <mc:Choice xmlns:v="urn:schemas-microsoft-com:vml" Requires="v">
                <p:oleObj name="Equation" r:id="rId11" imgW="14922500" imgH="9359900" progId="Equation.3">
                  <p:embed/>
                </p:oleObj>
              </mc:Choice>
              <mc:Fallback>
                <p:oleObj name="Equation" r:id="rId11" imgW="14922500" imgH="9359900" progId="Equation.3">
                  <p:embed/>
                  <p:pic>
                    <p:nvPicPr>
                      <p:cNvPr id="60429" name="Object 13">
                        <a:extLst>
                          <a:ext uri="{FF2B5EF4-FFF2-40B4-BE49-F238E27FC236}">
                            <a16:creationId xmlns:a16="http://schemas.microsoft.com/office/drawing/2014/main" id="{3E441E70-E778-2BB8-F818-254FE8F22B5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9937" y="5791493"/>
                        <a:ext cx="1447800"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0426"/>
                                        </p:tgtEl>
                                        <p:attrNameLst>
                                          <p:attrName>style.visibility</p:attrName>
                                        </p:attrNameLst>
                                      </p:cBhvr>
                                      <p:to>
                                        <p:strVal val="visible"/>
                                      </p:to>
                                    </p:set>
                                    <p:anim calcmode="lin" valueType="num">
                                      <p:cBhvr additive="base">
                                        <p:cTn id="7" dur="500" fill="hold"/>
                                        <p:tgtEl>
                                          <p:spTgt spid="60426"/>
                                        </p:tgtEl>
                                        <p:attrNameLst>
                                          <p:attrName>ppt_x</p:attrName>
                                        </p:attrNameLst>
                                      </p:cBhvr>
                                      <p:tavLst>
                                        <p:tav tm="0">
                                          <p:val>
                                            <p:strVal val="0-#ppt_w/2"/>
                                          </p:val>
                                        </p:tav>
                                        <p:tav tm="100000">
                                          <p:val>
                                            <p:strVal val="#ppt_x"/>
                                          </p:val>
                                        </p:tav>
                                      </p:tavLst>
                                    </p:anim>
                                    <p:anim calcmode="lin" valueType="num">
                                      <p:cBhvr additive="base">
                                        <p:cTn id="8" dur="500" fill="hold"/>
                                        <p:tgtEl>
                                          <p:spTgt spid="604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0427"/>
                                        </p:tgtEl>
                                        <p:attrNameLst>
                                          <p:attrName>style.visibility</p:attrName>
                                        </p:attrNameLst>
                                      </p:cBhvr>
                                      <p:to>
                                        <p:strVal val="visible"/>
                                      </p:to>
                                    </p:set>
                                    <p:anim calcmode="lin" valueType="num">
                                      <p:cBhvr additive="base">
                                        <p:cTn id="13" dur="500" fill="hold"/>
                                        <p:tgtEl>
                                          <p:spTgt spid="60427"/>
                                        </p:tgtEl>
                                        <p:attrNameLst>
                                          <p:attrName>ppt_x</p:attrName>
                                        </p:attrNameLst>
                                      </p:cBhvr>
                                      <p:tavLst>
                                        <p:tav tm="0">
                                          <p:val>
                                            <p:strVal val="0-#ppt_w/2"/>
                                          </p:val>
                                        </p:tav>
                                        <p:tav tm="100000">
                                          <p:val>
                                            <p:strVal val="#ppt_x"/>
                                          </p:val>
                                        </p:tav>
                                      </p:tavLst>
                                    </p:anim>
                                    <p:anim calcmode="lin" valueType="num">
                                      <p:cBhvr additive="base">
                                        <p:cTn id="14" dur="500" fill="hold"/>
                                        <p:tgtEl>
                                          <p:spTgt spid="604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0428"/>
                                        </p:tgtEl>
                                        <p:attrNameLst>
                                          <p:attrName>style.visibility</p:attrName>
                                        </p:attrNameLst>
                                      </p:cBhvr>
                                      <p:to>
                                        <p:strVal val="visible"/>
                                      </p:to>
                                    </p:set>
                                    <p:anim calcmode="lin" valueType="num">
                                      <p:cBhvr additive="base">
                                        <p:cTn id="19" dur="500" fill="hold"/>
                                        <p:tgtEl>
                                          <p:spTgt spid="60428"/>
                                        </p:tgtEl>
                                        <p:attrNameLst>
                                          <p:attrName>ppt_x</p:attrName>
                                        </p:attrNameLst>
                                      </p:cBhvr>
                                      <p:tavLst>
                                        <p:tav tm="0">
                                          <p:val>
                                            <p:strVal val="0-#ppt_w/2"/>
                                          </p:val>
                                        </p:tav>
                                        <p:tav tm="100000">
                                          <p:val>
                                            <p:strVal val="#ppt_x"/>
                                          </p:val>
                                        </p:tav>
                                      </p:tavLst>
                                    </p:anim>
                                    <p:anim calcmode="lin" valueType="num">
                                      <p:cBhvr additive="base">
                                        <p:cTn id="20" dur="500" fill="hold"/>
                                        <p:tgtEl>
                                          <p:spTgt spid="6042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0429"/>
                                        </p:tgtEl>
                                        <p:attrNameLst>
                                          <p:attrName>style.visibility</p:attrName>
                                        </p:attrNameLst>
                                      </p:cBhvr>
                                      <p:to>
                                        <p:strVal val="visible"/>
                                      </p:to>
                                    </p:set>
                                    <p:anim calcmode="lin" valueType="num">
                                      <p:cBhvr additive="base">
                                        <p:cTn id="25" dur="500" fill="hold"/>
                                        <p:tgtEl>
                                          <p:spTgt spid="60429"/>
                                        </p:tgtEl>
                                        <p:attrNameLst>
                                          <p:attrName>ppt_x</p:attrName>
                                        </p:attrNameLst>
                                      </p:cBhvr>
                                      <p:tavLst>
                                        <p:tav tm="0">
                                          <p:val>
                                            <p:strVal val="0-#ppt_w/2"/>
                                          </p:val>
                                        </p:tav>
                                        <p:tav tm="100000">
                                          <p:val>
                                            <p:strVal val="#ppt_x"/>
                                          </p:val>
                                        </p:tav>
                                      </p:tavLst>
                                    </p:anim>
                                    <p:anim calcmode="lin" valueType="num">
                                      <p:cBhvr additive="base">
                                        <p:cTn id="26" dur="500" fill="hold"/>
                                        <p:tgtEl>
                                          <p:spTgt spid="60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a:extLst>
              <a:ext uri="{FF2B5EF4-FFF2-40B4-BE49-F238E27FC236}">
                <a16:creationId xmlns:a16="http://schemas.microsoft.com/office/drawing/2014/main" id="{D22ABF74-C326-43AA-7FE1-279BA6ABA220}"/>
              </a:ext>
            </a:extLst>
          </p:cNvPr>
          <p:cNvSpPr txBox="1">
            <a:spLocks noChangeArrowheads="1"/>
          </p:cNvSpPr>
          <p:nvPr/>
        </p:nvSpPr>
        <p:spPr bwMode="auto">
          <a:xfrm>
            <a:off x="565682" y="4393124"/>
            <a:ext cx="8839200" cy="2117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FontTx/>
              <a:buNone/>
            </a:pPr>
            <a:r>
              <a:rPr lang="en-US" altLang="zh-CN" sz="2800" dirty="0">
                <a:solidFill>
                  <a:srgbClr val="C00000"/>
                </a:solidFill>
                <a:latin typeface="Microsoft YaHei" panose="020B0503020204020204" pitchFamily="34" charset="-122"/>
                <a:ea typeface="Microsoft YaHei" panose="020B0503020204020204" pitchFamily="34" charset="-122"/>
              </a:rPr>
              <a:t>③</a:t>
            </a:r>
            <a:r>
              <a:rPr lang="zh-CN" altLang="en-US" sz="2800" dirty="0">
                <a:solidFill>
                  <a:srgbClr val="C00000"/>
                </a:solidFill>
                <a:latin typeface="Microsoft YaHei" panose="020B0503020204020204" pitchFamily="34" charset="-122"/>
                <a:ea typeface="Microsoft YaHei" panose="020B0503020204020204" pitchFamily="34" charset="-122"/>
              </a:rPr>
              <a:t>使用条件：</a:t>
            </a:r>
          </a:p>
          <a:p>
            <a:pPr eaLnBrk="1" hangingPunct="1">
              <a:lnSpc>
                <a:spcPct val="80000"/>
              </a:lnSpc>
              <a:spcBef>
                <a:spcPct val="50000"/>
              </a:spcBef>
              <a:buFontTx/>
              <a:buNone/>
            </a:pPr>
            <a:r>
              <a:rPr lang="zh-CN" altLang="en-US" sz="2800" dirty="0">
                <a:solidFill>
                  <a:srgbClr val="2F5597"/>
                </a:solidFill>
                <a:latin typeface="Microsoft YaHei" panose="020B0503020204020204" pitchFamily="34" charset="-122"/>
                <a:ea typeface="Microsoft YaHei" panose="020B0503020204020204" pitchFamily="34" charset="-122"/>
              </a:rPr>
              <a:t>  </a:t>
            </a:r>
            <a:r>
              <a:rPr lang="zh-CN" altLang="en-US" sz="2800" dirty="0">
                <a:solidFill>
                  <a:srgbClr val="002060"/>
                </a:solidFill>
                <a:latin typeface="Microsoft YaHei" panose="020B0503020204020204" pitchFamily="34" charset="-122"/>
                <a:ea typeface="Microsoft YaHei" panose="020B0503020204020204" pitchFamily="34" charset="-122"/>
              </a:rPr>
              <a:t>存在线性关系（否则应进行曲线改直）</a:t>
            </a:r>
          </a:p>
          <a:p>
            <a:pPr eaLnBrk="1" hangingPunct="1">
              <a:lnSpc>
                <a:spcPct val="80000"/>
              </a:lnSpc>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  自变量等间隔变化（否则不适用逐差法）</a:t>
            </a:r>
          </a:p>
          <a:p>
            <a:pPr eaLnBrk="1" hangingPunct="1">
              <a:lnSpc>
                <a:spcPct val="80000"/>
              </a:lnSpc>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  测量偶数次（否则应舍弃一组数据）</a:t>
            </a:r>
          </a:p>
        </p:txBody>
      </p:sp>
      <p:sp>
        <p:nvSpPr>
          <p:cNvPr id="61444" name="Text Box 4">
            <a:extLst>
              <a:ext uri="{FF2B5EF4-FFF2-40B4-BE49-F238E27FC236}">
                <a16:creationId xmlns:a16="http://schemas.microsoft.com/office/drawing/2014/main" id="{5504E20E-927F-E324-AFF2-E00CEF5B4FBC}"/>
              </a:ext>
            </a:extLst>
          </p:cNvPr>
          <p:cNvSpPr txBox="1">
            <a:spLocks noChangeArrowheads="1"/>
          </p:cNvSpPr>
          <p:nvPr/>
        </p:nvSpPr>
        <p:spPr bwMode="auto">
          <a:xfrm>
            <a:off x="866142" y="2259599"/>
            <a:ext cx="6781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用数据进行直线拟合（一次逐差）</a:t>
            </a:r>
          </a:p>
        </p:txBody>
      </p:sp>
      <p:sp>
        <p:nvSpPr>
          <p:cNvPr id="61445" name="Text Box 5">
            <a:extLst>
              <a:ext uri="{FF2B5EF4-FFF2-40B4-BE49-F238E27FC236}">
                <a16:creationId xmlns:a16="http://schemas.microsoft.com/office/drawing/2014/main" id="{DA6B5D0E-0DF3-7133-72DF-647AE29188AA}"/>
              </a:ext>
            </a:extLst>
          </p:cNvPr>
          <p:cNvSpPr txBox="1">
            <a:spLocks noChangeArrowheads="1"/>
          </p:cNvSpPr>
          <p:nvPr/>
        </p:nvSpPr>
        <p:spPr bwMode="auto">
          <a:xfrm>
            <a:off x="473084" y="2766362"/>
            <a:ext cx="8077200" cy="130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en-US" altLang="zh-CN" sz="2800" dirty="0">
                <a:solidFill>
                  <a:srgbClr val="C00000"/>
                </a:solidFill>
                <a:latin typeface="Microsoft YaHei" panose="020B0503020204020204" pitchFamily="34" charset="-122"/>
                <a:ea typeface="Microsoft YaHei" panose="020B0503020204020204" pitchFamily="34" charset="-122"/>
              </a:rPr>
              <a:t> ②</a:t>
            </a:r>
            <a:r>
              <a:rPr lang="zh-CN" altLang="en-US" sz="2800" dirty="0">
                <a:solidFill>
                  <a:srgbClr val="C00000"/>
                </a:solidFill>
                <a:latin typeface="Microsoft YaHei" panose="020B0503020204020204" pitchFamily="34" charset="-122"/>
                <a:ea typeface="Microsoft YaHei" panose="020B0503020204020204" pitchFamily="34" charset="-122"/>
              </a:rPr>
              <a:t>优点：</a:t>
            </a:r>
          </a:p>
          <a:p>
            <a:pPr eaLnBrk="1" hangingPunct="1">
              <a:lnSpc>
                <a:spcPct val="150000"/>
              </a:lnSpc>
              <a:spcBef>
                <a:spcPct val="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   充分利用测量数据（取平均的效果）</a:t>
            </a:r>
          </a:p>
        </p:txBody>
      </p:sp>
      <p:sp>
        <p:nvSpPr>
          <p:cNvPr id="61446" name="Text Box 6">
            <a:extLst>
              <a:ext uri="{FF2B5EF4-FFF2-40B4-BE49-F238E27FC236}">
                <a16:creationId xmlns:a16="http://schemas.microsoft.com/office/drawing/2014/main" id="{79BE6615-42EE-B2FF-7D80-909E937E7FD1}"/>
              </a:ext>
            </a:extLst>
          </p:cNvPr>
          <p:cNvSpPr txBox="1">
            <a:spLocks noChangeArrowheads="1"/>
          </p:cNvSpPr>
          <p:nvPr/>
        </p:nvSpPr>
        <p:spPr bwMode="auto">
          <a:xfrm>
            <a:off x="565682" y="1090048"/>
            <a:ext cx="624722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en-US" altLang="zh-CN" sz="2800" dirty="0">
                <a:solidFill>
                  <a:srgbClr val="C00000"/>
                </a:solidFill>
                <a:latin typeface="Microsoft YaHei" panose="020B0503020204020204" pitchFamily="34" charset="-122"/>
                <a:ea typeface="Microsoft YaHei" panose="020B0503020204020204" pitchFamily="34" charset="-122"/>
              </a:rPr>
              <a:t>①</a:t>
            </a:r>
            <a:r>
              <a:rPr lang="zh-CN" altLang="en-US" sz="2800" dirty="0">
                <a:solidFill>
                  <a:srgbClr val="C00000"/>
                </a:solidFill>
                <a:latin typeface="Microsoft YaHei" panose="020B0503020204020204" pitchFamily="34" charset="-122"/>
                <a:ea typeface="Microsoft YaHei" panose="020B0503020204020204" pitchFamily="34" charset="-122"/>
              </a:rPr>
              <a:t>作用：</a:t>
            </a:r>
          </a:p>
          <a:p>
            <a:pPr eaLnBrk="1" hangingPunct="1">
              <a:spcBef>
                <a:spcPct val="0"/>
              </a:spcBef>
              <a:buFontTx/>
              <a:buNone/>
            </a:pPr>
            <a:r>
              <a:rPr lang="zh-CN" altLang="en-US" sz="2800" dirty="0">
                <a:solidFill>
                  <a:srgbClr val="2F5597"/>
                </a:solidFill>
                <a:latin typeface="Microsoft YaHei" panose="020B0503020204020204" pitchFamily="34" charset="-122"/>
                <a:ea typeface="Microsoft YaHei" panose="020B0503020204020204" pitchFamily="34" charset="-122"/>
              </a:rPr>
              <a:t>   </a:t>
            </a:r>
            <a:r>
              <a:rPr lang="zh-CN" altLang="en-US" sz="2800" dirty="0">
                <a:solidFill>
                  <a:srgbClr val="002060"/>
                </a:solidFill>
                <a:latin typeface="Microsoft YaHei" panose="020B0503020204020204" pitchFamily="34" charset="-122"/>
                <a:ea typeface="Microsoft YaHei" panose="020B0503020204020204" pitchFamily="34" charset="-122"/>
              </a:rPr>
              <a:t>验证函数是否线性关系（一次逐差）</a:t>
            </a:r>
          </a:p>
        </p:txBody>
      </p:sp>
      <p:sp>
        <p:nvSpPr>
          <p:cNvPr id="2" name="Rectangle 2">
            <a:extLst>
              <a:ext uri="{FF2B5EF4-FFF2-40B4-BE49-F238E27FC236}">
                <a16:creationId xmlns:a16="http://schemas.microsoft.com/office/drawing/2014/main" id="{0A6F6F68-177F-E014-9C9C-E6E10A1F84AD}"/>
              </a:ext>
            </a:extLst>
          </p:cNvPr>
          <p:cNvSpPr txBox="1">
            <a:spLocks noChangeArrowheads="1"/>
          </p:cNvSpPr>
          <p:nvPr/>
        </p:nvSpPr>
        <p:spPr>
          <a:xfrm>
            <a:off x="316074" y="347373"/>
            <a:ext cx="4078587"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逐差法</a:t>
            </a:r>
            <a:r>
              <a:rPr lang="en-US" altLang="zh-CN" sz="4000" dirty="0">
                <a:solidFill>
                  <a:srgbClr val="002060"/>
                </a:solidFill>
                <a:latin typeface="SimHei" panose="02010609060101010101" pitchFamily="49" charset="-122"/>
                <a:ea typeface="SimHei" panose="02010609060101010101" pitchFamily="49" charset="-122"/>
              </a:rPr>
              <a:t>-</a:t>
            </a:r>
            <a:r>
              <a:rPr lang="zh-CN" altLang="en-US" sz="4000" dirty="0">
                <a:solidFill>
                  <a:srgbClr val="002060"/>
                </a:solidFill>
                <a:latin typeface="SimHei" panose="02010609060101010101" pitchFamily="49" charset="-122"/>
                <a:ea typeface="SimHei" panose="02010609060101010101" pitchFamily="49" charset="-122"/>
              </a:rPr>
              <a:t>几点说明</a:t>
            </a:r>
          </a:p>
        </p:txBody>
      </p:sp>
      <p:grpSp>
        <p:nvGrpSpPr>
          <p:cNvPr id="3" name="组合 2">
            <a:extLst>
              <a:ext uri="{FF2B5EF4-FFF2-40B4-BE49-F238E27FC236}">
                <a16:creationId xmlns:a16="http://schemas.microsoft.com/office/drawing/2014/main" id="{967CA83B-EC8B-48EE-F511-634A4E795493}"/>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BF607D1D-5D0B-2070-1D57-02ADE2C2E332}"/>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6DBA943A-B347-E18F-C0CA-C0C4E7962A0A}"/>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44" grpId="0" autoUpdateAnimBg="0"/>
      <p:bldP spid="61445" grpId="0" autoUpdateAnimBg="0"/>
      <p:bldP spid="6144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a:extLst>
              <a:ext uri="{FF2B5EF4-FFF2-40B4-BE49-F238E27FC236}">
                <a16:creationId xmlns:a16="http://schemas.microsoft.com/office/drawing/2014/main" id="{EE75115A-320E-A565-60A3-ACA81ABF6F44}"/>
              </a:ext>
            </a:extLst>
          </p:cNvPr>
          <p:cNvSpPr txBox="1">
            <a:spLocks noChangeArrowheads="1"/>
          </p:cNvSpPr>
          <p:nvPr/>
        </p:nvSpPr>
        <p:spPr bwMode="auto">
          <a:xfrm>
            <a:off x="555625" y="1236904"/>
            <a:ext cx="8893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C00000"/>
                </a:solidFill>
                <a:latin typeface="Microsoft YaHei" panose="020B0503020204020204" pitchFamily="34" charset="-122"/>
                <a:ea typeface="Microsoft YaHei" panose="020B0503020204020204" pitchFamily="34" charset="-122"/>
              </a:rPr>
              <a:t>作图法：</a:t>
            </a:r>
            <a:r>
              <a:rPr lang="zh-CN" altLang="en-US" sz="2800" dirty="0">
                <a:solidFill>
                  <a:srgbClr val="002060"/>
                </a:solidFill>
                <a:latin typeface="Microsoft YaHei" panose="020B0503020204020204" pitchFamily="34" charset="-122"/>
                <a:ea typeface="Microsoft YaHei" panose="020B0503020204020204" pitchFamily="34" charset="-122"/>
              </a:rPr>
              <a:t>直观、简便，但主观随意性大（粗略）</a:t>
            </a:r>
          </a:p>
        </p:txBody>
      </p:sp>
      <p:sp>
        <p:nvSpPr>
          <p:cNvPr id="62468" name="Text Box 4">
            <a:extLst>
              <a:ext uri="{FF2B5EF4-FFF2-40B4-BE49-F238E27FC236}">
                <a16:creationId xmlns:a16="http://schemas.microsoft.com/office/drawing/2014/main" id="{7651567F-8D03-1688-8784-194733F69F67}"/>
              </a:ext>
            </a:extLst>
          </p:cNvPr>
          <p:cNvSpPr txBox="1">
            <a:spLocks noChangeArrowheads="1"/>
          </p:cNvSpPr>
          <p:nvPr/>
        </p:nvSpPr>
        <p:spPr bwMode="auto">
          <a:xfrm>
            <a:off x="555625" y="1956043"/>
            <a:ext cx="8569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C00000"/>
                </a:solidFill>
                <a:latin typeface="Microsoft YaHei" panose="020B0503020204020204" pitchFamily="34" charset="-122"/>
                <a:ea typeface="Microsoft YaHei" panose="020B0503020204020204" pitchFamily="34" charset="-122"/>
              </a:rPr>
              <a:t>逐差法：</a:t>
            </a:r>
            <a:r>
              <a:rPr lang="zh-CN" altLang="en-US" sz="2800" dirty="0">
                <a:solidFill>
                  <a:srgbClr val="002060"/>
                </a:solidFill>
                <a:latin typeface="Microsoft YaHei" panose="020B0503020204020204" pitchFamily="34" charset="-122"/>
                <a:ea typeface="Microsoft YaHei" panose="020B0503020204020204" pitchFamily="34" charset="-122"/>
              </a:rPr>
              <a:t>粗略的近似计算方法（有条件）</a:t>
            </a:r>
          </a:p>
        </p:txBody>
      </p:sp>
      <p:sp>
        <p:nvSpPr>
          <p:cNvPr id="62469" name="Text Box 5">
            <a:extLst>
              <a:ext uri="{FF2B5EF4-FFF2-40B4-BE49-F238E27FC236}">
                <a16:creationId xmlns:a16="http://schemas.microsoft.com/office/drawing/2014/main" id="{B5109866-04FC-1B98-3B1B-A52B587F2655}"/>
              </a:ext>
            </a:extLst>
          </p:cNvPr>
          <p:cNvSpPr txBox="1">
            <a:spLocks noChangeArrowheads="1"/>
          </p:cNvSpPr>
          <p:nvPr/>
        </p:nvSpPr>
        <p:spPr bwMode="auto">
          <a:xfrm>
            <a:off x="555624" y="2670418"/>
            <a:ext cx="7315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C00000"/>
                </a:solidFill>
                <a:latin typeface="Microsoft YaHei" panose="020B0503020204020204" pitchFamily="34" charset="-122"/>
                <a:ea typeface="Microsoft YaHei" panose="020B0503020204020204" pitchFamily="34" charset="-122"/>
              </a:rPr>
              <a:t>回归分析法：</a:t>
            </a:r>
            <a:r>
              <a:rPr lang="zh-CN" altLang="en-US" sz="2800" dirty="0">
                <a:solidFill>
                  <a:srgbClr val="002060"/>
                </a:solidFill>
                <a:latin typeface="Microsoft YaHei" panose="020B0503020204020204" pitchFamily="34" charset="-122"/>
                <a:ea typeface="Microsoft YaHei" panose="020B0503020204020204" pitchFamily="34" charset="-122"/>
              </a:rPr>
              <a:t>最准确的计算方法</a:t>
            </a:r>
          </a:p>
        </p:txBody>
      </p:sp>
      <p:sp>
        <p:nvSpPr>
          <p:cNvPr id="62470" name="Text Box 6">
            <a:extLst>
              <a:ext uri="{FF2B5EF4-FFF2-40B4-BE49-F238E27FC236}">
                <a16:creationId xmlns:a16="http://schemas.microsoft.com/office/drawing/2014/main" id="{BCA5DAC1-80AF-CE5A-9D39-7D837737952D}"/>
              </a:ext>
            </a:extLst>
          </p:cNvPr>
          <p:cNvSpPr txBox="1">
            <a:spLocks noChangeArrowheads="1"/>
          </p:cNvSpPr>
          <p:nvPr/>
        </p:nvSpPr>
        <p:spPr bwMode="auto">
          <a:xfrm>
            <a:off x="543033" y="3225356"/>
            <a:ext cx="739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给定函数关系为  </a:t>
            </a:r>
            <a:r>
              <a:rPr lang="zh-CN" altLang="en-US" b="1" dirty="0">
                <a:solidFill>
                  <a:srgbClr val="2F5597"/>
                </a:solidFill>
              </a:rPr>
              <a:t>   </a:t>
            </a:r>
            <a:r>
              <a:rPr lang="zh-CN" altLang="en-US" b="1" i="1" dirty="0">
                <a:solidFill>
                  <a:srgbClr val="2F5597"/>
                </a:solidFill>
              </a:rPr>
              <a:t> </a:t>
            </a:r>
            <a:r>
              <a:rPr lang="en-US" altLang="en-US" b="1" i="1" dirty="0">
                <a:solidFill>
                  <a:srgbClr val="C00000"/>
                </a:solidFill>
              </a:rPr>
              <a:t>y</a:t>
            </a:r>
            <a:r>
              <a:rPr lang="en-US" altLang="en-US" b="1" dirty="0">
                <a:solidFill>
                  <a:srgbClr val="C00000"/>
                </a:solidFill>
              </a:rPr>
              <a:t> = </a:t>
            </a:r>
            <a:r>
              <a:rPr lang="en-US" altLang="en-US" b="1" i="1" dirty="0">
                <a:solidFill>
                  <a:srgbClr val="C00000"/>
                </a:solidFill>
              </a:rPr>
              <a:t>a </a:t>
            </a:r>
            <a:r>
              <a:rPr lang="en-US" altLang="en-US" b="1" dirty="0">
                <a:solidFill>
                  <a:srgbClr val="C00000"/>
                </a:solidFill>
              </a:rPr>
              <a:t>+ </a:t>
            </a:r>
            <a:r>
              <a:rPr lang="en-US" altLang="en-US" b="1" i="1" dirty="0">
                <a:solidFill>
                  <a:srgbClr val="C00000"/>
                </a:solidFill>
              </a:rPr>
              <a:t>bx</a:t>
            </a:r>
            <a:endParaRPr lang="en-US" altLang="zh-CN" b="1" i="1" dirty="0">
              <a:solidFill>
                <a:srgbClr val="C00000"/>
              </a:solidFill>
            </a:endParaRPr>
          </a:p>
        </p:txBody>
      </p:sp>
      <p:graphicFrame>
        <p:nvGraphicFramePr>
          <p:cNvPr id="62471" name="Object 7">
            <a:extLst>
              <a:ext uri="{FF2B5EF4-FFF2-40B4-BE49-F238E27FC236}">
                <a16:creationId xmlns:a16="http://schemas.microsoft.com/office/drawing/2014/main" id="{E083AB90-CECB-0DEC-4B76-B34E19F17102}"/>
              </a:ext>
            </a:extLst>
          </p:cNvPr>
          <p:cNvGraphicFramePr>
            <a:graphicFrameLocks noChangeAspect="1"/>
          </p:cNvGraphicFramePr>
          <p:nvPr>
            <p:extLst>
              <p:ext uri="{D42A27DB-BD31-4B8C-83A1-F6EECF244321}">
                <p14:modId xmlns:p14="http://schemas.microsoft.com/office/powerpoint/2010/main" val="3604014831"/>
              </p:ext>
            </p:extLst>
          </p:nvPr>
        </p:nvGraphicFramePr>
        <p:xfrm>
          <a:off x="1073149" y="3847083"/>
          <a:ext cx="3178175" cy="1309688"/>
        </p:xfrm>
        <a:graphic>
          <a:graphicData uri="http://schemas.openxmlformats.org/presentationml/2006/ole">
            <mc:AlternateContent xmlns:mc="http://schemas.openxmlformats.org/markup-compatibility/2006">
              <mc:Choice xmlns:v="urn:schemas-microsoft-com:vml" Requires="v">
                <p:oleObj name="Equation" r:id="rId2" imgW="26911300" imgH="11112500" progId="Equation.3">
                  <p:embed/>
                </p:oleObj>
              </mc:Choice>
              <mc:Fallback>
                <p:oleObj name="Equation" r:id="rId2" imgW="26911300" imgH="11112500" progId="Equation.3">
                  <p:embed/>
                  <p:pic>
                    <p:nvPicPr>
                      <p:cNvPr id="62471" name="Object 7">
                        <a:extLst>
                          <a:ext uri="{FF2B5EF4-FFF2-40B4-BE49-F238E27FC236}">
                            <a16:creationId xmlns:a16="http://schemas.microsoft.com/office/drawing/2014/main" id="{E083AB90-CECB-0DEC-4B76-B34E19F17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49" y="3847083"/>
                        <a:ext cx="3178175" cy="130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72" name="Object 8">
            <a:extLst>
              <a:ext uri="{FF2B5EF4-FFF2-40B4-BE49-F238E27FC236}">
                <a16:creationId xmlns:a16="http://schemas.microsoft.com/office/drawing/2014/main" id="{06603945-F7F9-5C4C-EB29-B2EFEE35DE6B}"/>
              </a:ext>
            </a:extLst>
          </p:cNvPr>
          <p:cNvGraphicFramePr>
            <a:graphicFrameLocks noChangeAspect="1"/>
          </p:cNvGraphicFramePr>
          <p:nvPr>
            <p:extLst>
              <p:ext uri="{D42A27DB-BD31-4B8C-83A1-F6EECF244321}">
                <p14:modId xmlns:p14="http://schemas.microsoft.com/office/powerpoint/2010/main" val="2271723183"/>
              </p:ext>
            </p:extLst>
          </p:nvPr>
        </p:nvGraphicFramePr>
        <p:xfrm>
          <a:off x="4604282" y="3834360"/>
          <a:ext cx="3943350" cy="1316038"/>
        </p:xfrm>
        <a:graphic>
          <a:graphicData uri="http://schemas.openxmlformats.org/presentationml/2006/ole">
            <mc:AlternateContent xmlns:mc="http://schemas.openxmlformats.org/markup-compatibility/2006">
              <mc:Choice xmlns:v="urn:schemas-microsoft-com:vml" Requires="v">
                <p:oleObj name="Equation" r:id="rId4" imgW="32473900" imgH="10820400" progId="Equation.3">
                  <p:embed/>
                </p:oleObj>
              </mc:Choice>
              <mc:Fallback>
                <p:oleObj name="Equation" r:id="rId4" imgW="32473900" imgH="10820400" progId="Equation.3">
                  <p:embed/>
                  <p:pic>
                    <p:nvPicPr>
                      <p:cNvPr id="62472" name="Object 8">
                        <a:extLst>
                          <a:ext uri="{FF2B5EF4-FFF2-40B4-BE49-F238E27FC236}">
                            <a16:creationId xmlns:a16="http://schemas.microsoft.com/office/drawing/2014/main" id="{06603945-F7F9-5C4C-EB29-B2EFEE35DE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282" y="3834360"/>
                        <a:ext cx="3943350" cy="1316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74" name="Text Box 10">
            <a:extLst>
              <a:ext uri="{FF2B5EF4-FFF2-40B4-BE49-F238E27FC236}">
                <a16:creationId xmlns:a16="http://schemas.microsoft.com/office/drawing/2014/main" id="{687B2065-FB51-3637-606D-443584042057}"/>
              </a:ext>
            </a:extLst>
          </p:cNvPr>
          <p:cNvSpPr txBox="1">
            <a:spLocks noChangeArrowheads="1"/>
          </p:cNvSpPr>
          <p:nvPr/>
        </p:nvSpPr>
        <p:spPr bwMode="auto">
          <a:xfrm>
            <a:off x="372023" y="5333449"/>
            <a:ext cx="1144795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注意</a:t>
            </a:r>
            <a:r>
              <a:rPr lang="en-US" altLang="zh-CN" sz="2800" dirty="0">
                <a:solidFill>
                  <a:srgbClr val="002060"/>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 运算过程不适用有效数字运算法则，否则会引入较大计算误差，</a:t>
            </a:r>
            <a:endParaRPr lang="en-US" altLang="zh-CN" sz="2800" dirty="0">
              <a:solidFill>
                <a:srgbClr val="002060"/>
              </a:solidFill>
              <a:latin typeface="Microsoft YaHei" panose="020B0503020204020204" pitchFamily="34" charset="-122"/>
              <a:ea typeface="Microsoft YaHei" panose="020B0503020204020204" pitchFamily="34" charset="-122"/>
            </a:endParaRPr>
          </a:p>
          <a:p>
            <a:pPr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建议中间结果位数多保留，</a:t>
            </a:r>
            <a:r>
              <a:rPr lang="en-US" altLang="zh-CN" sz="2800" i="1" dirty="0">
                <a:solidFill>
                  <a:srgbClr val="C00000"/>
                </a:solidFill>
                <a:ea typeface="Microsoft YaHei" panose="020B0503020204020204" pitchFamily="34" charset="-122"/>
                <a:cs typeface="Times New Roman" panose="02020603050405020304" pitchFamily="18" charset="0"/>
              </a:rPr>
              <a:t>a</a:t>
            </a:r>
            <a:r>
              <a:rPr lang="zh-CN" altLang="en-US" sz="2800" dirty="0">
                <a:solidFill>
                  <a:srgbClr val="C00000"/>
                </a:solidFill>
                <a:ea typeface="Microsoft YaHei" panose="020B0503020204020204" pitchFamily="34" charset="-122"/>
                <a:cs typeface="Times New Roman" panose="02020603050405020304" pitchFamily="18" charset="0"/>
              </a:rPr>
              <a:t>与</a:t>
            </a:r>
            <a:r>
              <a:rPr lang="en-US" altLang="zh-CN" sz="2800" i="1" dirty="0">
                <a:solidFill>
                  <a:srgbClr val="C00000"/>
                </a:solidFill>
                <a:ea typeface="Microsoft YaHei" panose="020B0503020204020204" pitchFamily="34" charset="-122"/>
                <a:cs typeface="Times New Roman" panose="02020603050405020304" pitchFamily="18" charset="0"/>
              </a:rPr>
              <a:t>y</a:t>
            </a:r>
            <a:r>
              <a:rPr lang="zh-CN" altLang="en-US" sz="2800" dirty="0">
                <a:solidFill>
                  <a:srgbClr val="C00000"/>
                </a:solidFill>
                <a:ea typeface="Microsoft YaHei" panose="020B0503020204020204" pitchFamily="34" charset="-122"/>
                <a:cs typeface="Times New Roman" panose="02020603050405020304" pitchFamily="18" charset="0"/>
              </a:rPr>
              <a:t>的末尾对齐，</a:t>
            </a:r>
            <a:r>
              <a:rPr lang="en-US" altLang="zh-CN" sz="2800" i="1" dirty="0">
                <a:solidFill>
                  <a:srgbClr val="C00000"/>
                </a:solidFill>
                <a:ea typeface="Microsoft YaHei" panose="020B0503020204020204" pitchFamily="34" charset="-122"/>
                <a:cs typeface="Times New Roman" panose="02020603050405020304" pitchFamily="18" charset="0"/>
              </a:rPr>
              <a:t>b</a:t>
            </a:r>
            <a:r>
              <a:rPr lang="zh-CN" altLang="en-US" sz="2800" dirty="0">
                <a:solidFill>
                  <a:srgbClr val="C00000"/>
                </a:solidFill>
                <a:ea typeface="Microsoft YaHei" panose="020B0503020204020204" pitchFamily="34" charset="-122"/>
                <a:cs typeface="Times New Roman" panose="02020603050405020304" pitchFamily="18" charset="0"/>
              </a:rPr>
              <a:t>与</a:t>
            </a:r>
            <a:r>
              <a:rPr lang="el-GR" altLang="zh-CN" sz="2800" dirty="0">
                <a:solidFill>
                  <a:srgbClr val="C00000"/>
                </a:solidFill>
                <a:ea typeface="Microsoft YaHei" panose="020B0503020204020204" pitchFamily="34" charset="-122"/>
                <a:cs typeface="Times New Roman" panose="02020603050405020304" pitchFamily="18" charset="0"/>
              </a:rPr>
              <a:t>Δ</a:t>
            </a:r>
            <a:r>
              <a:rPr lang="en-US" altLang="zh-CN" sz="2800" i="1" dirty="0">
                <a:solidFill>
                  <a:srgbClr val="C00000"/>
                </a:solidFill>
                <a:ea typeface="Microsoft YaHei" panose="020B0503020204020204" pitchFamily="34" charset="-122"/>
                <a:cs typeface="Times New Roman" panose="02020603050405020304" pitchFamily="18" charset="0"/>
              </a:rPr>
              <a:t>y</a:t>
            </a:r>
            <a:r>
              <a:rPr lang="en-US" altLang="zh-CN" sz="2800" dirty="0">
                <a:solidFill>
                  <a:srgbClr val="C00000"/>
                </a:solidFill>
                <a:ea typeface="Microsoft YaHei" panose="020B0503020204020204" pitchFamily="34" charset="-122"/>
                <a:cs typeface="Times New Roman" panose="02020603050405020304" pitchFamily="18" charset="0"/>
              </a:rPr>
              <a:t>/</a:t>
            </a:r>
            <a:r>
              <a:rPr lang="el-GR" altLang="zh-CN" sz="2800" dirty="0">
                <a:solidFill>
                  <a:srgbClr val="C00000"/>
                </a:solidFill>
                <a:ea typeface="Microsoft YaHei" panose="020B0503020204020204" pitchFamily="34" charset="-122"/>
                <a:cs typeface="Times New Roman" panose="02020603050405020304" pitchFamily="18" charset="0"/>
              </a:rPr>
              <a:t>Δ</a:t>
            </a:r>
            <a:r>
              <a:rPr lang="en-US" altLang="zh-CN" sz="2800" i="1" dirty="0">
                <a:solidFill>
                  <a:srgbClr val="C00000"/>
                </a:solidFill>
                <a:ea typeface="Microsoft YaHei" panose="020B0503020204020204" pitchFamily="34" charset="-122"/>
                <a:cs typeface="Times New Roman" panose="02020603050405020304" pitchFamily="18" charset="0"/>
              </a:rPr>
              <a:t>x</a:t>
            </a:r>
            <a:r>
              <a:rPr lang="zh-CN" altLang="en-US" sz="2800" dirty="0">
                <a:solidFill>
                  <a:srgbClr val="C00000"/>
                </a:solidFill>
                <a:ea typeface="Microsoft YaHei" panose="020B0503020204020204" pitchFamily="34" charset="-122"/>
                <a:cs typeface="Times New Roman" panose="02020603050405020304" pitchFamily="18" charset="0"/>
              </a:rPr>
              <a:t>的位数相同</a:t>
            </a:r>
            <a:r>
              <a:rPr lang="zh-CN" altLang="en-US" sz="2800" dirty="0">
                <a:solidFill>
                  <a:srgbClr val="002060"/>
                </a:solidFill>
                <a:ea typeface="Microsoft YaHei" panose="020B0503020204020204" pitchFamily="34" charset="-122"/>
                <a:cs typeface="Times New Roman" panose="02020603050405020304" pitchFamily="18" charset="0"/>
              </a:rPr>
              <a:t>。</a:t>
            </a:r>
          </a:p>
        </p:txBody>
      </p:sp>
      <p:sp>
        <p:nvSpPr>
          <p:cNvPr id="2" name="Rectangle 2">
            <a:extLst>
              <a:ext uri="{FF2B5EF4-FFF2-40B4-BE49-F238E27FC236}">
                <a16:creationId xmlns:a16="http://schemas.microsoft.com/office/drawing/2014/main" id="{20247622-1F90-218E-CCC1-0F32FC7A6DC3}"/>
              </a:ext>
            </a:extLst>
          </p:cNvPr>
          <p:cNvSpPr txBox="1">
            <a:spLocks noChangeArrowheads="1"/>
          </p:cNvSpPr>
          <p:nvPr/>
        </p:nvSpPr>
        <p:spPr>
          <a:xfrm>
            <a:off x="316074" y="347373"/>
            <a:ext cx="4078587"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最小二乘法</a:t>
            </a:r>
          </a:p>
        </p:txBody>
      </p:sp>
      <p:grpSp>
        <p:nvGrpSpPr>
          <p:cNvPr id="3" name="组合 2">
            <a:extLst>
              <a:ext uri="{FF2B5EF4-FFF2-40B4-BE49-F238E27FC236}">
                <a16:creationId xmlns:a16="http://schemas.microsoft.com/office/drawing/2014/main" id="{2EE3CBB1-5F9D-1B89-32A8-2EA3F42D14A5}"/>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B1538CAA-FBF2-4F23-FD9D-46FFAFD92246}"/>
                </a:ext>
              </a:extLst>
            </p:cNvPr>
            <p:cNvPicPr>
              <a:picLocks noChangeAspect="1"/>
            </p:cNvPicPr>
            <p:nvPr/>
          </p:nvPicPr>
          <p:blipFill>
            <a:blip r:embed="rId6"/>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CCCAA814-E86C-4FDE-F78D-68B00864442F}"/>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7" name="文本框 6">
            <a:extLst>
              <a:ext uri="{FF2B5EF4-FFF2-40B4-BE49-F238E27FC236}">
                <a16:creationId xmlns:a16="http://schemas.microsoft.com/office/drawing/2014/main" id="{2F60587D-74DF-EA81-4B09-047D8DECCFFC}"/>
              </a:ext>
            </a:extLst>
          </p:cNvPr>
          <p:cNvSpPr txBox="1"/>
          <p:nvPr/>
        </p:nvSpPr>
        <p:spPr>
          <a:xfrm>
            <a:off x="8683327" y="4239944"/>
            <a:ext cx="1980029" cy="523220"/>
          </a:xfrm>
          <a:prstGeom prst="rect">
            <a:avLst/>
          </a:prstGeom>
          <a:noFill/>
        </p:spPr>
        <p:txBody>
          <a:bodyPr wrap="none" rtlCol="0">
            <a:spAutoFit/>
          </a:bodyPr>
          <a:lstStyle/>
          <a:p>
            <a:r>
              <a:rPr kumimoji="1" lang="zh-CN" altLang="en-US" sz="2800" dirty="0">
                <a:solidFill>
                  <a:srgbClr val="002060"/>
                </a:solidFill>
                <a:latin typeface="Microsoft YaHei" panose="020B0503020204020204" pitchFamily="34" charset="-122"/>
                <a:ea typeface="Microsoft YaHei" panose="020B0503020204020204" pitchFamily="34" charset="-122"/>
              </a:rPr>
              <a:t>怎么来的？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247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247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p:bldP spid="62468" grpId="0" autoUpdateAnimBg="0"/>
      <p:bldP spid="62469" grpId="0" autoUpdateAnimBg="0"/>
      <p:bldP spid="62470" grpId="0" autoUpdateAnimBg="0"/>
      <p:bldP spid="62474"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E070BDE1-EBD0-D5CB-6B2B-8C156C9D599A}"/>
              </a:ext>
            </a:extLst>
          </p:cNvPr>
          <p:cNvSpPr>
            <a:spLocks noGrp="1" noChangeArrowheads="1"/>
          </p:cNvSpPr>
          <p:nvPr>
            <p:ph type="title"/>
          </p:nvPr>
        </p:nvSpPr>
        <p:spPr>
          <a:xfrm>
            <a:off x="2332020" y="191264"/>
            <a:ext cx="7772400" cy="638176"/>
          </a:xfrm>
        </p:spPr>
        <p:txBody>
          <a:bodyPr>
            <a:normAutofit/>
          </a:body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rPr>
              <a:t>最小二乘法举例－电势差计测电动势</a:t>
            </a:r>
          </a:p>
        </p:txBody>
      </p:sp>
      <p:graphicFrame>
        <p:nvGraphicFramePr>
          <p:cNvPr id="74276" name="Group 548">
            <a:extLst>
              <a:ext uri="{FF2B5EF4-FFF2-40B4-BE49-F238E27FC236}">
                <a16:creationId xmlns:a16="http://schemas.microsoft.com/office/drawing/2014/main" id="{2A347EBE-6EBB-FD6B-F88C-E883E2D08392}"/>
              </a:ext>
            </a:extLst>
          </p:cNvPr>
          <p:cNvGraphicFramePr>
            <a:graphicFrameLocks noGrp="1"/>
          </p:cNvGraphicFramePr>
          <p:nvPr>
            <p:ph sz="half" idx="1"/>
            <p:extLst>
              <p:ext uri="{D42A27DB-BD31-4B8C-83A1-F6EECF244321}">
                <p14:modId xmlns:p14="http://schemas.microsoft.com/office/powerpoint/2010/main" val="3126128410"/>
              </p:ext>
            </p:extLst>
          </p:nvPr>
        </p:nvGraphicFramePr>
        <p:xfrm>
          <a:off x="104185" y="880980"/>
          <a:ext cx="9682619" cy="1174115"/>
        </p:xfrm>
        <a:graphic>
          <a:graphicData uri="http://schemas.openxmlformats.org/drawingml/2006/table">
            <a:tbl>
              <a:tblPr>
                <a:tableStyleId>{6E25E649-3F16-4E02-A733-19D2CDBF48F0}</a:tableStyleId>
              </a:tblPr>
              <a:tblGrid>
                <a:gridCol w="1908175">
                  <a:extLst>
                    <a:ext uri="{9D8B030D-6E8A-4147-A177-3AD203B41FA5}">
                      <a16:colId xmlns:a16="http://schemas.microsoft.com/office/drawing/2014/main" val="20000"/>
                    </a:ext>
                  </a:extLst>
                </a:gridCol>
                <a:gridCol w="1307142">
                  <a:extLst>
                    <a:ext uri="{9D8B030D-6E8A-4147-A177-3AD203B41FA5}">
                      <a16:colId xmlns:a16="http://schemas.microsoft.com/office/drawing/2014/main" val="20001"/>
                    </a:ext>
                  </a:extLst>
                </a:gridCol>
                <a:gridCol w="1263535">
                  <a:extLst>
                    <a:ext uri="{9D8B030D-6E8A-4147-A177-3AD203B41FA5}">
                      <a16:colId xmlns:a16="http://schemas.microsoft.com/office/drawing/2014/main" val="20002"/>
                    </a:ext>
                  </a:extLst>
                </a:gridCol>
                <a:gridCol w="1330036">
                  <a:extLst>
                    <a:ext uri="{9D8B030D-6E8A-4147-A177-3AD203B41FA5}">
                      <a16:colId xmlns:a16="http://schemas.microsoft.com/office/drawing/2014/main" val="20003"/>
                    </a:ext>
                  </a:extLst>
                </a:gridCol>
                <a:gridCol w="1263535">
                  <a:extLst>
                    <a:ext uri="{9D8B030D-6E8A-4147-A177-3AD203B41FA5}">
                      <a16:colId xmlns:a16="http://schemas.microsoft.com/office/drawing/2014/main" val="20004"/>
                    </a:ext>
                  </a:extLst>
                </a:gridCol>
                <a:gridCol w="1346662">
                  <a:extLst>
                    <a:ext uri="{9D8B030D-6E8A-4147-A177-3AD203B41FA5}">
                      <a16:colId xmlns:a16="http://schemas.microsoft.com/office/drawing/2014/main" val="20005"/>
                    </a:ext>
                  </a:extLst>
                </a:gridCol>
                <a:gridCol w="1263534">
                  <a:extLst>
                    <a:ext uri="{9D8B030D-6E8A-4147-A177-3AD203B41FA5}">
                      <a16:colId xmlns:a16="http://schemas.microsoft.com/office/drawing/2014/main" val="20006"/>
                    </a:ext>
                  </a:extLst>
                </a:gridCol>
              </a:tblGrid>
              <a:tr h="452438">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chemeClr val="tx1"/>
                          </a:solidFill>
                          <a:effectLst/>
                        </a:rPr>
                        <a:t>t (℃)</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rgbClr val="002060"/>
                          </a:solidFill>
                          <a:effectLst/>
                        </a:rPr>
                        <a:t>35.0</a:t>
                      </a:r>
                      <a:endParaRPr kumimoji="1" lang="en-US" altLang="zh-CN" sz="2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rgbClr val="002060"/>
                          </a:solidFill>
                          <a:effectLst/>
                        </a:rPr>
                        <a:t>40.0</a:t>
                      </a:r>
                      <a:endParaRPr kumimoji="1" lang="en-US" altLang="zh-CN" sz="2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rgbClr val="002060"/>
                          </a:solidFill>
                          <a:effectLst/>
                        </a:rPr>
                        <a:t>45.0</a:t>
                      </a:r>
                      <a:endParaRPr kumimoji="1" lang="en-US" altLang="zh-CN" sz="2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rgbClr val="002060"/>
                          </a:solidFill>
                          <a:effectLst/>
                        </a:rPr>
                        <a:t>50.0</a:t>
                      </a:r>
                      <a:endParaRPr kumimoji="1" lang="en-US" altLang="zh-CN" sz="2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rgbClr val="002060"/>
                          </a:solidFill>
                          <a:effectLst/>
                        </a:rPr>
                        <a:t>55.0</a:t>
                      </a:r>
                      <a:endParaRPr kumimoji="1" lang="en-US" altLang="zh-CN" sz="2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rgbClr val="002060"/>
                          </a:solidFill>
                          <a:effectLst/>
                        </a:rPr>
                        <a:t>60.0</a:t>
                      </a:r>
                      <a:endParaRPr kumimoji="1" lang="en-US" altLang="zh-CN" sz="2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0"/>
                  </a:ext>
                </a:extLst>
              </a:tr>
              <a:tr h="655955">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chemeClr val="tx1"/>
                          </a:solidFill>
                          <a:effectLst/>
                        </a:rPr>
                        <a:t>E (mV)</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rgbClr val="002060"/>
                          </a:solidFill>
                          <a:effectLst/>
                        </a:rPr>
                        <a:t>0.2850 </a:t>
                      </a:r>
                      <a:endParaRPr kumimoji="1" lang="en-US" altLang="zh-CN" sz="2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rgbClr val="002060"/>
                          </a:solidFill>
                          <a:effectLst/>
                        </a:rPr>
                        <a:t>0.4600 </a:t>
                      </a:r>
                      <a:endParaRPr kumimoji="1" lang="en-US" altLang="zh-CN" sz="2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rgbClr val="002060"/>
                          </a:solidFill>
                          <a:effectLst/>
                        </a:rPr>
                        <a:t>0.6650 </a:t>
                      </a:r>
                      <a:endParaRPr kumimoji="1" lang="en-US" altLang="zh-CN" sz="2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rgbClr val="002060"/>
                          </a:solidFill>
                          <a:effectLst/>
                        </a:rPr>
                        <a:t>0.8350 </a:t>
                      </a:r>
                      <a:endParaRPr kumimoji="1" lang="en-US" altLang="zh-CN" sz="2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rgbClr val="002060"/>
                          </a:solidFill>
                          <a:effectLst/>
                        </a:rPr>
                        <a:t>1.0350 </a:t>
                      </a:r>
                      <a:endParaRPr kumimoji="1" lang="en-US" altLang="zh-CN" sz="2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800" b="1" u="none" strike="noStrike" cap="none" normalizeH="0" baseline="0" dirty="0">
                          <a:ln>
                            <a:noFill/>
                          </a:ln>
                          <a:solidFill>
                            <a:srgbClr val="002060"/>
                          </a:solidFill>
                          <a:effectLst/>
                        </a:rPr>
                        <a:t>1.2450 </a:t>
                      </a:r>
                      <a:endParaRPr kumimoji="1" lang="en-US" altLang="zh-CN" sz="2800" b="1" i="0" u="none" strike="noStrike" cap="none" normalizeH="0" baseline="0" dirty="0">
                        <a:ln>
                          <a:noFill/>
                        </a:ln>
                        <a:solidFill>
                          <a:srgbClr val="002060"/>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1"/>
                  </a:ext>
                </a:extLst>
              </a:tr>
            </a:tbl>
          </a:graphicData>
        </a:graphic>
      </p:graphicFrame>
      <p:pic>
        <p:nvPicPr>
          <p:cNvPr id="44116" name="图片 2">
            <a:extLst>
              <a:ext uri="{FF2B5EF4-FFF2-40B4-BE49-F238E27FC236}">
                <a16:creationId xmlns:a16="http://schemas.microsoft.com/office/drawing/2014/main" id="{9F6495E6-667D-6D60-9BB9-8869FA3B3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7508" y="2408492"/>
            <a:ext cx="4750307" cy="41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graphicFrame>
            <p:nvGraphicFramePr>
              <p:cNvPr id="3" name="Group 548">
                <a:extLst>
                  <a:ext uri="{FF2B5EF4-FFF2-40B4-BE49-F238E27FC236}">
                    <a16:creationId xmlns:a16="http://schemas.microsoft.com/office/drawing/2014/main" id="{8F46F92D-04F8-947B-F58D-57D0AAC30971}"/>
                  </a:ext>
                </a:extLst>
              </p:cNvPr>
              <p:cNvGraphicFramePr>
                <a:graphicFrameLocks/>
              </p:cNvGraphicFramePr>
              <p:nvPr>
                <p:extLst>
                  <p:ext uri="{D42A27DB-BD31-4B8C-83A1-F6EECF244321}">
                    <p14:modId xmlns:p14="http://schemas.microsoft.com/office/powerpoint/2010/main" val="1747841188"/>
                  </p:ext>
                </p:extLst>
              </p:nvPr>
            </p:nvGraphicFramePr>
            <p:xfrm>
              <a:off x="160201" y="2408492"/>
              <a:ext cx="6976526" cy="4258244"/>
            </p:xfrm>
            <a:graphic>
              <a:graphicData uri="http://schemas.openxmlformats.org/drawingml/2006/table">
                <a:tbl>
                  <a:tblPr>
                    <a:tableStyleId>{85BE263C-DBD7-4A20-BB59-AAB30ACAA65A}</a:tableStyleId>
                  </a:tblPr>
                  <a:tblGrid>
                    <a:gridCol w="2103419">
                      <a:extLst>
                        <a:ext uri="{9D8B030D-6E8A-4147-A177-3AD203B41FA5}">
                          <a16:colId xmlns:a16="http://schemas.microsoft.com/office/drawing/2014/main" val="20000"/>
                        </a:ext>
                      </a:extLst>
                    </a:gridCol>
                    <a:gridCol w="1714271">
                      <a:extLst>
                        <a:ext uri="{9D8B030D-6E8A-4147-A177-3AD203B41FA5}">
                          <a16:colId xmlns:a16="http://schemas.microsoft.com/office/drawing/2014/main" val="20001"/>
                        </a:ext>
                      </a:extLst>
                    </a:gridCol>
                    <a:gridCol w="1629294">
                      <a:extLst>
                        <a:ext uri="{9D8B030D-6E8A-4147-A177-3AD203B41FA5}">
                          <a16:colId xmlns:a16="http://schemas.microsoft.com/office/drawing/2014/main" val="20004"/>
                        </a:ext>
                      </a:extLst>
                    </a:gridCol>
                    <a:gridCol w="1529542">
                      <a:extLst>
                        <a:ext uri="{9D8B030D-6E8A-4147-A177-3AD203B41FA5}">
                          <a16:colId xmlns:a16="http://schemas.microsoft.com/office/drawing/2014/main" val="20006"/>
                        </a:ext>
                      </a:extLst>
                    </a:gridCol>
                  </a:tblGrid>
                  <a:tr h="479192">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14:m>
                            <m:oMath xmlns:m="http://schemas.openxmlformats.org/officeDocument/2006/math">
                              <m:acc>
                                <m:accPr>
                                  <m:chr m:val="̅"/>
                                  <m:ctrlPr>
                                    <a:rPr kumimoji="1" lang="en-US" altLang="zh-CN" sz="2800" b="1" i="1" u="none" strike="noStrike" cap="none" normalizeH="0" baseline="0" smtClean="0">
                                      <a:ln>
                                        <a:noFill/>
                                      </a:ln>
                                      <a:solidFill>
                                        <a:schemeClr val="tx1"/>
                                      </a:solidFill>
                                      <a:effectLst/>
                                      <a:latin typeface="Cambria Math" panose="02040503050406030204" pitchFamily="18" charset="0"/>
                                    </a:rPr>
                                  </m:ctrlPr>
                                </m:accPr>
                                <m:e>
                                  <m:r>
                                    <a:rPr kumimoji="1" lang="en-US" altLang="zh-CN" sz="2800" b="1" u="none" strike="noStrike" cap="none" normalizeH="0" baseline="0" smtClean="0">
                                      <a:ln>
                                        <a:noFill/>
                                      </a:ln>
                                      <a:solidFill>
                                        <a:schemeClr val="tx1"/>
                                      </a:solidFill>
                                      <a:effectLst/>
                                      <a:latin typeface="Cambria Math" panose="02040503050406030204" pitchFamily="18" charset="0"/>
                                    </a:rPr>
                                    <m:t>𝒕</m:t>
                                  </m:r>
                                </m:e>
                              </m:acc>
                            </m:oMath>
                          </a14:m>
                          <a:r>
                            <a:rPr kumimoji="1" lang="en-US" altLang="zh-CN" sz="2800" b="1" u="none" strike="noStrike" cap="none" normalizeH="0" baseline="0" dirty="0">
                              <a:ln>
                                <a:noFill/>
                              </a:ln>
                              <a:solidFill>
                                <a:schemeClr val="tx1"/>
                              </a:solidFill>
                              <a:effectLst/>
                            </a:rPr>
                            <a:t> (℃)</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C00000"/>
                              </a:solidFill>
                              <a:effectLst/>
                            </a:rPr>
                            <a:t>47.50</a:t>
                          </a:r>
                          <a:endParaRPr kumimoji="1" lang="en-US" altLang="zh-CN"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47.50</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47.50</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3"/>
                      </a:ext>
                    </a:extLst>
                  </a:tr>
                  <a:tr h="689906">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14:m>
                            <m:oMath xmlns:m="http://schemas.openxmlformats.org/officeDocument/2006/math">
                              <m:acc>
                                <m:accPr>
                                  <m:chr m:val="̅"/>
                                  <m:ctrlPr>
                                    <a:rPr kumimoji="1" lang="en-US" altLang="zh-CN" sz="2800" b="1" i="1" u="none" strike="noStrike" cap="none" normalizeH="0" baseline="0" dirty="0" smtClean="0">
                                      <a:ln>
                                        <a:noFill/>
                                      </a:ln>
                                      <a:solidFill>
                                        <a:schemeClr val="tx1"/>
                                      </a:solidFill>
                                      <a:effectLst/>
                                      <a:latin typeface="Cambria Math" panose="02040503050406030204" pitchFamily="18" charset="0"/>
                                    </a:rPr>
                                  </m:ctrlPr>
                                </m:accPr>
                                <m:e>
                                  <m:r>
                                    <a:rPr kumimoji="1" lang="en-US" altLang="zh-CN" sz="2800" b="1" u="none" strike="noStrike" cap="none" normalizeH="0" baseline="0" dirty="0" smtClean="0">
                                      <a:ln>
                                        <a:noFill/>
                                      </a:ln>
                                      <a:solidFill>
                                        <a:schemeClr val="tx1"/>
                                      </a:solidFill>
                                      <a:effectLst/>
                                      <a:latin typeface="Cambria Math" panose="02040503050406030204" pitchFamily="18" charset="0"/>
                                    </a:rPr>
                                    <m:t>𝑬</m:t>
                                  </m:r>
                                </m:e>
                              </m:acc>
                            </m:oMath>
                          </a14:m>
                          <a:r>
                            <a:rPr kumimoji="1" lang="en-US" altLang="zh-CN" sz="2800" b="1" u="none" strike="noStrike" cap="none" normalizeH="0" baseline="0" dirty="0">
                              <a:ln>
                                <a:noFill/>
                              </a:ln>
                              <a:solidFill>
                                <a:schemeClr val="tx1"/>
                              </a:solidFill>
                              <a:effectLst/>
                            </a:rPr>
                            <a:t> (mV)</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C00000"/>
                              </a:solidFill>
                              <a:effectLst/>
                            </a:rPr>
                            <a:t>0.754166667</a:t>
                          </a:r>
                          <a:endParaRPr kumimoji="1" lang="en-US" altLang="zh-CN"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0.75</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0.8</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4"/>
                      </a:ext>
                    </a:extLst>
                  </a:tr>
                  <a:tr h="688528">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14:m>
                            <m:oMath xmlns:m="http://schemas.openxmlformats.org/officeDocument/2006/math">
                              <m:acc>
                                <m:accPr>
                                  <m:chr m:val="̅"/>
                                  <m:ctrlPr>
                                    <a:rPr kumimoji="1" lang="en-US" altLang="zh-CN" sz="2800" b="1" i="1" u="none" strike="noStrike" cap="none" normalizeH="0" baseline="0" dirty="0" smtClean="0">
                                      <a:ln>
                                        <a:noFill/>
                                      </a:ln>
                                      <a:solidFill>
                                        <a:schemeClr val="tx1"/>
                                      </a:solidFill>
                                      <a:effectLst/>
                                      <a:latin typeface="Cambria Math" panose="02040503050406030204" pitchFamily="18" charset="0"/>
                                    </a:rPr>
                                  </m:ctrlPr>
                                </m:accPr>
                                <m:e>
                                  <m:r>
                                    <a:rPr kumimoji="1" lang="en-US" altLang="zh-CN" sz="2800" b="1" u="none" strike="noStrike" cap="none" normalizeH="0" baseline="0" dirty="0" smtClean="0">
                                      <a:ln>
                                        <a:noFill/>
                                      </a:ln>
                                      <a:solidFill>
                                        <a:schemeClr val="tx1"/>
                                      </a:solidFill>
                                      <a:effectLst/>
                                      <a:latin typeface="Cambria Math" panose="02040503050406030204" pitchFamily="18" charset="0"/>
                                    </a:rPr>
                                    <m:t>𝒕𝑬</m:t>
                                  </m:r>
                                </m:e>
                              </m:acc>
                              <m:r>
                                <a:rPr kumimoji="1" lang="en-US" altLang="zh-CN" sz="2800" b="1" u="none" strike="noStrike" cap="none" normalizeH="0" baseline="0" dirty="0" smtClean="0">
                                  <a:ln>
                                    <a:noFill/>
                                  </a:ln>
                                  <a:solidFill>
                                    <a:schemeClr val="tx1"/>
                                  </a:solidFill>
                                  <a:effectLst/>
                                  <a:latin typeface="Cambria Math" panose="02040503050406030204" pitchFamily="18" charset="0"/>
                                </a:rPr>
                                <m:t> </m:t>
                              </m:r>
                            </m:oMath>
                          </a14:m>
                          <a:r>
                            <a:rPr kumimoji="1" lang="en-US" altLang="zh-CN" sz="2800" b="1" u="none" strike="noStrike" cap="none" normalizeH="0" baseline="0" dirty="0">
                              <a:ln>
                                <a:noFill/>
                              </a:ln>
                              <a:solidFill>
                                <a:schemeClr val="tx1"/>
                              </a:solidFill>
                              <a:effectLst/>
                            </a:rPr>
                            <a:t>(℃ mV)</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C00000"/>
                              </a:solidFill>
                              <a:effectLst/>
                            </a:rPr>
                            <a:t>38.6125</a:t>
                          </a:r>
                          <a:endParaRPr kumimoji="1" lang="en-US" altLang="zh-CN"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38.61</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38.6</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5"/>
                      </a:ext>
                    </a:extLst>
                  </a:tr>
                  <a:tr h="688528">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14:m>
                            <m:oMath xmlns:m="http://schemas.openxmlformats.org/officeDocument/2006/math">
                              <m:acc>
                                <m:accPr>
                                  <m:chr m:val="̅"/>
                                  <m:ctrlPr>
                                    <a:rPr kumimoji="1" lang="en-US" altLang="zh-CN" sz="2800" b="1" i="1" u="none" strike="noStrike" cap="none" normalizeH="0" baseline="0" dirty="0" smtClean="0">
                                      <a:ln>
                                        <a:noFill/>
                                      </a:ln>
                                      <a:solidFill>
                                        <a:schemeClr val="tx1"/>
                                      </a:solidFill>
                                      <a:effectLst/>
                                      <a:latin typeface="Cambria Math" panose="02040503050406030204" pitchFamily="18" charset="0"/>
                                    </a:rPr>
                                  </m:ctrlPr>
                                </m:accPr>
                                <m:e>
                                  <m:sSup>
                                    <m:sSupPr>
                                      <m:ctrlPr>
                                        <a:rPr kumimoji="1" lang="en-US" altLang="zh-CN" sz="2800" b="1" i="1" u="none" strike="noStrike" cap="none" normalizeH="0" baseline="0" dirty="0" smtClean="0">
                                          <a:ln>
                                            <a:noFill/>
                                          </a:ln>
                                          <a:solidFill>
                                            <a:schemeClr val="tx1"/>
                                          </a:solidFill>
                                          <a:effectLst/>
                                          <a:latin typeface="Cambria Math" panose="02040503050406030204" pitchFamily="18" charset="0"/>
                                        </a:rPr>
                                      </m:ctrlPr>
                                    </m:sSupPr>
                                    <m:e>
                                      <m:r>
                                        <a:rPr kumimoji="1" lang="en-US" altLang="zh-CN" sz="2800" b="1" u="none" strike="noStrike" cap="none" normalizeH="0" baseline="0" dirty="0" smtClean="0">
                                          <a:ln>
                                            <a:noFill/>
                                          </a:ln>
                                          <a:solidFill>
                                            <a:schemeClr val="tx1"/>
                                          </a:solidFill>
                                          <a:effectLst/>
                                          <a:latin typeface="Cambria Math" panose="02040503050406030204" pitchFamily="18" charset="0"/>
                                        </a:rPr>
                                        <m:t>𝒕</m:t>
                                      </m:r>
                                    </m:e>
                                    <m:sup>
                                      <m:r>
                                        <a:rPr kumimoji="1" lang="en-US" altLang="zh-CN" sz="2800" b="1" u="none" strike="noStrike" cap="none" normalizeH="0" baseline="0" dirty="0" smtClean="0">
                                          <a:ln>
                                            <a:noFill/>
                                          </a:ln>
                                          <a:solidFill>
                                            <a:schemeClr val="tx1"/>
                                          </a:solidFill>
                                          <a:effectLst/>
                                          <a:latin typeface="Cambria Math" panose="02040503050406030204" pitchFamily="18" charset="0"/>
                                        </a:rPr>
                                        <m:t>𝟐</m:t>
                                      </m:r>
                                    </m:sup>
                                  </m:sSup>
                                </m:e>
                              </m:acc>
                              <m:r>
                                <a:rPr kumimoji="1" lang="en-US" altLang="zh-CN" sz="2800" b="1" u="none" strike="noStrike" cap="none" normalizeH="0" baseline="0" dirty="0" smtClean="0">
                                  <a:ln>
                                    <a:noFill/>
                                  </a:ln>
                                  <a:solidFill>
                                    <a:schemeClr val="tx1"/>
                                  </a:solidFill>
                                  <a:effectLst/>
                                  <a:latin typeface="Cambria Math" panose="02040503050406030204" pitchFamily="18" charset="0"/>
                                </a:rPr>
                                <m:t> </m:t>
                              </m:r>
                            </m:oMath>
                          </a14:m>
                          <a:r>
                            <a:rPr kumimoji="1" lang="en-US" altLang="zh-CN" sz="2800" b="1" u="none" strike="noStrike" cap="none" normalizeH="0" baseline="0" dirty="0">
                              <a:ln>
                                <a:noFill/>
                              </a:ln>
                              <a:solidFill>
                                <a:schemeClr val="tx1"/>
                              </a:solidFill>
                              <a:effectLst/>
                            </a:rPr>
                            <a:t>(℃</a:t>
                          </a:r>
                          <a:r>
                            <a:rPr kumimoji="1" lang="en-US" altLang="zh-CN" sz="2800" b="1" u="none" strike="noStrike" cap="none" normalizeH="0" baseline="30000" dirty="0">
                              <a:ln>
                                <a:noFill/>
                              </a:ln>
                              <a:solidFill>
                                <a:schemeClr val="tx1"/>
                              </a:solidFill>
                              <a:effectLst/>
                            </a:rPr>
                            <a:t>2</a:t>
                          </a:r>
                          <a:r>
                            <a:rPr kumimoji="1" lang="en-US" altLang="zh-CN" sz="2800" b="1" u="none" strike="noStrike" cap="none" normalizeH="0" baseline="0" dirty="0">
                              <a:ln>
                                <a:noFill/>
                              </a:ln>
                              <a:solidFill>
                                <a:schemeClr val="tx1"/>
                              </a:solidFill>
                              <a:effectLst/>
                            </a:rPr>
                            <a:t>)</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C00000"/>
                              </a:solidFill>
                              <a:effectLst/>
                            </a:rPr>
                            <a:t>2329.166667</a:t>
                          </a:r>
                          <a:endParaRPr kumimoji="1" lang="en-US" altLang="zh-CN"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2329.17</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2329.2</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6"/>
                      </a:ext>
                    </a:extLst>
                  </a:tr>
                  <a:tr h="984594">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14:m>
                            <m:oMath xmlns:m="http://schemas.openxmlformats.org/officeDocument/2006/math">
                              <m:sSub>
                                <m:sSubPr>
                                  <m:ctrlPr>
                                    <a:rPr kumimoji="1" lang="en-US" altLang="zh-CN" sz="2800" b="1" i="1" u="none" strike="noStrike" cap="none" normalizeH="0" baseline="0" dirty="0" smtClean="0">
                                      <a:ln>
                                        <a:noFill/>
                                      </a:ln>
                                      <a:solidFill>
                                        <a:schemeClr val="tx1"/>
                                      </a:solidFill>
                                      <a:effectLst/>
                                      <a:latin typeface="Cambria Math" panose="02040503050406030204" pitchFamily="18" charset="0"/>
                                    </a:rPr>
                                  </m:ctrlPr>
                                </m:sSubPr>
                                <m:e>
                                  <m:r>
                                    <a:rPr kumimoji="1" lang="en-US" altLang="zh-CN" sz="2800" b="1" u="none" strike="noStrike" cap="none" normalizeH="0" baseline="0" dirty="0" smtClean="0">
                                      <a:ln>
                                        <a:noFill/>
                                      </a:ln>
                                      <a:solidFill>
                                        <a:schemeClr val="tx1"/>
                                      </a:solidFill>
                                      <a:effectLst/>
                                      <a:latin typeface="Cambria Math" panose="02040503050406030204" pitchFamily="18" charset="0"/>
                                    </a:rPr>
                                    <m:t>𝑬</m:t>
                                  </m:r>
                                </m:e>
                                <m:sub>
                                  <m:r>
                                    <a:rPr kumimoji="1" lang="en-US" altLang="zh-CN" sz="2800" b="1" u="none" strike="noStrike" cap="none" normalizeH="0" baseline="0" dirty="0" smtClean="0">
                                      <a:ln>
                                        <a:noFill/>
                                      </a:ln>
                                      <a:solidFill>
                                        <a:schemeClr val="tx1"/>
                                      </a:solidFill>
                                      <a:effectLst/>
                                      <a:latin typeface="Cambria Math" panose="02040503050406030204" pitchFamily="18" charset="0"/>
                                    </a:rPr>
                                    <m:t>𝟎</m:t>
                                  </m:r>
                                </m:sub>
                              </m:sSub>
                            </m:oMath>
                          </a14:m>
                          <a:r>
                            <a:rPr kumimoji="1" lang="en-US" altLang="zh-CN" sz="2800" b="1" u="none" strike="noStrike" cap="none" normalizeH="0" baseline="0" dirty="0">
                              <a:ln>
                                <a:noFill/>
                              </a:ln>
                              <a:solidFill>
                                <a:schemeClr val="tx1"/>
                              </a:solidFill>
                              <a:effectLst/>
                            </a:rPr>
                            <a:t> (mV)</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C00000"/>
                              </a:solidFill>
                              <a:effectLst/>
                            </a:rPr>
                            <a:t>-1.06304762</a:t>
                          </a:r>
                          <a:endParaRPr kumimoji="1" lang="en-US" altLang="zh-CN"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-1.194425</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0.4093215</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7"/>
                      </a:ext>
                    </a:extLst>
                  </a:tr>
                  <a:tr h="688528">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14:m>
                            <m:oMath xmlns:m="http://schemas.openxmlformats.org/officeDocument/2006/math">
                              <m:r>
                                <a:rPr kumimoji="1" lang="en-US" altLang="zh-CN" sz="2800" b="1" u="none" strike="noStrike" cap="none" normalizeH="0" baseline="0" dirty="0" smtClean="0">
                                  <a:ln>
                                    <a:noFill/>
                                  </a:ln>
                                  <a:solidFill>
                                    <a:schemeClr val="tx1"/>
                                  </a:solidFill>
                                  <a:effectLst/>
                                  <a:latin typeface="Cambria Math" panose="02040503050406030204" pitchFamily="18" charset="0"/>
                                </a:rPr>
                                <m:t>𝜽</m:t>
                              </m:r>
                              <m:r>
                                <a:rPr kumimoji="1" lang="en-US" altLang="zh-CN" sz="2800" b="1" u="none" strike="noStrike" cap="none" normalizeH="0" baseline="0" dirty="0" smtClean="0">
                                  <a:ln>
                                    <a:noFill/>
                                  </a:ln>
                                  <a:solidFill>
                                    <a:schemeClr val="tx1"/>
                                  </a:solidFill>
                                  <a:effectLst/>
                                  <a:latin typeface="Cambria Math" panose="02040503050406030204" pitchFamily="18" charset="0"/>
                                </a:rPr>
                                <m:t> </m:t>
                              </m:r>
                            </m:oMath>
                          </a14:m>
                          <a:r>
                            <a:rPr kumimoji="1" lang="en-US" altLang="zh-CN" sz="2800" b="1" u="none" strike="noStrike" cap="none" normalizeH="0" baseline="0" dirty="0">
                              <a:ln>
                                <a:noFill/>
                              </a:ln>
                              <a:solidFill>
                                <a:schemeClr val="tx1"/>
                              </a:solidFill>
                              <a:effectLst/>
                            </a:rPr>
                            <a:t>(mV/℃)</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C00000"/>
                              </a:solidFill>
                              <a:effectLst/>
                            </a:rPr>
                            <a:t>0.038257143</a:t>
                          </a:r>
                          <a:endParaRPr kumimoji="1" lang="en-US" altLang="zh-CN"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0.0409353</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0.0082248</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8"/>
                      </a:ext>
                    </a:extLst>
                  </a:tr>
                </a:tbl>
              </a:graphicData>
            </a:graphic>
          </p:graphicFrame>
        </mc:Choice>
        <mc:Fallback xmlns="">
          <p:graphicFrame>
            <p:nvGraphicFramePr>
              <p:cNvPr id="3" name="Group 548">
                <a:extLst>
                  <a:ext uri="{FF2B5EF4-FFF2-40B4-BE49-F238E27FC236}">
                    <a16:creationId xmlns:a16="http://schemas.microsoft.com/office/drawing/2014/main" id="{8F46F92D-04F8-947B-F58D-57D0AAC30971}"/>
                  </a:ext>
                </a:extLst>
              </p:cNvPr>
              <p:cNvGraphicFramePr>
                <a:graphicFrameLocks/>
              </p:cNvGraphicFramePr>
              <p:nvPr>
                <p:extLst>
                  <p:ext uri="{D42A27DB-BD31-4B8C-83A1-F6EECF244321}">
                    <p14:modId xmlns:p14="http://schemas.microsoft.com/office/powerpoint/2010/main" val="1747841188"/>
                  </p:ext>
                </p:extLst>
              </p:nvPr>
            </p:nvGraphicFramePr>
            <p:xfrm>
              <a:off x="160201" y="2408492"/>
              <a:ext cx="6976526" cy="4258244"/>
            </p:xfrm>
            <a:graphic>
              <a:graphicData uri="http://schemas.openxmlformats.org/drawingml/2006/table">
                <a:tbl>
                  <a:tblPr>
                    <a:tableStyleId>{85BE263C-DBD7-4A20-BB59-AAB30ACAA65A}</a:tableStyleId>
                  </a:tblPr>
                  <a:tblGrid>
                    <a:gridCol w="2103419">
                      <a:extLst>
                        <a:ext uri="{9D8B030D-6E8A-4147-A177-3AD203B41FA5}">
                          <a16:colId xmlns:a16="http://schemas.microsoft.com/office/drawing/2014/main" val="20000"/>
                        </a:ext>
                      </a:extLst>
                    </a:gridCol>
                    <a:gridCol w="1714271">
                      <a:extLst>
                        <a:ext uri="{9D8B030D-6E8A-4147-A177-3AD203B41FA5}">
                          <a16:colId xmlns:a16="http://schemas.microsoft.com/office/drawing/2014/main" val="20001"/>
                        </a:ext>
                      </a:extLst>
                    </a:gridCol>
                    <a:gridCol w="1629294">
                      <a:extLst>
                        <a:ext uri="{9D8B030D-6E8A-4147-A177-3AD203B41FA5}">
                          <a16:colId xmlns:a16="http://schemas.microsoft.com/office/drawing/2014/main" val="20004"/>
                        </a:ext>
                      </a:extLst>
                    </a:gridCol>
                    <a:gridCol w="1529542">
                      <a:extLst>
                        <a:ext uri="{9D8B030D-6E8A-4147-A177-3AD203B41FA5}">
                          <a16:colId xmlns:a16="http://schemas.microsoft.com/office/drawing/2014/main" val="20006"/>
                        </a:ext>
                      </a:extLst>
                    </a:gridCol>
                  </a:tblGrid>
                  <a:tr h="518160">
                    <a:tc>
                      <a:txBody>
                        <a:bodyPr/>
                        <a:lstStyle/>
                        <a:p>
                          <a:endParaRPr lang="zh-CN"/>
                        </a:p>
                      </a:txBody>
                      <a:tcPr anchor="ctr" horzOverflow="overflow">
                        <a:blipFill>
                          <a:blip r:embed="rId3"/>
                          <a:stretch>
                            <a:fillRect t="-12195" r="-232530" b="-736585"/>
                          </a:stretch>
                        </a:blipFill>
                      </a:tcPr>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C00000"/>
                              </a:solidFill>
                              <a:effectLst/>
                            </a:rPr>
                            <a:t>47.50</a:t>
                          </a:r>
                          <a:endParaRPr kumimoji="1" lang="en-US" altLang="zh-CN"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47.50</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47.50</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3"/>
                      </a:ext>
                    </a:extLst>
                  </a:tr>
                  <a:tr h="689906">
                    <a:tc>
                      <a:txBody>
                        <a:bodyPr/>
                        <a:lstStyle/>
                        <a:p>
                          <a:endParaRPr lang="zh-CN"/>
                        </a:p>
                      </a:txBody>
                      <a:tcPr anchor="ctr" horzOverflow="overflow">
                        <a:blipFill>
                          <a:blip r:embed="rId3"/>
                          <a:stretch>
                            <a:fillRect t="-85185" r="-232530" b="-459259"/>
                          </a:stretch>
                        </a:blipFill>
                      </a:tcPr>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C00000"/>
                              </a:solidFill>
                              <a:effectLst/>
                            </a:rPr>
                            <a:t>0.754166667</a:t>
                          </a:r>
                          <a:endParaRPr kumimoji="1" lang="en-US" altLang="zh-CN"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0.75</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0.8</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4"/>
                      </a:ext>
                    </a:extLst>
                  </a:tr>
                  <a:tr h="688528">
                    <a:tc>
                      <a:txBody>
                        <a:bodyPr/>
                        <a:lstStyle/>
                        <a:p>
                          <a:endParaRPr lang="zh-CN"/>
                        </a:p>
                      </a:txBody>
                      <a:tcPr anchor="ctr" horzOverflow="overflow">
                        <a:blipFill>
                          <a:blip r:embed="rId3"/>
                          <a:stretch>
                            <a:fillRect t="-181818" r="-232530" b="-350909"/>
                          </a:stretch>
                        </a:blipFill>
                      </a:tcPr>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C00000"/>
                              </a:solidFill>
                              <a:effectLst/>
                            </a:rPr>
                            <a:t>38.6125</a:t>
                          </a:r>
                          <a:endParaRPr kumimoji="1" lang="en-US" altLang="zh-CN"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38.61</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38.6</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5"/>
                      </a:ext>
                    </a:extLst>
                  </a:tr>
                  <a:tr h="688528">
                    <a:tc>
                      <a:txBody>
                        <a:bodyPr/>
                        <a:lstStyle/>
                        <a:p>
                          <a:endParaRPr lang="zh-CN"/>
                        </a:p>
                      </a:txBody>
                      <a:tcPr anchor="ctr" horzOverflow="overflow">
                        <a:blipFill>
                          <a:blip r:embed="rId3"/>
                          <a:stretch>
                            <a:fillRect t="-287037" r="-232530" b="-257407"/>
                          </a:stretch>
                        </a:blipFill>
                      </a:tcPr>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C00000"/>
                              </a:solidFill>
                              <a:effectLst/>
                            </a:rPr>
                            <a:t>2329.166667</a:t>
                          </a:r>
                          <a:endParaRPr kumimoji="1" lang="en-US" altLang="zh-CN"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2329.17</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2329.2</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6"/>
                      </a:ext>
                    </a:extLst>
                  </a:tr>
                  <a:tr h="984594">
                    <a:tc>
                      <a:txBody>
                        <a:bodyPr/>
                        <a:lstStyle/>
                        <a:p>
                          <a:endParaRPr lang="zh-CN"/>
                        </a:p>
                      </a:txBody>
                      <a:tcPr anchor="ctr" horzOverflow="overflow">
                        <a:blipFill>
                          <a:blip r:embed="rId3"/>
                          <a:stretch>
                            <a:fillRect t="-267949" r="-232530" b="-78205"/>
                          </a:stretch>
                        </a:blipFill>
                      </a:tcPr>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C00000"/>
                              </a:solidFill>
                              <a:effectLst/>
                            </a:rPr>
                            <a:t>-1.06304762</a:t>
                          </a:r>
                          <a:endParaRPr kumimoji="1" lang="en-US" altLang="zh-CN"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-1.194425</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0.4093215</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7"/>
                      </a:ext>
                    </a:extLst>
                  </a:tr>
                  <a:tr h="688528">
                    <a:tc>
                      <a:txBody>
                        <a:bodyPr/>
                        <a:lstStyle/>
                        <a:p>
                          <a:endParaRPr lang="zh-CN"/>
                        </a:p>
                      </a:txBody>
                      <a:tcPr anchor="ctr" horzOverflow="overflow">
                        <a:blipFill>
                          <a:blip r:embed="rId3"/>
                          <a:stretch>
                            <a:fillRect t="-531481" r="-232530" b="-12963"/>
                          </a:stretch>
                        </a:blipFill>
                      </a:tcPr>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rgbClr val="C00000"/>
                              </a:solidFill>
                              <a:effectLst/>
                            </a:rPr>
                            <a:t>0.038257143</a:t>
                          </a:r>
                          <a:endParaRPr kumimoji="1" lang="en-US" altLang="zh-CN" sz="2000" b="1" i="0" u="none" strike="noStrike" cap="none" normalizeH="0" baseline="0" dirty="0">
                            <a:ln>
                              <a:noFill/>
                            </a:ln>
                            <a:solidFill>
                              <a:srgbClr val="C00000"/>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0.0409353</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tc>
                      <a:txBody>
                        <a:bodyPr/>
                        <a:lstStyle>
                          <a:lvl1pPr marL="342900" indent="-342900" algn="l">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000" b="1" u="none" strike="noStrike" cap="none" normalizeH="0" baseline="0" dirty="0">
                              <a:ln>
                                <a:noFill/>
                              </a:ln>
                              <a:solidFill>
                                <a:schemeClr val="tx1"/>
                              </a:solidFill>
                              <a:effectLst/>
                            </a:rPr>
                            <a:t>0.0082248</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E2D01DD-5563-A13D-2A69-C8E75E90C491}"/>
                  </a:ext>
                </a:extLst>
              </p:cNvPr>
              <p:cNvSpPr txBox="1"/>
              <p:nvPr/>
            </p:nvSpPr>
            <p:spPr>
              <a:xfrm>
                <a:off x="9859641" y="1301413"/>
                <a:ext cx="222817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kumimoji="1" lang="en-US" altLang="zh-CN" sz="3200" b="1" i="1" smtClean="0">
                          <a:latin typeface="Times New Roman" panose="02020603050405020304" pitchFamily="18" charset="0"/>
                          <a:cs typeface="Times New Roman" panose="02020603050405020304" pitchFamily="18" charset="0"/>
                        </a:rPr>
                        <m:t>E</m:t>
                      </m:r>
                      <m:r>
                        <m:rPr>
                          <m:nor/>
                        </m:rPr>
                        <a:rPr kumimoji="1" lang="en-US" altLang="zh-CN" sz="3200" b="1" smtClean="0">
                          <a:latin typeface="Times New Roman" panose="02020603050405020304" pitchFamily="18" charset="0"/>
                          <a:cs typeface="Times New Roman" panose="02020603050405020304" pitchFamily="18" charset="0"/>
                        </a:rPr>
                        <m:t>(</m:t>
                      </m:r>
                      <m:r>
                        <m:rPr>
                          <m:nor/>
                        </m:rPr>
                        <a:rPr kumimoji="1" lang="en-US" altLang="zh-CN" sz="3200" b="1" i="1" smtClean="0">
                          <a:latin typeface="Times New Roman" panose="02020603050405020304" pitchFamily="18" charset="0"/>
                          <a:cs typeface="Times New Roman" panose="02020603050405020304" pitchFamily="18" charset="0"/>
                        </a:rPr>
                        <m:t>t</m:t>
                      </m:r>
                      <m:r>
                        <m:rPr>
                          <m:nor/>
                        </m:rPr>
                        <a:rPr kumimoji="1" lang="en-US" altLang="zh-CN" sz="3200" b="1" smtClean="0">
                          <a:latin typeface="Times New Roman" panose="02020603050405020304" pitchFamily="18" charset="0"/>
                          <a:cs typeface="Times New Roman" panose="02020603050405020304" pitchFamily="18" charset="0"/>
                        </a:rPr>
                        <m:t>)</m:t>
                      </m:r>
                      <m:r>
                        <m:rPr>
                          <m:nor/>
                        </m:rPr>
                        <a:rPr kumimoji="1" lang="zh-CN" altLang="en-US" sz="3200" b="1" smtClean="0">
                          <a:latin typeface="Times New Roman" panose="02020603050405020304" pitchFamily="18" charset="0"/>
                          <a:cs typeface="Times New Roman" panose="02020603050405020304" pitchFamily="18" charset="0"/>
                        </a:rPr>
                        <m:t> </m:t>
                      </m:r>
                      <m:r>
                        <m:rPr>
                          <m:nor/>
                        </m:rPr>
                        <a:rPr kumimoji="1" lang="en-US" altLang="zh-CN" sz="3200" b="1" i="1" smtClean="0">
                          <a:latin typeface="Times New Roman" panose="02020603050405020304" pitchFamily="18" charset="0"/>
                          <a:cs typeface="Times New Roman" panose="02020603050405020304" pitchFamily="18" charset="0"/>
                        </a:rPr>
                        <m:t>=</m:t>
                      </m:r>
                      <m:r>
                        <m:rPr>
                          <m:nor/>
                        </m:rPr>
                        <a:rPr kumimoji="1" lang="zh-CN" altLang="en-US" sz="3200" b="1" i="1" smtClean="0">
                          <a:latin typeface="Times New Roman" panose="02020603050405020304" pitchFamily="18" charset="0"/>
                          <a:cs typeface="Times New Roman" panose="02020603050405020304" pitchFamily="18" charset="0"/>
                        </a:rPr>
                        <m:t> </m:t>
                      </m:r>
                      <m:r>
                        <m:rPr>
                          <m:nor/>
                        </m:rPr>
                        <a:rPr kumimoji="1" lang="en-US" altLang="zh-CN" sz="3200" b="1" i="1" smtClean="0">
                          <a:latin typeface="Times New Roman" panose="02020603050405020304" pitchFamily="18" charset="0"/>
                          <a:cs typeface="Times New Roman" panose="02020603050405020304" pitchFamily="18" charset="0"/>
                        </a:rPr>
                        <m:t>E</m:t>
                      </m:r>
                      <m:r>
                        <m:rPr>
                          <m:nor/>
                        </m:rPr>
                        <a:rPr kumimoji="1" lang="en-US" altLang="zh-CN" sz="3200" baseline="-25000" smtClean="0">
                          <a:latin typeface="Times New Roman" panose="02020603050405020304" pitchFamily="18" charset="0"/>
                          <a:cs typeface="Times New Roman" panose="02020603050405020304" pitchFamily="18" charset="0"/>
                        </a:rPr>
                        <m:t>0</m:t>
                      </m:r>
                      <m:r>
                        <m:rPr>
                          <m:nor/>
                        </m:rPr>
                        <a:rPr kumimoji="1" lang="en-US" altLang="zh-CN" sz="3200" i="1" smtClean="0">
                          <a:latin typeface="Times New Roman" panose="02020603050405020304" pitchFamily="18" charset="0"/>
                          <a:cs typeface="Times New Roman" panose="02020603050405020304" pitchFamily="18" charset="0"/>
                        </a:rPr>
                        <m:t>+</m:t>
                      </m:r>
                      <m:r>
                        <m:rPr>
                          <m:nor/>
                        </m:rPr>
                        <a:rPr kumimoji="1" lang="en-US" altLang="zh-CN" sz="3200" i="1" smtClean="0">
                          <a:latin typeface="Times New Roman" panose="02020603050405020304" pitchFamily="18" charset="0"/>
                          <a:cs typeface="Times New Roman" panose="02020603050405020304" pitchFamily="18" charset="0"/>
                        </a:rPr>
                        <m:t>θt</m:t>
                      </m:r>
                    </m:oMath>
                  </m:oMathPara>
                </a14:m>
                <a:endParaRPr kumimoji="1" lang="zh-CN" altLang="en-US" sz="3200" i="1"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9E2D01DD-5563-A13D-2A69-C8E75E90C491}"/>
                  </a:ext>
                </a:extLst>
              </p:cNvPr>
              <p:cNvSpPr txBox="1">
                <a:spLocks noRot="1" noChangeAspect="1" noMove="1" noResize="1" noEditPoints="1" noAdjustHandles="1" noChangeArrowheads="1" noChangeShapeType="1" noTextEdit="1"/>
              </p:cNvSpPr>
              <p:nvPr/>
            </p:nvSpPr>
            <p:spPr>
              <a:xfrm>
                <a:off x="9859641" y="1301413"/>
                <a:ext cx="2228174" cy="492443"/>
              </a:xfrm>
              <a:prstGeom prst="rect">
                <a:avLst/>
              </a:prstGeom>
              <a:blipFill>
                <a:blip r:embed="rId4"/>
                <a:stretch>
                  <a:fillRect l="-2841" t="-15000" r="-3409" b="-37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9116228-1BF4-554E-BB64-D09AA1FE9ADB}"/>
                  </a:ext>
                </a:extLst>
              </p:cNvPr>
              <p:cNvSpPr txBox="1"/>
              <p:nvPr/>
            </p:nvSpPr>
            <p:spPr>
              <a:xfrm>
                <a:off x="8492408" y="5283946"/>
                <a:ext cx="3224024" cy="984885"/>
              </a:xfrm>
              <a:prstGeom prst="rect">
                <a:avLst/>
              </a:prstGeom>
              <a:noFill/>
            </p:spPr>
            <p:txBody>
              <a:bodyPr wrap="none" lIns="0" tIns="0" rIns="0" bIns="0" rtlCol="0">
                <a:spAutoFit/>
              </a:bodyPr>
              <a:lstStyle/>
              <a:p>
                <a14:m>
                  <m:oMath xmlns:m="http://schemas.openxmlformats.org/officeDocument/2006/math">
                    <m:r>
                      <m:rPr>
                        <m:nor/>
                      </m:rPr>
                      <a:rPr kumimoji="1" lang="en-US" altLang="zh-CN" sz="3200" b="1" i="1" smtClean="0">
                        <a:solidFill>
                          <a:srgbClr val="C00000"/>
                        </a:solidFill>
                        <a:latin typeface="Times New Roman" panose="02020603050405020304" pitchFamily="18" charset="0"/>
                        <a:cs typeface="Times New Roman" panose="02020603050405020304" pitchFamily="18" charset="0"/>
                      </a:rPr>
                      <m:t>E</m:t>
                    </m:r>
                    <m:r>
                      <m:rPr>
                        <m:nor/>
                      </m:rPr>
                      <a:rPr kumimoji="1" lang="en-US" altLang="zh-CN" sz="3200" baseline="-25000" smtClean="0">
                        <a:solidFill>
                          <a:srgbClr val="C00000"/>
                        </a:solidFill>
                        <a:latin typeface="Times New Roman" panose="02020603050405020304" pitchFamily="18" charset="0"/>
                        <a:cs typeface="Times New Roman" panose="02020603050405020304" pitchFamily="18" charset="0"/>
                      </a:rPr>
                      <m:t>0</m:t>
                    </m:r>
                    <m:r>
                      <m:rPr>
                        <m:nor/>
                      </m:rPr>
                      <a:rPr kumimoji="1" lang="en-US" altLang="zh-CN" sz="3200" b="0" i="0" baseline="-25000" smtClean="0">
                        <a:solidFill>
                          <a:srgbClr val="C00000"/>
                        </a:solidFill>
                        <a:latin typeface="Times New Roman" panose="02020603050405020304" pitchFamily="18" charset="0"/>
                        <a:cs typeface="Times New Roman" panose="02020603050405020304" pitchFamily="18" charset="0"/>
                      </a:rPr>
                      <m:t> </m:t>
                    </m:r>
                    <m:r>
                      <m:rPr>
                        <m:nor/>
                      </m:rPr>
                      <a:rPr kumimoji="1" lang="en-US" altLang="zh-CN" sz="3200" b="0" i="0" smtClean="0">
                        <a:solidFill>
                          <a:srgbClr val="C00000"/>
                        </a:solidFill>
                        <a:latin typeface="Times New Roman" panose="02020603050405020304" pitchFamily="18" charset="0"/>
                        <a:cs typeface="Times New Roman" panose="02020603050405020304" pitchFamily="18" charset="0"/>
                      </a:rPr>
                      <m:t>=</m:t>
                    </m:r>
                    <m:r>
                      <m:rPr>
                        <m:nor/>
                      </m:rPr>
                      <a:rPr kumimoji="1" lang="en-US" altLang="zh-CN" sz="3200" b="0" i="0" baseline="-25000" smtClean="0">
                        <a:solidFill>
                          <a:srgbClr val="C00000"/>
                        </a:solidFill>
                        <a:latin typeface="Times New Roman" panose="02020603050405020304" pitchFamily="18" charset="0"/>
                        <a:cs typeface="Times New Roman" panose="02020603050405020304" pitchFamily="18" charset="0"/>
                      </a:rPr>
                      <m:t> </m:t>
                    </m:r>
                    <m:r>
                      <m:rPr>
                        <m:nor/>
                      </m:rPr>
                      <a:rPr kumimoji="1" lang="en-US" altLang="zh-CN" sz="3200" b="0" smtClean="0">
                        <a:solidFill>
                          <a:srgbClr val="C00000"/>
                        </a:solidFill>
                        <a:latin typeface="Times New Roman" panose="02020603050405020304" pitchFamily="18" charset="0"/>
                        <a:cs typeface="Times New Roman" panose="02020603050405020304" pitchFamily="18" charset="0"/>
                      </a:rPr>
                      <m:t>−1.0630</m:t>
                    </m:r>
                  </m:oMath>
                </a14:m>
                <a:r>
                  <a:rPr kumimoji="1" lang="zh-CN" altLang="en-US" sz="3200" b="0" dirty="0">
                    <a:solidFill>
                      <a:srgbClr val="C00000"/>
                    </a:solidFill>
                    <a:latin typeface="Times New Roman" panose="02020603050405020304" pitchFamily="18" charset="0"/>
                    <a:cs typeface="Times New Roman" panose="02020603050405020304" pitchFamily="18" charset="0"/>
                  </a:rPr>
                  <a:t> </a:t>
                </a:r>
                <a:r>
                  <a:rPr kumimoji="1" lang="en-US" altLang="zh-CN" sz="3200" b="0" dirty="0">
                    <a:solidFill>
                      <a:srgbClr val="C00000"/>
                    </a:solidFill>
                    <a:latin typeface="Times New Roman" panose="02020603050405020304" pitchFamily="18" charset="0"/>
                    <a:cs typeface="Times New Roman" panose="02020603050405020304" pitchFamily="18" charset="0"/>
                  </a:rPr>
                  <a:t>mV</a:t>
                </a:r>
              </a:p>
              <a:p>
                <a14:m>
                  <m:oMath xmlns:m="http://schemas.openxmlformats.org/officeDocument/2006/math">
                    <m:r>
                      <m:rPr>
                        <m:nor/>
                      </m:rPr>
                      <a:rPr kumimoji="1" lang="en-US" altLang="zh-CN" sz="3200" i="1">
                        <a:solidFill>
                          <a:srgbClr val="C00000"/>
                        </a:solidFill>
                        <a:latin typeface="Times New Roman" panose="02020603050405020304" pitchFamily="18" charset="0"/>
                        <a:cs typeface="Times New Roman" panose="02020603050405020304" pitchFamily="18" charset="0"/>
                      </a:rPr>
                      <m:t>θ</m:t>
                    </m:r>
                    <m:r>
                      <a:rPr kumimoji="1" lang="en-US" altLang="zh-CN" sz="3200" b="0" i="1" smtClean="0">
                        <a:solidFill>
                          <a:srgbClr val="C00000"/>
                        </a:solidFill>
                        <a:latin typeface="Cambria Math" panose="02040503050406030204" pitchFamily="18" charset="0"/>
                        <a:cs typeface="Times New Roman" panose="02020603050405020304" pitchFamily="18" charset="0"/>
                      </a:rPr>
                      <m:t>=</m:t>
                    </m:r>
                    <m:r>
                      <m:rPr>
                        <m:nor/>
                      </m:rPr>
                      <a:rPr kumimoji="1" lang="en-US" altLang="zh-CN" sz="3200" b="0" i="0" smtClean="0">
                        <a:solidFill>
                          <a:srgbClr val="C00000"/>
                        </a:solidFill>
                        <a:latin typeface="Times New Roman" panose="02020603050405020304" pitchFamily="18" charset="0"/>
                        <a:cs typeface="Times New Roman" panose="02020603050405020304" pitchFamily="18" charset="0"/>
                      </a:rPr>
                      <m:t>0.0382</m:t>
                    </m:r>
                  </m:oMath>
                </a14:m>
                <a:r>
                  <a:rPr kumimoji="1" lang="en-US" altLang="zh-CN" sz="3200" i="1" dirty="0">
                    <a:solidFill>
                      <a:srgbClr val="C00000"/>
                    </a:solidFill>
                    <a:latin typeface="Times New Roman" panose="02020603050405020304" pitchFamily="18" charset="0"/>
                    <a:cs typeface="Times New Roman" panose="02020603050405020304" pitchFamily="18" charset="0"/>
                  </a:rPr>
                  <a:t> </a:t>
                </a:r>
                <a:r>
                  <a:rPr kumimoji="1" lang="en-US" altLang="zh-CN" sz="32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mV</a:t>
                </a:r>
                <a:r>
                  <a:rPr kumimoji="1" lang="en-US" altLang="zh-CN" sz="3200" b="1" dirty="0">
                    <a:solidFill>
                      <a:srgbClr val="C00000"/>
                    </a:solidFill>
                    <a:latin typeface="宋体" panose="02010600030101010101" pitchFamily="2" charset="-122"/>
                    <a:ea typeface="宋体" panose="02010600030101010101" pitchFamily="2" charset="-122"/>
                    <a:cs typeface="Times New Roman" panose="02020603050405020304" pitchFamily="18" charset="0"/>
                  </a:rPr>
                  <a:t>/℃</a:t>
                </a:r>
                <a:endParaRPr kumimoji="1" lang="zh-CN" altLang="en-US" sz="3200" i="1" dirty="0">
                  <a:solidFill>
                    <a:srgbClr val="C00000"/>
                  </a:solidFill>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29116228-1BF4-554E-BB64-D09AA1FE9ADB}"/>
                  </a:ext>
                </a:extLst>
              </p:cNvPr>
              <p:cNvSpPr txBox="1">
                <a:spLocks noRot="1" noChangeAspect="1" noMove="1" noResize="1" noEditPoints="1" noAdjustHandles="1" noChangeArrowheads="1" noChangeShapeType="1" noTextEdit="1"/>
              </p:cNvSpPr>
              <p:nvPr/>
            </p:nvSpPr>
            <p:spPr>
              <a:xfrm>
                <a:off x="8492408" y="5283946"/>
                <a:ext cx="3224024" cy="984885"/>
              </a:xfrm>
              <a:prstGeom prst="rect">
                <a:avLst/>
              </a:prstGeom>
              <a:blipFill>
                <a:blip r:embed="rId5"/>
                <a:stretch>
                  <a:fillRect l="-4314" t="-12821" r="-5882" b="-24359"/>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2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545B090C-8694-287B-E72C-3FB6EE04F943}"/>
              </a:ext>
            </a:extLst>
          </p:cNvPr>
          <p:cNvGraphicFramePr>
            <a:graphicFrameLocks noGrp="1"/>
          </p:cNvGraphicFramePr>
          <p:nvPr>
            <p:extLst>
              <p:ext uri="{D42A27DB-BD31-4B8C-83A1-F6EECF244321}">
                <p14:modId xmlns:p14="http://schemas.microsoft.com/office/powerpoint/2010/main" val="3409039674"/>
              </p:ext>
            </p:extLst>
          </p:nvPr>
        </p:nvGraphicFramePr>
        <p:xfrm>
          <a:off x="1293640" y="899021"/>
          <a:ext cx="8810780" cy="1756625"/>
        </p:xfrm>
        <a:graphic>
          <a:graphicData uri="http://schemas.openxmlformats.org/drawingml/2006/table">
            <a:tbl>
              <a:tblPr>
                <a:tableStyleId>{85BE263C-DBD7-4A20-BB59-AAB30ACAA65A}</a:tableStyleId>
              </a:tblPr>
              <a:tblGrid>
                <a:gridCol w="2978227">
                  <a:extLst>
                    <a:ext uri="{9D8B030D-6E8A-4147-A177-3AD203B41FA5}">
                      <a16:colId xmlns:a16="http://schemas.microsoft.com/office/drawing/2014/main" val="4191916610"/>
                    </a:ext>
                  </a:extLst>
                </a:gridCol>
                <a:gridCol w="828066">
                  <a:extLst>
                    <a:ext uri="{9D8B030D-6E8A-4147-A177-3AD203B41FA5}">
                      <a16:colId xmlns:a16="http://schemas.microsoft.com/office/drawing/2014/main" val="3746574008"/>
                    </a:ext>
                  </a:extLst>
                </a:gridCol>
                <a:gridCol w="926757">
                  <a:extLst>
                    <a:ext uri="{9D8B030D-6E8A-4147-A177-3AD203B41FA5}">
                      <a16:colId xmlns:a16="http://schemas.microsoft.com/office/drawing/2014/main" val="914944496"/>
                    </a:ext>
                  </a:extLst>
                </a:gridCol>
                <a:gridCol w="1013254">
                  <a:extLst>
                    <a:ext uri="{9D8B030D-6E8A-4147-A177-3AD203B41FA5}">
                      <a16:colId xmlns:a16="http://schemas.microsoft.com/office/drawing/2014/main" val="3418867866"/>
                    </a:ext>
                  </a:extLst>
                </a:gridCol>
                <a:gridCol w="1000898">
                  <a:extLst>
                    <a:ext uri="{9D8B030D-6E8A-4147-A177-3AD203B41FA5}">
                      <a16:colId xmlns:a16="http://schemas.microsoft.com/office/drawing/2014/main" val="2970045031"/>
                    </a:ext>
                  </a:extLst>
                </a:gridCol>
                <a:gridCol w="1013254">
                  <a:extLst>
                    <a:ext uri="{9D8B030D-6E8A-4147-A177-3AD203B41FA5}">
                      <a16:colId xmlns:a16="http://schemas.microsoft.com/office/drawing/2014/main" val="608192310"/>
                    </a:ext>
                  </a:extLst>
                </a:gridCol>
                <a:gridCol w="1050324">
                  <a:extLst>
                    <a:ext uri="{9D8B030D-6E8A-4147-A177-3AD203B41FA5}">
                      <a16:colId xmlns:a16="http://schemas.microsoft.com/office/drawing/2014/main" val="3914874287"/>
                    </a:ext>
                  </a:extLst>
                </a:gridCol>
              </a:tblGrid>
              <a:tr h="481163">
                <a:tc>
                  <a:txBody>
                    <a:bodyPr/>
                    <a:lstStyle/>
                    <a:p>
                      <a:pPr marL="118745" indent="-118745" algn="ctr"/>
                      <a:r>
                        <a:rPr lang="zh-CN" sz="2800" kern="100" dirty="0">
                          <a:effectLst/>
                          <a:latin typeface="Times New Roman" panose="02020603050405020304" pitchFamily="18" charset="0"/>
                          <a:ea typeface="Microsoft YaHei" panose="020B0503020204020204" pitchFamily="34" charset="-122"/>
                          <a:cs typeface="Times New Roman" panose="02020603050405020304" pitchFamily="18" charset="0"/>
                        </a:rPr>
                        <a:t>次数</a:t>
                      </a:r>
                      <a:r>
                        <a:rPr lang="en-US" altLang="zh-CN" sz="2800" kern="100" dirty="0">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i="1" kern="100" dirty="0">
                          <a:effectLst/>
                          <a:latin typeface="Times New Roman" panose="02020603050405020304" pitchFamily="18" charset="0"/>
                          <a:ea typeface="Microsoft YaHei" panose="020B0503020204020204" pitchFamily="34" charset="-122"/>
                          <a:cs typeface="Times New Roman" panose="02020603050405020304" pitchFamily="18" charset="0"/>
                        </a:rPr>
                        <a:t>k</a:t>
                      </a:r>
                      <a:endParaRPr lang="zh-CN" sz="2800" i="1" kern="100"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4</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5</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6</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0097620"/>
                  </a:ext>
                </a:extLst>
              </a:tr>
              <a:tr h="637356">
                <a:tc>
                  <a:txBody>
                    <a:bodyPr/>
                    <a:lstStyle/>
                    <a:p>
                      <a:pPr marL="118745" indent="-118745" algn="ctr"/>
                      <a:r>
                        <a:rPr lang="zh-CN" sz="2800" kern="100" dirty="0">
                          <a:effectLst/>
                          <a:latin typeface="Times New Roman" panose="02020603050405020304" pitchFamily="18" charset="0"/>
                          <a:ea typeface="Microsoft YaHei" panose="020B0503020204020204" pitchFamily="34" charset="-122"/>
                          <a:cs typeface="Times New Roman" panose="02020603050405020304" pitchFamily="18" charset="0"/>
                        </a:rPr>
                        <a:t>电压</a:t>
                      </a:r>
                      <a:r>
                        <a:rPr lang="en-US" altLang="zh-CN" sz="2800" kern="100" dirty="0">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800" i="1" kern="100" dirty="0">
                          <a:effectLst/>
                          <a:latin typeface="Times New Roman" panose="02020603050405020304" pitchFamily="18" charset="0"/>
                          <a:ea typeface="Microsoft YaHei" panose="020B0503020204020204" pitchFamily="34" charset="-122"/>
                          <a:cs typeface="Times New Roman" panose="02020603050405020304" pitchFamily="18" charset="0"/>
                        </a:rPr>
                        <a:t>U</a:t>
                      </a:r>
                      <a:r>
                        <a:rPr lang="en-US" sz="2800" kern="100" dirty="0">
                          <a:effectLst/>
                          <a:latin typeface="Times New Roman" panose="02020603050405020304" pitchFamily="18" charset="0"/>
                          <a:ea typeface="Microsoft YaHei" panose="020B0503020204020204" pitchFamily="34" charset="-122"/>
                          <a:cs typeface="Times New Roman" panose="02020603050405020304" pitchFamily="18" charset="0"/>
                        </a:rPr>
                        <a:t>(V)</a:t>
                      </a:r>
                      <a:endParaRPr lang="zh-CN" sz="2800" kern="100"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0.00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4.00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6.00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8.00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10.00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6407362"/>
                  </a:ext>
                </a:extLst>
              </a:tr>
              <a:tr h="638106">
                <a:tc>
                  <a:txBody>
                    <a:bodyPr/>
                    <a:lstStyle/>
                    <a:p>
                      <a:pPr marL="118745" indent="-118745" algn="ctr"/>
                      <a:r>
                        <a:rPr lang="zh-CN" sz="2800" kern="100" dirty="0">
                          <a:effectLst/>
                          <a:latin typeface="Times New Roman" panose="02020603050405020304" pitchFamily="18" charset="0"/>
                          <a:ea typeface="Microsoft YaHei" panose="020B0503020204020204" pitchFamily="34" charset="-122"/>
                          <a:cs typeface="Times New Roman" panose="02020603050405020304" pitchFamily="18" charset="0"/>
                        </a:rPr>
                        <a:t>电流</a:t>
                      </a:r>
                      <a:r>
                        <a:rPr lang="en-US" altLang="zh-CN" sz="2800" kern="100" dirty="0">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800" i="1" kern="100" dirty="0">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sz="2800" kern="100" dirty="0">
                          <a:effectLst/>
                          <a:latin typeface="Times New Roman" panose="02020603050405020304" pitchFamily="18" charset="0"/>
                          <a:ea typeface="Microsoft YaHei" panose="020B0503020204020204" pitchFamily="34" charset="-122"/>
                          <a:cs typeface="Times New Roman" panose="02020603050405020304" pitchFamily="18" charset="0"/>
                        </a:rPr>
                        <a:t>(mA)</a:t>
                      </a:r>
                      <a:endParaRPr lang="zh-CN" sz="2800" kern="100" dirty="0">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0.00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2.04</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3.95</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6.03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8.02</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9.96</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6440938"/>
                  </a:ext>
                </a:extLst>
              </a:tr>
            </a:tbl>
          </a:graphicData>
        </a:graphic>
      </p:graphicFrame>
      <p:sp>
        <p:nvSpPr>
          <p:cNvPr id="6" name="Rectangle 2">
            <a:extLst>
              <a:ext uri="{FF2B5EF4-FFF2-40B4-BE49-F238E27FC236}">
                <a16:creationId xmlns:a16="http://schemas.microsoft.com/office/drawing/2014/main" id="{49A44CA3-F9D5-1813-17A3-0EA98E6A5C0D}"/>
              </a:ext>
            </a:extLst>
          </p:cNvPr>
          <p:cNvSpPr>
            <a:spLocks noGrp="1" noChangeArrowheads="1"/>
          </p:cNvSpPr>
          <p:nvPr>
            <p:ph type="title"/>
          </p:nvPr>
        </p:nvSpPr>
        <p:spPr>
          <a:xfrm>
            <a:off x="2332020" y="191264"/>
            <a:ext cx="7772400" cy="638176"/>
          </a:xfrm>
        </p:spPr>
        <p:txBody>
          <a:bodyPr>
            <a:normAutofit/>
          </a:body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rPr>
              <a:t>最小二乘法举例－电阻测量</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144231B-4670-5B9B-DD9B-1177E2851F0D}"/>
                  </a:ext>
                </a:extLst>
              </p:cNvPr>
              <p:cNvSpPr txBox="1"/>
              <p:nvPr/>
            </p:nvSpPr>
            <p:spPr>
              <a:xfrm>
                <a:off x="974416" y="2916291"/>
                <a:ext cx="3167983" cy="523220"/>
              </a:xfrm>
              <a:prstGeom prst="rect">
                <a:avLst/>
              </a:prstGeom>
              <a:noFill/>
            </p:spPr>
            <p:txBody>
              <a:bodyPr wrap="none" rtlCol="0">
                <a:spAutoFit/>
              </a:bodyPr>
              <a:lstStyle/>
              <a:p>
                <a:r>
                  <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800" dirty="0">
                    <a:latin typeface="Times New Roman" panose="02020603050405020304" pitchFamily="18" charset="0"/>
                    <a:ea typeface="SimSun" panose="02010600030101010101" pitchFamily="2" charset="-122"/>
                    <a:cs typeface="Times New Roman" panose="02020603050405020304" pitchFamily="18" charset="0"/>
                  </a:rPr>
                  <a:t>a</a:t>
                </a:r>
                <a:r>
                  <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800" dirty="0">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t>𝑈</m:t>
                    </m:r>
                    <m: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t>=</m:t>
                    </m:r>
                    <m:sSub>
                      <m:sSubPr>
                        <m:ctrlP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ctrlPr>
                      </m:sSubPr>
                      <m:e>
                        <m: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t>𝑈</m:t>
                        </m:r>
                      </m:e>
                      <m:sub>
                        <m: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t>0</m:t>
                        </m:r>
                      </m:sub>
                    </m:sSub>
                    <m: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t>+</m:t>
                    </m:r>
                    <m: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t>𝑅𝐼</m:t>
                    </m:r>
                  </m:oMath>
                </a14:m>
                <a:endPar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2144231B-4670-5B9B-DD9B-1177E2851F0D}"/>
                  </a:ext>
                </a:extLst>
              </p:cNvPr>
              <p:cNvSpPr txBox="1">
                <a:spLocks noRot="1" noChangeAspect="1" noMove="1" noResize="1" noEditPoints="1" noAdjustHandles="1" noChangeArrowheads="1" noChangeShapeType="1" noTextEdit="1"/>
              </p:cNvSpPr>
              <p:nvPr/>
            </p:nvSpPr>
            <p:spPr>
              <a:xfrm>
                <a:off x="974416" y="2916291"/>
                <a:ext cx="3167983" cy="523220"/>
              </a:xfrm>
              <a:prstGeom prst="rect">
                <a:avLst/>
              </a:prstGeom>
              <a:blipFill>
                <a:blip r:embed="rId2"/>
                <a:stretch>
                  <a:fillRect l="-3984" t="-16667"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0CF708C-A458-920C-B121-8AFE91958B4A}"/>
                  </a:ext>
                </a:extLst>
              </p:cNvPr>
              <p:cNvSpPr txBox="1"/>
              <p:nvPr/>
            </p:nvSpPr>
            <p:spPr>
              <a:xfrm>
                <a:off x="1057541" y="3445551"/>
                <a:ext cx="7821500" cy="710451"/>
              </a:xfrm>
              <a:prstGeom prst="rect">
                <a:avLst/>
              </a:prstGeom>
              <a:noFill/>
            </p:spPr>
            <p:txBody>
              <a:bodyPr wrap="none" rtlCol="0">
                <a:spAutoFit/>
              </a:bodyPr>
              <a:lstStyle/>
              <a:p>
                <a:r>
                  <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800" dirty="0">
                    <a:latin typeface="Times New Roman" panose="02020603050405020304" pitchFamily="18" charset="0"/>
                    <a:ea typeface="SimSun" panose="02010600030101010101" pitchFamily="2" charset="-122"/>
                    <a:cs typeface="Times New Roman" panose="02020603050405020304" pitchFamily="18" charset="0"/>
                  </a:rPr>
                  <a:t>b</a:t>
                </a:r>
                <a:r>
                  <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800" dirty="0">
                    <a:latin typeface="Times New Roman" panose="02020603050405020304" pitchFamily="18" charset="0"/>
                    <a:ea typeface="SimSun" panose="02010600030101010101" pitchFamily="2" charset="-122"/>
                    <a:cs typeface="Times New Roman" panose="02020603050405020304" pitchFamily="18" charset="0"/>
                  </a:rPr>
                  <a:t>: </a:t>
                </a:r>
                <a14:m>
                  <m:oMath xmlns:m="http://schemas.openxmlformats.org/officeDocument/2006/math">
                    <m:acc>
                      <m:accPr>
                        <m:chr m:val="̅"/>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acc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𝐼</m:t>
                        </m:r>
                      </m:e>
                    </m:acc>
                    <m: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t>=</m:t>
                    </m:r>
                    <m:f>
                      <m:f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fPr>
                      <m:num>
                        <m:r>
                          <a:rPr kumimoji="1" lang="en-US" altLang="zh-CN" sz="2800" i="1" dirty="0">
                            <a:latin typeface="Cambria Math" panose="02040503050406030204" pitchFamily="18" charset="0"/>
                            <a:ea typeface="SimSun" panose="02010600030101010101" pitchFamily="2" charset="-122"/>
                            <a:cs typeface="Times New Roman" panose="02020603050405020304" pitchFamily="18" charset="0"/>
                          </a:rPr>
                          <m:t>0.00+2.04+</m:t>
                        </m:r>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3.95+6.03+8.02+9.96</m:t>
                        </m:r>
                      </m:num>
                      <m:den>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6</m:t>
                        </m:r>
                      </m:den>
                    </m:f>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=5.000 </m:t>
                    </m:r>
                    <m:r>
                      <m:rPr>
                        <m:sty m:val="p"/>
                      </m:rPr>
                      <a:rPr kumimoji="1" lang="en-US" altLang="zh-CN" sz="2800" b="0" i="0" dirty="0" smtClean="0">
                        <a:latin typeface="Cambria Math" panose="02040503050406030204" pitchFamily="18" charset="0"/>
                        <a:ea typeface="SimSun" panose="02010600030101010101" pitchFamily="2" charset="-122"/>
                        <a:cs typeface="Times New Roman" panose="02020603050405020304" pitchFamily="18" charset="0"/>
                      </a:rPr>
                      <m:t>mA</m:t>
                    </m:r>
                  </m:oMath>
                </a14:m>
                <a:endPar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00CF708C-A458-920C-B121-8AFE91958B4A}"/>
                  </a:ext>
                </a:extLst>
              </p:cNvPr>
              <p:cNvSpPr txBox="1">
                <a:spLocks noRot="1" noChangeAspect="1" noMove="1" noResize="1" noEditPoints="1" noAdjustHandles="1" noChangeArrowheads="1" noChangeShapeType="1" noTextEdit="1"/>
              </p:cNvSpPr>
              <p:nvPr/>
            </p:nvSpPr>
            <p:spPr>
              <a:xfrm>
                <a:off x="1057541" y="3445551"/>
                <a:ext cx="7821500" cy="710451"/>
              </a:xfrm>
              <a:prstGeom prst="rect">
                <a:avLst/>
              </a:prstGeom>
              <a:blipFill>
                <a:blip r:embed="rId3"/>
                <a:stretch>
                  <a:fillRect l="-1621"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9574195-3897-7C11-93D8-289CEAFC573B}"/>
                  </a:ext>
                </a:extLst>
              </p:cNvPr>
              <p:cNvSpPr txBox="1"/>
              <p:nvPr/>
            </p:nvSpPr>
            <p:spPr>
              <a:xfrm>
                <a:off x="1949710" y="4225583"/>
                <a:ext cx="8981818" cy="9017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acc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𝑈</m:t>
                          </m:r>
                        </m:e>
                      </m:acc>
                      <m: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t>=</m:t>
                      </m:r>
                      <m:f>
                        <m:f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fPr>
                        <m:num>
                          <m:r>
                            <a:rPr kumimoji="1" lang="en-US" altLang="zh-CN" sz="2800" i="1" dirty="0">
                              <a:latin typeface="Cambria Math" panose="02040503050406030204" pitchFamily="18" charset="0"/>
                              <a:ea typeface="SimSun" panose="02010600030101010101" pitchFamily="2" charset="-122"/>
                              <a:cs typeface="Times New Roman" panose="02020603050405020304" pitchFamily="18" charset="0"/>
                            </a:rPr>
                            <m:t>0.00+2.0</m:t>
                          </m:r>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0</m:t>
                          </m:r>
                          <m:r>
                            <a:rPr kumimoji="1" lang="en-US" altLang="zh-CN" sz="2800" i="1" dirty="0">
                              <a:latin typeface="Cambria Math" panose="02040503050406030204" pitchFamily="18" charset="0"/>
                              <a:ea typeface="SimSun" panose="02010600030101010101" pitchFamily="2" charset="-122"/>
                              <a:cs typeface="Times New Roman" panose="02020603050405020304" pitchFamily="18" charset="0"/>
                            </a:rPr>
                            <m:t>+</m:t>
                          </m:r>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4.00+6.00+8.00+10.00</m:t>
                          </m:r>
                        </m:num>
                        <m:den>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6</m:t>
                          </m:r>
                        </m:den>
                      </m:f>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=5.000 </m:t>
                      </m:r>
                      <m:r>
                        <m:rPr>
                          <m:sty m:val="p"/>
                        </m:rPr>
                        <a:rPr kumimoji="1" lang="en-US" altLang="zh-CN" sz="2800" b="0" i="0" dirty="0" smtClean="0">
                          <a:latin typeface="Cambria Math" panose="02040503050406030204" pitchFamily="18" charset="0"/>
                          <a:ea typeface="SimSun" panose="02010600030101010101" pitchFamily="2" charset="-122"/>
                          <a:cs typeface="Times New Roman" panose="02020603050405020304" pitchFamily="18" charset="0"/>
                        </a:rPr>
                        <m:t>V</m:t>
                      </m:r>
                    </m:oMath>
                  </m:oMathPara>
                </a14:m>
                <a:endPar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49574195-3897-7C11-93D8-289CEAFC573B}"/>
                  </a:ext>
                </a:extLst>
              </p:cNvPr>
              <p:cNvSpPr txBox="1">
                <a:spLocks noRot="1" noChangeAspect="1" noMove="1" noResize="1" noEditPoints="1" noAdjustHandles="1" noChangeArrowheads="1" noChangeShapeType="1" noTextEdit="1"/>
              </p:cNvSpPr>
              <p:nvPr/>
            </p:nvSpPr>
            <p:spPr>
              <a:xfrm>
                <a:off x="1949710" y="4225583"/>
                <a:ext cx="8981818" cy="901785"/>
              </a:xfrm>
              <a:prstGeom prst="rect">
                <a:avLst/>
              </a:prstGeom>
              <a:blipFill>
                <a:blip r:embed="rId4"/>
                <a:stretch>
                  <a:fillRect b="-6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7C3686F-4377-912E-27E3-6A53A3921EAA}"/>
                  </a:ext>
                </a:extLst>
              </p:cNvPr>
              <p:cNvSpPr txBox="1"/>
              <p:nvPr/>
            </p:nvSpPr>
            <p:spPr>
              <a:xfrm>
                <a:off x="1807196" y="4980695"/>
                <a:ext cx="9567747" cy="9017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acc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𝐼𝑈</m:t>
                          </m:r>
                        </m:e>
                      </m:acc>
                      <m: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t>=</m:t>
                      </m:r>
                      <m:f>
                        <m:f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fPr>
                        <m:num>
                          <m: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t>1</m:t>
                          </m:r>
                        </m:num>
                        <m:den>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6</m:t>
                          </m:r>
                        </m:den>
                      </m:f>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m:t>
                      </m:r>
                      <m:d>
                        <m:d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d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0.00×0.00+2.00×2.04+⋯</m:t>
                          </m:r>
                        </m:e>
                      </m:d>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=36.63</m:t>
                      </m:r>
                      <m:r>
                        <a:rPr kumimoji="1" lang="en-US" altLang="zh-CN" sz="2800" b="0" i="0" dirty="0" smtClean="0">
                          <a:latin typeface="Cambria Math" panose="02040503050406030204" pitchFamily="18" charset="0"/>
                          <a:ea typeface="SimSun" panose="02010600030101010101" pitchFamily="2" charset="-122"/>
                          <a:cs typeface="Times New Roman" panose="02020603050405020304" pitchFamily="18" charset="0"/>
                        </a:rPr>
                        <m:t>6667 </m:t>
                      </m:r>
                      <m:r>
                        <m:rPr>
                          <m:sty m:val="p"/>
                        </m:rPr>
                        <a:rPr kumimoji="1" lang="en-US" altLang="zh-CN" sz="2800" b="0" i="0" dirty="0" smtClean="0">
                          <a:latin typeface="Cambria Math" panose="02040503050406030204" pitchFamily="18" charset="0"/>
                          <a:ea typeface="SimSun" panose="02010600030101010101" pitchFamily="2" charset="-122"/>
                          <a:cs typeface="Times New Roman" panose="02020603050405020304" pitchFamily="18" charset="0"/>
                        </a:rPr>
                        <m:t>mA</m:t>
                      </m:r>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m:t>
                      </m:r>
                      <m:r>
                        <m:rPr>
                          <m:sty m:val="p"/>
                        </m:rPr>
                        <a:rPr kumimoji="1" lang="en-US" altLang="zh-CN" sz="2800" b="0" i="0" dirty="0" smtClean="0">
                          <a:latin typeface="Cambria Math" panose="02040503050406030204" pitchFamily="18" charset="0"/>
                          <a:ea typeface="SimSun" panose="02010600030101010101" pitchFamily="2" charset="-122"/>
                          <a:cs typeface="Times New Roman" panose="02020603050405020304" pitchFamily="18" charset="0"/>
                        </a:rPr>
                        <m:t>V</m:t>
                      </m:r>
                    </m:oMath>
                  </m:oMathPara>
                </a14:m>
                <a:endPar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37C3686F-4377-912E-27E3-6A53A3921EAA}"/>
                  </a:ext>
                </a:extLst>
              </p:cNvPr>
              <p:cNvSpPr txBox="1">
                <a:spLocks noRot="1" noChangeAspect="1" noMove="1" noResize="1" noEditPoints="1" noAdjustHandles="1" noChangeArrowheads="1" noChangeShapeType="1" noTextEdit="1"/>
              </p:cNvSpPr>
              <p:nvPr/>
            </p:nvSpPr>
            <p:spPr>
              <a:xfrm>
                <a:off x="1807196" y="4980695"/>
                <a:ext cx="9567747" cy="901785"/>
              </a:xfrm>
              <a:prstGeom prst="rect">
                <a:avLst/>
              </a:prstGeom>
              <a:blipFill>
                <a:blip r:embed="rId5"/>
                <a:stretch>
                  <a:fillRect b="-6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3BD49FD-E33A-E5E3-7561-7AF59B2AF31E}"/>
                  </a:ext>
                </a:extLst>
              </p:cNvPr>
              <p:cNvSpPr txBox="1"/>
              <p:nvPr/>
            </p:nvSpPr>
            <p:spPr>
              <a:xfrm>
                <a:off x="1883210" y="5882480"/>
                <a:ext cx="9169561" cy="9017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accPr>
                        <m:e>
                          <m:sSup>
                            <m:sSup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sSup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𝐼</m:t>
                              </m:r>
                            </m:e>
                            <m:sup>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2</m:t>
                              </m:r>
                            </m:sup>
                          </m:sSup>
                        </m:e>
                      </m:acc>
                      <m: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t>=</m:t>
                      </m:r>
                      <m:f>
                        <m:f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fPr>
                        <m:num>
                          <m: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t>1</m:t>
                          </m:r>
                        </m:num>
                        <m:den>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6</m:t>
                          </m:r>
                        </m:den>
                      </m:f>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m:t>
                      </m:r>
                      <m:d>
                        <m:d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d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0.00×0.00+2.04×2.04+⋯</m:t>
                          </m:r>
                        </m:e>
                      </m:d>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=36.6</m:t>
                      </m:r>
                      <m:r>
                        <a:rPr kumimoji="1" lang="en-US" altLang="zh-CN" sz="2800" b="0" i="0" dirty="0" smtClean="0">
                          <a:latin typeface="Cambria Math" panose="02040503050406030204" pitchFamily="18" charset="0"/>
                          <a:ea typeface="SimSun" panose="02010600030101010101" pitchFamily="2" charset="-122"/>
                          <a:cs typeface="Times New Roman" panose="02020603050405020304" pitchFamily="18" charset="0"/>
                        </a:rPr>
                        <m:t>66667 </m:t>
                      </m:r>
                      <m:sSup>
                        <m:sSup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kumimoji="1" lang="en-US" altLang="zh-CN" sz="2800" b="0" i="0" dirty="0" smtClean="0">
                              <a:latin typeface="Cambria Math" panose="02040503050406030204" pitchFamily="18" charset="0"/>
                              <a:ea typeface="SimSun" panose="02010600030101010101" pitchFamily="2" charset="-122"/>
                              <a:cs typeface="Times New Roman" panose="02020603050405020304" pitchFamily="18" charset="0"/>
                            </a:rPr>
                            <m:t>mA</m:t>
                          </m:r>
                        </m:e>
                        <m:sup>
                          <m:r>
                            <a:rPr kumimoji="1" lang="en-US" altLang="zh-CN" sz="2800" b="0" i="0" dirty="0" smtClean="0">
                              <a:latin typeface="Cambria Math" panose="02040503050406030204" pitchFamily="18" charset="0"/>
                              <a:ea typeface="SimSun" panose="02010600030101010101" pitchFamily="2" charset="-122"/>
                              <a:cs typeface="Times New Roman" panose="02020603050405020304" pitchFamily="18" charset="0"/>
                            </a:rPr>
                            <m:t>2</m:t>
                          </m:r>
                        </m:sup>
                      </m:sSup>
                    </m:oMath>
                  </m:oMathPara>
                </a14:m>
                <a:endPar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C3BD49FD-E33A-E5E3-7561-7AF59B2AF31E}"/>
                  </a:ext>
                </a:extLst>
              </p:cNvPr>
              <p:cNvSpPr txBox="1">
                <a:spLocks noRot="1" noChangeAspect="1" noMove="1" noResize="1" noEditPoints="1" noAdjustHandles="1" noChangeArrowheads="1" noChangeShapeType="1" noTextEdit="1"/>
              </p:cNvSpPr>
              <p:nvPr/>
            </p:nvSpPr>
            <p:spPr>
              <a:xfrm>
                <a:off x="1883210" y="5882480"/>
                <a:ext cx="9169561" cy="901785"/>
              </a:xfrm>
              <a:prstGeom prst="rect">
                <a:avLst/>
              </a:prstGeom>
              <a:blipFill>
                <a:blip r:embed="rId6"/>
                <a:stretch>
                  <a:fillRect b="-69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32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CC7CC05-D025-6EC9-822C-8AADA67BDFBE}"/>
              </a:ext>
            </a:extLst>
          </p:cNvPr>
          <p:cNvSpPr txBox="1">
            <a:spLocks noChangeArrowheads="1"/>
          </p:cNvSpPr>
          <p:nvPr/>
        </p:nvSpPr>
        <p:spPr>
          <a:xfrm>
            <a:off x="316075" y="347373"/>
            <a:ext cx="2899605"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列表法</a:t>
            </a:r>
          </a:p>
        </p:txBody>
      </p:sp>
      <p:grpSp>
        <p:nvGrpSpPr>
          <p:cNvPr id="3" name="组合 2">
            <a:extLst>
              <a:ext uri="{FF2B5EF4-FFF2-40B4-BE49-F238E27FC236}">
                <a16:creationId xmlns:a16="http://schemas.microsoft.com/office/drawing/2014/main" id="{4AB3ACBF-DA39-4ACE-7707-9638668FC489}"/>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423F8E37-FFC5-1F34-9A5D-CA1BC5411AA6}"/>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813320A4-E9A6-CCCC-4DD7-44D2EE88235A}"/>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E9382A26-4F6B-362F-9B81-7CCA00E9B58B}"/>
                  </a:ext>
                </a:extLst>
              </p:cNvPr>
              <p:cNvGraphicFramePr>
                <a:graphicFrameLocks noGrp="1"/>
              </p:cNvGraphicFramePr>
              <p:nvPr>
                <p:extLst>
                  <p:ext uri="{D42A27DB-BD31-4B8C-83A1-F6EECF244321}">
                    <p14:modId xmlns:p14="http://schemas.microsoft.com/office/powerpoint/2010/main" val="3532908785"/>
                  </p:ext>
                </p:extLst>
              </p:nvPr>
            </p:nvGraphicFramePr>
            <p:xfrm>
              <a:off x="1113734" y="2961262"/>
              <a:ext cx="8929275" cy="2191385"/>
            </p:xfrm>
            <a:graphic>
              <a:graphicData uri="http://schemas.openxmlformats.org/drawingml/2006/table">
                <a:tbl>
                  <a:tblPr>
                    <a:tableStyleId>{BDBED569-4797-4DF1-A0F4-6AAB3CD982D8}</a:tableStyleId>
                  </a:tblPr>
                  <a:tblGrid>
                    <a:gridCol w="3240310">
                      <a:extLst>
                        <a:ext uri="{9D8B030D-6E8A-4147-A177-3AD203B41FA5}">
                          <a16:colId xmlns:a16="http://schemas.microsoft.com/office/drawing/2014/main" val="3748240606"/>
                        </a:ext>
                      </a:extLst>
                    </a:gridCol>
                    <a:gridCol w="1177290">
                      <a:extLst>
                        <a:ext uri="{9D8B030D-6E8A-4147-A177-3AD203B41FA5}">
                          <a16:colId xmlns:a16="http://schemas.microsoft.com/office/drawing/2014/main" val="1110313772"/>
                        </a:ext>
                      </a:extLst>
                    </a:gridCol>
                    <a:gridCol w="1143000">
                      <a:extLst>
                        <a:ext uri="{9D8B030D-6E8A-4147-A177-3AD203B41FA5}">
                          <a16:colId xmlns:a16="http://schemas.microsoft.com/office/drawing/2014/main" val="2406016068"/>
                        </a:ext>
                      </a:extLst>
                    </a:gridCol>
                    <a:gridCol w="1143000">
                      <a:extLst>
                        <a:ext uri="{9D8B030D-6E8A-4147-A177-3AD203B41FA5}">
                          <a16:colId xmlns:a16="http://schemas.microsoft.com/office/drawing/2014/main" val="371603409"/>
                        </a:ext>
                      </a:extLst>
                    </a:gridCol>
                    <a:gridCol w="1143000">
                      <a:extLst>
                        <a:ext uri="{9D8B030D-6E8A-4147-A177-3AD203B41FA5}">
                          <a16:colId xmlns:a16="http://schemas.microsoft.com/office/drawing/2014/main" val="2759914389"/>
                        </a:ext>
                      </a:extLst>
                    </a:gridCol>
                    <a:gridCol w="1082675">
                      <a:extLst>
                        <a:ext uri="{9D8B030D-6E8A-4147-A177-3AD203B41FA5}">
                          <a16:colId xmlns:a16="http://schemas.microsoft.com/office/drawing/2014/main" val="742106371"/>
                        </a:ext>
                      </a:extLst>
                    </a:gridCol>
                  </a:tblGrid>
                  <a:tr h="488315">
                    <a:tc>
                      <a:txBody>
                        <a:bodyPr/>
                        <a:lstStyle/>
                        <a:p>
                          <a:pPr algn="ctr"/>
                          <a:r>
                            <a:rPr lang="zh-CN" sz="2800" b="0" dirty="0">
                              <a:solidFill>
                                <a:srgbClr val="002060"/>
                              </a:solidFill>
                              <a:effectLst/>
                              <a:latin typeface="Microsoft YaHei" panose="020B0503020204020204" pitchFamily="34" charset="-122"/>
                              <a:ea typeface="Microsoft YaHei" panose="020B0503020204020204" pitchFamily="34" charset="-122"/>
                            </a:rPr>
                            <a:t>次数</a:t>
                          </a:r>
                          <a:endParaRPr lang="zh-CN" sz="2800" b="0" dirty="0">
                            <a:solidFill>
                              <a:srgbClr val="00206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1</a:t>
                          </a:r>
                          <a:endParaRPr lang="zh-CN" sz="28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2</a:t>
                          </a:r>
                          <a:endParaRPr lang="zh-CN" sz="28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3</a:t>
                          </a:r>
                          <a:endParaRPr lang="zh-CN" sz="28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4</a:t>
                          </a:r>
                          <a:endParaRPr lang="zh-CN" sz="28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5</a:t>
                          </a:r>
                          <a:endParaRPr lang="zh-CN" sz="28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4460998"/>
                      </a:ext>
                    </a:extLst>
                  </a:tr>
                  <a:tr h="536575">
                    <a:tc>
                      <a:txBody>
                        <a:bodyPr/>
                        <a:lstStyle/>
                        <a:p>
                          <a:pPr algn="ctr"/>
                          <a:r>
                            <a:rPr lang="zh-CN" sz="2800" b="0" dirty="0">
                              <a:solidFill>
                                <a:srgbClr val="002060"/>
                              </a:solidFill>
                              <a:effectLst/>
                              <a:latin typeface="Microsoft YaHei" panose="020B0503020204020204" pitchFamily="34" charset="-122"/>
                              <a:ea typeface="Microsoft YaHei" panose="020B0503020204020204" pitchFamily="34" charset="-122"/>
                            </a:rPr>
                            <a:t>低精度信号源</a:t>
                          </a:r>
                          <a14:m>
                            <m:oMath xmlns:m="http://schemas.openxmlformats.org/officeDocument/2006/math">
                              <m:r>
                                <a:rPr lang="en-US" sz="2800" b="0" i="1" dirty="0" smtClean="0">
                                  <a:solidFill>
                                    <a:srgbClr val="002060"/>
                                  </a:solidFill>
                                  <a:effectLst/>
                                  <a:latin typeface="Cambria Math" panose="02040503050406030204" pitchFamily="18" charset="0"/>
                                </a:rPr>
                                <m:t>𝑓</m:t>
                              </m:r>
                            </m:oMath>
                          </a14:m>
                          <a:r>
                            <a:rPr lang="en-US" sz="2800" b="0" dirty="0">
                              <a:solidFill>
                                <a:srgbClr val="002060"/>
                              </a:solidFill>
                              <a:effectLst/>
                              <a:latin typeface="Microsoft YaHei" panose="020B0503020204020204" pitchFamily="34" charset="-122"/>
                              <a:ea typeface="Microsoft YaHei" panose="020B0503020204020204" pitchFamily="34" charset="-122"/>
                            </a:rPr>
                            <a:t>(Hz)</a:t>
                          </a:r>
                          <a:endParaRPr lang="zh-CN" sz="2800" b="0" dirty="0">
                            <a:solidFill>
                              <a:srgbClr val="00206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25.0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50.0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75.0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100.0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125.0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3753050"/>
                      </a:ext>
                    </a:extLst>
                  </a:tr>
                  <a:tr h="579755">
                    <a:tc>
                      <a:txBody>
                        <a:bodyPr/>
                        <a:lstStyle/>
                        <a:p>
                          <a:pPr algn="ctr"/>
                          <a:r>
                            <a:rPr lang="zh-CN" sz="2800" b="0" dirty="0">
                              <a:solidFill>
                                <a:srgbClr val="002060"/>
                              </a:solidFill>
                              <a:effectLst/>
                              <a:latin typeface="Microsoft YaHei" panose="020B0503020204020204" pitchFamily="34" charset="-122"/>
                              <a:ea typeface="Microsoft YaHei" panose="020B0503020204020204" pitchFamily="34" charset="-122"/>
                            </a:rPr>
                            <a:t>高精度信号源</a:t>
                          </a:r>
                          <a14:m>
                            <m:oMath xmlns:m="http://schemas.openxmlformats.org/officeDocument/2006/math">
                              <m:r>
                                <a:rPr lang="en-US" sz="2800" b="0" i="1" dirty="0" smtClean="0">
                                  <a:solidFill>
                                    <a:srgbClr val="002060"/>
                                  </a:solidFill>
                                  <a:effectLst/>
                                  <a:latin typeface="Cambria Math" panose="02040503050406030204" pitchFamily="18" charset="0"/>
                                </a:rPr>
                                <m:t>𝑓</m:t>
                              </m:r>
                            </m:oMath>
                          </a14:m>
                          <a:r>
                            <a:rPr lang="en-US" sz="2800" b="0" dirty="0">
                              <a:solidFill>
                                <a:srgbClr val="002060"/>
                              </a:solidFill>
                              <a:effectLst/>
                              <a:latin typeface="Microsoft YaHei" panose="020B0503020204020204" pitchFamily="34" charset="-122"/>
                              <a:ea typeface="Microsoft YaHei" panose="020B0503020204020204" pitchFamily="34" charset="-122"/>
                            </a:rPr>
                            <a:t>(Hz)</a:t>
                          </a:r>
                          <a:endParaRPr lang="zh-CN" sz="2800" b="0" dirty="0">
                            <a:solidFill>
                              <a:srgbClr val="00206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a:solidFill>
                                <a:srgbClr val="C00000"/>
                              </a:solidFill>
                              <a:effectLst/>
                              <a:latin typeface="Times New Roman" panose="02020603050405020304" pitchFamily="18" charset="0"/>
                              <a:cs typeface="Times New Roman" panose="02020603050405020304" pitchFamily="18" charset="0"/>
                            </a:rPr>
                            <a:t>26.1</a:t>
                          </a:r>
                          <a:endParaRPr lang="zh-CN" sz="28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48.0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77.0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100.0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124.0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170230"/>
                      </a:ext>
                    </a:extLst>
                  </a:tr>
                  <a:tr h="586740">
                    <a:tc>
                      <a:txBody>
                        <a:bodyPr/>
                        <a:lstStyle/>
                        <a:p>
                          <a:pPr algn="ctr"/>
                          <a:r>
                            <a:rPr lang="zh-CN" sz="2800" b="0" dirty="0">
                              <a:solidFill>
                                <a:srgbClr val="002060"/>
                              </a:solidFill>
                              <a:effectLst/>
                              <a:latin typeface="Microsoft YaHei" panose="020B0503020204020204" pitchFamily="34" charset="-122"/>
                              <a:ea typeface="Microsoft YaHei" panose="020B0503020204020204" pitchFamily="34" charset="-122"/>
                            </a:rPr>
                            <a:t>修正值</a:t>
                          </a:r>
                          <a:r>
                            <a:rPr lang="el-GR" altLang="zh-CN" sz="2800" b="0" dirty="0">
                              <a:solidFill>
                                <a:srgbClr val="002060"/>
                              </a:solidFill>
                              <a:latin typeface="Microsoft YaHei" panose="020B0503020204020204" pitchFamily="34" charset="-122"/>
                              <a:ea typeface="Microsoft YaHei" panose="020B0503020204020204" pitchFamily="34" charset="-122"/>
                            </a:rPr>
                            <a:t>Δ</a:t>
                          </a:r>
                          <a14:m>
                            <m:oMath xmlns:m="http://schemas.openxmlformats.org/officeDocument/2006/math">
                              <m:r>
                                <a:rPr lang="en-US" altLang="zh-CN" sz="2800" b="0" i="1" dirty="0">
                                  <a:solidFill>
                                    <a:srgbClr val="002060"/>
                                  </a:solidFill>
                                  <a:effectLst/>
                                  <a:latin typeface="Cambria Math" panose="02040503050406030204" pitchFamily="18" charset="0"/>
                                </a:rPr>
                                <m:t>𝑓</m:t>
                              </m:r>
                              <m:r>
                                <a:rPr lang="en-US" altLang="zh-CN" sz="2800" b="0" dirty="0" smtClean="0">
                                  <a:solidFill>
                                    <a:srgbClr val="002060"/>
                                  </a:solidFill>
                                  <a:effectLst/>
                                  <a:latin typeface="Cambria Math" panose="02040503050406030204" pitchFamily="18" charset="0"/>
                                </a:rPr>
                                <m:t> </m:t>
                              </m:r>
                            </m:oMath>
                          </a14:m>
                          <a:r>
                            <a:rPr lang="en-US" altLang="zh-CN" sz="2800" b="0" dirty="0">
                              <a:solidFill>
                                <a:srgbClr val="002060"/>
                              </a:solidFill>
                              <a:effectLst/>
                              <a:latin typeface="Microsoft YaHei" panose="020B0503020204020204" pitchFamily="34" charset="-122"/>
                              <a:ea typeface="Microsoft YaHei" panose="020B0503020204020204" pitchFamily="34" charset="-122"/>
                            </a:rPr>
                            <a:t>(Hz)</a:t>
                          </a:r>
                          <a:endParaRPr lang="zh-CN" sz="2800" b="0" dirty="0">
                            <a:solidFill>
                              <a:srgbClr val="00206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1.1</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a:solidFill>
                                <a:srgbClr val="C00000"/>
                              </a:solidFill>
                              <a:effectLst/>
                              <a:latin typeface="Times New Roman" panose="02020603050405020304" pitchFamily="18" charset="0"/>
                              <a:cs typeface="Times New Roman" panose="02020603050405020304" pitchFamily="18" charset="0"/>
                            </a:rPr>
                            <a:t>-2.0</a:t>
                          </a:r>
                          <a:endParaRPr lang="zh-CN" sz="28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2.0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0.0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-1.0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0711697"/>
                      </a:ext>
                    </a:extLst>
                  </a:tr>
                </a:tbl>
              </a:graphicData>
            </a:graphic>
          </p:graphicFrame>
        </mc:Choice>
        <mc:Fallback xmlns="">
          <p:graphicFrame>
            <p:nvGraphicFramePr>
              <p:cNvPr id="6" name="表格 5">
                <a:extLst>
                  <a:ext uri="{FF2B5EF4-FFF2-40B4-BE49-F238E27FC236}">
                    <a16:creationId xmlns:a16="http://schemas.microsoft.com/office/drawing/2014/main" id="{E9382A26-4F6B-362F-9B81-7CCA00E9B58B}"/>
                  </a:ext>
                </a:extLst>
              </p:cNvPr>
              <p:cNvGraphicFramePr>
                <a:graphicFrameLocks noGrp="1"/>
              </p:cNvGraphicFramePr>
              <p:nvPr>
                <p:extLst>
                  <p:ext uri="{D42A27DB-BD31-4B8C-83A1-F6EECF244321}">
                    <p14:modId xmlns:p14="http://schemas.microsoft.com/office/powerpoint/2010/main" val="3532908785"/>
                  </p:ext>
                </p:extLst>
              </p:nvPr>
            </p:nvGraphicFramePr>
            <p:xfrm>
              <a:off x="1113734" y="2961262"/>
              <a:ext cx="8929275" cy="2191385"/>
            </p:xfrm>
            <a:graphic>
              <a:graphicData uri="http://schemas.openxmlformats.org/drawingml/2006/table">
                <a:tbl>
                  <a:tblPr>
                    <a:tableStyleId>{BDBED569-4797-4DF1-A0F4-6AAB3CD982D8}</a:tableStyleId>
                  </a:tblPr>
                  <a:tblGrid>
                    <a:gridCol w="3240310">
                      <a:extLst>
                        <a:ext uri="{9D8B030D-6E8A-4147-A177-3AD203B41FA5}">
                          <a16:colId xmlns:a16="http://schemas.microsoft.com/office/drawing/2014/main" val="3748240606"/>
                        </a:ext>
                      </a:extLst>
                    </a:gridCol>
                    <a:gridCol w="1177290">
                      <a:extLst>
                        <a:ext uri="{9D8B030D-6E8A-4147-A177-3AD203B41FA5}">
                          <a16:colId xmlns:a16="http://schemas.microsoft.com/office/drawing/2014/main" val="1110313772"/>
                        </a:ext>
                      </a:extLst>
                    </a:gridCol>
                    <a:gridCol w="1143000">
                      <a:extLst>
                        <a:ext uri="{9D8B030D-6E8A-4147-A177-3AD203B41FA5}">
                          <a16:colId xmlns:a16="http://schemas.microsoft.com/office/drawing/2014/main" val="2406016068"/>
                        </a:ext>
                      </a:extLst>
                    </a:gridCol>
                    <a:gridCol w="1143000">
                      <a:extLst>
                        <a:ext uri="{9D8B030D-6E8A-4147-A177-3AD203B41FA5}">
                          <a16:colId xmlns:a16="http://schemas.microsoft.com/office/drawing/2014/main" val="371603409"/>
                        </a:ext>
                      </a:extLst>
                    </a:gridCol>
                    <a:gridCol w="1143000">
                      <a:extLst>
                        <a:ext uri="{9D8B030D-6E8A-4147-A177-3AD203B41FA5}">
                          <a16:colId xmlns:a16="http://schemas.microsoft.com/office/drawing/2014/main" val="2759914389"/>
                        </a:ext>
                      </a:extLst>
                    </a:gridCol>
                    <a:gridCol w="1082675">
                      <a:extLst>
                        <a:ext uri="{9D8B030D-6E8A-4147-A177-3AD203B41FA5}">
                          <a16:colId xmlns:a16="http://schemas.microsoft.com/office/drawing/2014/main" val="742106371"/>
                        </a:ext>
                      </a:extLst>
                    </a:gridCol>
                  </a:tblGrid>
                  <a:tr h="488315">
                    <a:tc>
                      <a:txBody>
                        <a:bodyPr/>
                        <a:lstStyle/>
                        <a:p>
                          <a:pPr algn="ctr"/>
                          <a:r>
                            <a:rPr lang="zh-CN" sz="2800" b="0" dirty="0">
                              <a:solidFill>
                                <a:srgbClr val="002060"/>
                              </a:solidFill>
                              <a:effectLst/>
                              <a:latin typeface="Microsoft YaHei" panose="020B0503020204020204" pitchFamily="34" charset="-122"/>
                              <a:ea typeface="Microsoft YaHei" panose="020B0503020204020204" pitchFamily="34" charset="-122"/>
                            </a:rPr>
                            <a:t>次数</a:t>
                          </a:r>
                          <a:endParaRPr lang="zh-CN" sz="2800" b="0" dirty="0">
                            <a:solidFill>
                              <a:srgbClr val="002060"/>
                            </a:solidFill>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1</a:t>
                          </a:r>
                          <a:endParaRPr lang="zh-CN" sz="28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2</a:t>
                          </a:r>
                          <a:endParaRPr lang="zh-CN" sz="28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3</a:t>
                          </a:r>
                          <a:endParaRPr lang="zh-CN" sz="28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4</a:t>
                          </a:r>
                          <a:endParaRPr lang="zh-CN" sz="28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002060"/>
                              </a:solidFill>
                              <a:effectLst/>
                              <a:latin typeface="Times New Roman" panose="02020603050405020304" pitchFamily="18" charset="0"/>
                              <a:cs typeface="Times New Roman" panose="02020603050405020304" pitchFamily="18" charset="0"/>
                            </a:rPr>
                            <a:t>5</a:t>
                          </a:r>
                          <a:endParaRPr lang="zh-CN" sz="2800" dirty="0">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4460998"/>
                      </a:ext>
                    </a:extLst>
                  </a:tr>
                  <a:tr h="536575">
                    <a:tc>
                      <a:txBody>
                        <a:bodyPr/>
                        <a:lstStyle/>
                        <a:p>
                          <a:endParaRPr lang="zh-CN"/>
                        </a:p>
                      </a:txBody>
                      <a:tcPr marL="68580" marR="68580" marT="0" marB="0" anchor="ctr">
                        <a:blipFill>
                          <a:blip r:embed="rId3"/>
                          <a:stretch>
                            <a:fillRect l="-392" t="-107143" r="-176471" b="-247619"/>
                          </a:stretch>
                        </a:blipFill>
                      </a:tcP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25.0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50.0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75.0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100.0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125.0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3753050"/>
                      </a:ext>
                    </a:extLst>
                  </a:tr>
                  <a:tr h="579755">
                    <a:tc>
                      <a:txBody>
                        <a:bodyPr/>
                        <a:lstStyle/>
                        <a:p>
                          <a:endParaRPr lang="zh-CN"/>
                        </a:p>
                      </a:txBody>
                      <a:tcPr marL="68580" marR="68580" marT="0" marB="0" anchor="ctr">
                        <a:blipFill>
                          <a:blip r:embed="rId3"/>
                          <a:stretch>
                            <a:fillRect l="-392" t="-189130" r="-176471" b="-126087"/>
                          </a:stretch>
                        </a:blipFill>
                      </a:tcPr>
                    </a:tc>
                    <a:tc>
                      <a:txBody>
                        <a:bodyPr/>
                        <a:lstStyle/>
                        <a:p>
                          <a:pPr algn="ctr"/>
                          <a:r>
                            <a:rPr lang="en-US" sz="2800">
                              <a:solidFill>
                                <a:srgbClr val="C00000"/>
                              </a:solidFill>
                              <a:effectLst/>
                              <a:latin typeface="Times New Roman" panose="02020603050405020304" pitchFamily="18" charset="0"/>
                              <a:cs typeface="Times New Roman" panose="02020603050405020304" pitchFamily="18" charset="0"/>
                            </a:rPr>
                            <a:t>26.1</a:t>
                          </a:r>
                          <a:endParaRPr lang="zh-CN" sz="28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48.0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77.0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100.0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124.0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170230"/>
                      </a:ext>
                    </a:extLst>
                  </a:tr>
                  <a:tr h="586740">
                    <a:tc>
                      <a:txBody>
                        <a:bodyPr/>
                        <a:lstStyle/>
                        <a:p>
                          <a:endParaRPr lang="zh-CN"/>
                        </a:p>
                      </a:txBody>
                      <a:tcPr marL="68580" marR="68580" marT="0" marB="0" anchor="ctr">
                        <a:blipFill>
                          <a:blip r:embed="rId3"/>
                          <a:stretch>
                            <a:fillRect l="-392" t="-289130" r="-176471" b="-26087"/>
                          </a:stretch>
                        </a:blipFill>
                      </a:tcP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1.1</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a:solidFill>
                                <a:srgbClr val="C00000"/>
                              </a:solidFill>
                              <a:effectLst/>
                              <a:latin typeface="Times New Roman" panose="02020603050405020304" pitchFamily="18" charset="0"/>
                              <a:cs typeface="Times New Roman" panose="02020603050405020304" pitchFamily="18" charset="0"/>
                            </a:rPr>
                            <a:t>-2.0</a:t>
                          </a:r>
                          <a:endParaRPr lang="zh-CN" sz="28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2.0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0.0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dirty="0">
                              <a:solidFill>
                                <a:srgbClr val="C00000"/>
                              </a:solidFill>
                              <a:effectLst/>
                              <a:latin typeface="Times New Roman" panose="02020603050405020304" pitchFamily="18" charset="0"/>
                              <a:cs typeface="Times New Roman" panose="02020603050405020304" pitchFamily="18" charset="0"/>
                            </a:rPr>
                            <a:t>-1.0</a:t>
                          </a:r>
                          <a:endParaRPr lang="zh-CN" sz="28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70711697"/>
                      </a:ext>
                    </a:extLst>
                  </a:tr>
                </a:tbl>
              </a:graphicData>
            </a:graphic>
          </p:graphicFrame>
        </mc:Fallback>
      </mc:AlternateContent>
      <p:sp>
        <p:nvSpPr>
          <p:cNvPr id="7" name="Text Box 8">
            <a:extLst>
              <a:ext uri="{FF2B5EF4-FFF2-40B4-BE49-F238E27FC236}">
                <a16:creationId xmlns:a16="http://schemas.microsoft.com/office/drawing/2014/main" id="{03633F52-C023-06FB-0C8C-BB70F2EDA92B}"/>
              </a:ext>
            </a:extLst>
          </p:cNvPr>
          <p:cNvSpPr txBox="1">
            <a:spLocks noChangeArrowheads="1"/>
          </p:cNvSpPr>
          <p:nvPr/>
        </p:nvSpPr>
        <p:spPr bwMode="auto">
          <a:xfrm>
            <a:off x="552515" y="1520777"/>
            <a:ext cx="1074407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一信号源的输出频率有较大的误差，可利用高精度的信号源对它进行校正，校正结果如下：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312E188-16DB-839B-3FFB-0FAB592ECBE5}"/>
              </a:ext>
            </a:extLst>
          </p:cNvPr>
          <p:cNvSpPr txBox="1"/>
          <p:nvPr/>
        </p:nvSpPr>
        <p:spPr>
          <a:xfrm>
            <a:off x="874663" y="455724"/>
            <a:ext cx="1160895" cy="523220"/>
          </a:xfrm>
          <a:prstGeom prst="rect">
            <a:avLst/>
          </a:prstGeom>
          <a:noFill/>
        </p:spPr>
        <p:txBody>
          <a:bodyPr wrap="none" rtlCol="0">
            <a:spAutoFit/>
          </a:bodyPr>
          <a:lstStyle/>
          <a:p>
            <a:r>
              <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800" dirty="0">
                <a:latin typeface="Times New Roman" panose="02020603050405020304" pitchFamily="18" charset="0"/>
                <a:ea typeface="SimSun" panose="02010600030101010101" pitchFamily="2" charset="-122"/>
                <a:cs typeface="Times New Roman" panose="02020603050405020304" pitchFamily="18" charset="0"/>
              </a:rPr>
              <a:t>c</a:t>
            </a:r>
            <a:r>
              <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rPr>
              <a:t>）</a:t>
            </a:r>
            <a:r>
              <a:rPr kumimoji="1" lang="en-US" altLang="zh-CN" sz="2800" dirty="0">
                <a:latin typeface="Times New Roman" panose="02020603050405020304" pitchFamily="18" charset="0"/>
                <a:ea typeface="SimSun" panose="02010600030101010101" pitchFamily="2" charset="-122"/>
                <a:cs typeface="Times New Roman" panose="02020603050405020304" pitchFamily="18" charset="0"/>
              </a:rPr>
              <a:t>:</a:t>
            </a:r>
            <a:endPar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D2567A20-F3EA-EC53-59DC-808D1E85FA4A}"/>
                  </a:ext>
                </a:extLst>
              </p:cNvPr>
              <p:cNvSpPr txBox="1"/>
              <p:nvPr/>
            </p:nvSpPr>
            <p:spPr>
              <a:xfrm>
                <a:off x="2035558" y="200750"/>
                <a:ext cx="4360233" cy="10331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sSubPr>
                        <m:e>
                          <m:r>
                            <a:rPr kumimoji="1" lang="en-US" altLang="zh-CN" sz="2800" i="1" dirty="0" smtClean="0">
                              <a:latin typeface="Cambria Math" panose="02040503050406030204" pitchFamily="18" charset="0"/>
                              <a:ea typeface="SimSun" panose="02010600030101010101" pitchFamily="2" charset="-122"/>
                              <a:cs typeface="Times New Roman" panose="02020603050405020304" pitchFamily="18" charset="0"/>
                            </a:rPr>
                            <m:t>𝑈</m:t>
                          </m:r>
                        </m:e>
                        <m:sub>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0</m:t>
                          </m:r>
                        </m:sub>
                      </m:sSub>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m:t>
                      </m:r>
                      <m:f>
                        <m:f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fPr>
                        <m:num>
                          <m:acc>
                            <m:accPr>
                              <m:chr m:val="̅"/>
                              <m:ctrlPr>
                                <a:rPr kumimoji="1" lang="en-US" altLang="zh-CN" sz="2800" i="1" dirty="0">
                                  <a:latin typeface="Cambria Math" panose="02040503050406030204" pitchFamily="18" charset="0"/>
                                  <a:ea typeface="SimSun" panose="02010600030101010101" pitchFamily="2" charset="-122"/>
                                  <a:cs typeface="Times New Roman" panose="02020603050405020304" pitchFamily="18" charset="0"/>
                                </a:rPr>
                              </m:ctrlPr>
                            </m:accPr>
                            <m:e>
                              <m:r>
                                <a:rPr kumimoji="1" lang="en-US" altLang="zh-CN" sz="2800" i="1" dirty="0">
                                  <a:latin typeface="Cambria Math" panose="02040503050406030204" pitchFamily="18" charset="0"/>
                                  <a:ea typeface="SimSun" panose="02010600030101010101" pitchFamily="2" charset="-122"/>
                                  <a:cs typeface="Times New Roman" panose="02020603050405020304" pitchFamily="18" charset="0"/>
                                </a:rPr>
                                <m:t>𝐼</m:t>
                              </m:r>
                            </m:e>
                          </m:acc>
                          <m:r>
                            <a:rPr kumimoji="1" lang="en-US" altLang="zh-CN" sz="2800" i="1" dirty="0">
                              <a:latin typeface="Cambria Math" panose="02040503050406030204" pitchFamily="18" charset="0"/>
                              <a:ea typeface="SimSun" panose="02010600030101010101" pitchFamily="2" charset="-122"/>
                              <a:cs typeface="Times New Roman" panose="02020603050405020304" pitchFamily="18" charset="0"/>
                            </a:rPr>
                            <m:t>⋅</m:t>
                          </m:r>
                          <m:acc>
                            <m:accPr>
                              <m:chr m:val="̅"/>
                              <m:ctrlPr>
                                <a:rPr kumimoji="1" lang="en-US" altLang="zh-CN" sz="2800" i="1" dirty="0">
                                  <a:latin typeface="Cambria Math" panose="02040503050406030204" pitchFamily="18" charset="0"/>
                                  <a:ea typeface="SimSun" panose="02010600030101010101" pitchFamily="2" charset="-122"/>
                                  <a:cs typeface="Times New Roman" panose="02020603050405020304" pitchFamily="18" charset="0"/>
                                </a:rPr>
                              </m:ctrlPr>
                            </m:accPr>
                            <m:e>
                              <m:r>
                                <a:rPr kumimoji="1" lang="en-US" altLang="zh-CN" sz="2800" i="1" dirty="0">
                                  <a:latin typeface="Cambria Math" panose="02040503050406030204" pitchFamily="18" charset="0"/>
                                  <a:ea typeface="SimSun" panose="02010600030101010101" pitchFamily="2" charset="-122"/>
                                  <a:cs typeface="Times New Roman" panose="02020603050405020304" pitchFamily="18" charset="0"/>
                                </a:rPr>
                                <m:t>𝐼𝑈</m:t>
                              </m:r>
                            </m:e>
                          </m:acc>
                          <m:r>
                            <a:rPr kumimoji="1" lang="en-US" altLang="zh-CN" sz="2800" i="1" dirty="0">
                              <a:latin typeface="Cambria Math" panose="02040503050406030204" pitchFamily="18" charset="0"/>
                              <a:ea typeface="SimSun" panose="02010600030101010101" pitchFamily="2" charset="-122"/>
                              <a:cs typeface="Times New Roman" panose="02020603050405020304" pitchFamily="18" charset="0"/>
                            </a:rPr>
                            <m:t>−</m:t>
                          </m:r>
                          <m:acc>
                            <m:accPr>
                              <m:chr m:val="̅"/>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acc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𝑈</m:t>
                              </m:r>
                            </m:e>
                          </m:acc>
                          <m:acc>
                            <m:accPr>
                              <m:chr m:val="̅"/>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accPr>
                            <m:e>
                              <m:sSup>
                                <m:sSup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sSup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𝐼</m:t>
                                  </m:r>
                                </m:e>
                                <m:sup>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2</m:t>
                                  </m:r>
                                </m:sup>
                              </m:sSup>
                            </m:e>
                          </m:acc>
                        </m:num>
                        <m:den>
                          <m:sSup>
                            <m:sSup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sSupPr>
                            <m:e>
                              <m:acc>
                                <m:accPr>
                                  <m:chr m:val="̅"/>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acc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𝐼</m:t>
                                  </m:r>
                                </m:e>
                              </m:acc>
                            </m:e>
                            <m:sup>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2</m:t>
                              </m:r>
                            </m:sup>
                          </m:sSup>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m:t>
                          </m:r>
                          <m:acc>
                            <m:accPr>
                              <m:chr m:val="̅"/>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accPr>
                            <m:e>
                              <m:sSup>
                                <m:sSup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sSup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𝐼</m:t>
                                  </m:r>
                                </m:e>
                                <m:sup>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2</m:t>
                                  </m:r>
                                </m:sup>
                              </m:sSup>
                            </m:e>
                          </m:acc>
                        </m:den>
                      </m:f>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=0.</m:t>
                      </m:r>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01</m:t>
                      </m:r>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 </m:t>
                      </m:r>
                      <m:r>
                        <m:rPr>
                          <m:sty m:val="p"/>
                        </m:rPr>
                        <a:rPr kumimoji="1" lang="en-US" altLang="zh-CN" sz="2800" b="0" i="0" dirty="0" smtClean="0">
                          <a:latin typeface="Cambria Math" panose="02040503050406030204" pitchFamily="18" charset="0"/>
                          <a:ea typeface="SimSun" panose="02010600030101010101" pitchFamily="2" charset="-122"/>
                          <a:cs typeface="Times New Roman" panose="02020603050405020304" pitchFamily="18" charset="0"/>
                        </a:rPr>
                        <m:t>V</m:t>
                      </m:r>
                    </m:oMath>
                  </m:oMathPara>
                </a14:m>
                <a:endPar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D2567A20-F3EA-EC53-59DC-808D1E85FA4A}"/>
                  </a:ext>
                </a:extLst>
              </p:cNvPr>
              <p:cNvSpPr txBox="1">
                <a:spLocks noRot="1" noChangeAspect="1" noMove="1" noResize="1" noEditPoints="1" noAdjustHandles="1" noChangeArrowheads="1" noChangeShapeType="1" noTextEdit="1"/>
              </p:cNvSpPr>
              <p:nvPr/>
            </p:nvSpPr>
            <p:spPr>
              <a:xfrm>
                <a:off x="2035558" y="200750"/>
                <a:ext cx="4360233" cy="1033168"/>
              </a:xfrm>
              <a:prstGeom prst="rect">
                <a:avLst/>
              </a:prstGeom>
              <a:blipFill>
                <a:blip r:embed="rId2"/>
                <a:stretch>
                  <a:fillRect b="-73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9F25C8D-C4AE-BC92-6CC6-0EC76C1EFCBF}"/>
                  </a:ext>
                </a:extLst>
              </p:cNvPr>
              <p:cNvSpPr txBox="1"/>
              <p:nvPr/>
            </p:nvSpPr>
            <p:spPr>
              <a:xfrm>
                <a:off x="2035558" y="1488892"/>
                <a:ext cx="3900427" cy="9645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𝑅</m:t>
                      </m:r>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m:t>
                      </m:r>
                      <m:f>
                        <m:f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fPr>
                        <m:num>
                          <m:acc>
                            <m:accPr>
                              <m:chr m:val="̅"/>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acc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𝑈</m:t>
                              </m:r>
                            </m:e>
                          </m:acc>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m:t>
                          </m:r>
                          <m:sSub>
                            <m:sSub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sSub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𝑈</m:t>
                              </m:r>
                            </m:e>
                            <m:sub>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0</m:t>
                              </m:r>
                            </m:sub>
                          </m:sSub>
                        </m:num>
                        <m:den>
                          <m:acc>
                            <m:accPr>
                              <m:chr m:val="̅"/>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acc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𝐼</m:t>
                              </m:r>
                            </m:e>
                          </m:acc>
                        </m:den>
                      </m:f>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=0.997</m:t>
                      </m:r>
                      <m:r>
                        <a:rPr kumimoji="1" lang="en-US" altLang="zh-CN" sz="2800" b="0" i="0" dirty="0" smtClean="0">
                          <a:latin typeface="Cambria Math" panose="02040503050406030204" pitchFamily="18" charset="0"/>
                          <a:ea typeface="SimSun" panose="02010600030101010101" pitchFamily="2" charset="-122"/>
                          <a:cs typeface="Times New Roman" panose="02020603050405020304" pitchFamily="18" charset="0"/>
                        </a:rPr>
                        <m:t> </m:t>
                      </m:r>
                      <m:r>
                        <m:rPr>
                          <m:sty m:val="p"/>
                        </m:rPr>
                        <a:rPr kumimoji="1" lang="en-US" altLang="zh-CN" sz="2800" b="0" i="0" dirty="0" smtClean="0">
                          <a:latin typeface="Cambria Math" panose="02040503050406030204" pitchFamily="18" charset="0"/>
                          <a:ea typeface="SimSun" panose="02010600030101010101" pitchFamily="2" charset="-122"/>
                          <a:cs typeface="Times New Roman" panose="02020603050405020304" pitchFamily="18" charset="0"/>
                        </a:rPr>
                        <m:t>kΩ</m:t>
                      </m:r>
                    </m:oMath>
                  </m:oMathPara>
                </a14:m>
                <a:endPar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F9F25C8D-C4AE-BC92-6CC6-0EC76C1EFCBF}"/>
                  </a:ext>
                </a:extLst>
              </p:cNvPr>
              <p:cNvSpPr txBox="1">
                <a:spLocks noRot="1" noChangeAspect="1" noMove="1" noResize="1" noEditPoints="1" noAdjustHandles="1" noChangeArrowheads="1" noChangeShapeType="1" noTextEdit="1"/>
              </p:cNvSpPr>
              <p:nvPr/>
            </p:nvSpPr>
            <p:spPr>
              <a:xfrm>
                <a:off x="2035558" y="1488892"/>
                <a:ext cx="3900427" cy="964559"/>
              </a:xfrm>
              <a:prstGeom prst="rect">
                <a:avLst/>
              </a:prstGeom>
              <a:blipFill>
                <a:blip r:embed="rId3"/>
                <a:stretch>
                  <a:fillRect b="-6579"/>
                </a:stretch>
              </a:blipFill>
            </p:spPr>
            <p:txBody>
              <a:bodyPr/>
              <a:lstStyle/>
              <a:p>
                <a:r>
                  <a:rPr lang="zh-CN" altLang="en-US">
                    <a:noFill/>
                  </a:rPr>
                  <a:t> </a:t>
                </a:r>
              </a:p>
            </p:txBody>
          </p:sp>
        </mc:Fallback>
      </mc:AlternateContent>
      <p:graphicFrame>
        <p:nvGraphicFramePr>
          <p:cNvPr id="12" name="图表 11">
            <a:extLst>
              <a:ext uri="{FF2B5EF4-FFF2-40B4-BE49-F238E27FC236}">
                <a16:creationId xmlns:a16="http://schemas.microsoft.com/office/drawing/2014/main" id="{67F51FC8-8B33-EBD4-5D5D-F2000A95031D}"/>
              </a:ext>
            </a:extLst>
          </p:cNvPr>
          <p:cNvGraphicFramePr>
            <a:graphicFrameLocks/>
          </p:cNvGraphicFramePr>
          <p:nvPr>
            <p:extLst>
              <p:ext uri="{D42A27DB-BD31-4B8C-83A1-F6EECF244321}">
                <p14:modId xmlns:p14="http://schemas.microsoft.com/office/powerpoint/2010/main" val="1490478571"/>
              </p:ext>
            </p:extLst>
          </p:nvPr>
        </p:nvGraphicFramePr>
        <p:xfrm>
          <a:off x="2035558" y="2708425"/>
          <a:ext cx="6414274" cy="392329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89165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607D962-225A-9DB5-9812-B0FE666334DD}"/>
              </a:ext>
            </a:extLst>
          </p:cNvPr>
          <p:cNvSpPr>
            <a:spLocks noGrp="1" noChangeArrowheads="1"/>
          </p:cNvSpPr>
          <p:nvPr>
            <p:ph type="title"/>
          </p:nvPr>
        </p:nvSpPr>
        <p:spPr>
          <a:xfrm>
            <a:off x="3608728" y="233508"/>
            <a:ext cx="4760587" cy="638176"/>
          </a:xfrm>
        </p:spPr>
        <p:txBody>
          <a:bodyPr>
            <a:normAutofit/>
          </a:body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rPr>
              <a:t>逐差法 </a:t>
            </a:r>
            <a:r>
              <a:rPr lang="en-US" altLang="zh-CN" sz="3200" dirty="0">
                <a:solidFill>
                  <a:srgbClr val="002060"/>
                </a:solidFill>
                <a:latin typeface="Microsoft YaHei" panose="020B0503020204020204" pitchFamily="34" charset="-122"/>
                <a:ea typeface="Microsoft YaHei" panose="020B0503020204020204" pitchFamily="34" charset="-122"/>
              </a:rPr>
              <a:t>vs</a:t>
            </a:r>
            <a:r>
              <a:rPr lang="zh-CN" altLang="en-US" sz="3200" dirty="0">
                <a:solidFill>
                  <a:srgbClr val="002060"/>
                </a:solidFill>
                <a:latin typeface="Microsoft YaHei" panose="020B0503020204020204" pitchFamily="34" charset="-122"/>
                <a:ea typeface="Microsoft YaHei" panose="020B0503020204020204" pitchFamily="34" charset="-122"/>
              </a:rPr>
              <a:t> 最小二乘法</a:t>
            </a:r>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DB53FBAA-A9A6-7010-AAE5-50F484BD9E0A}"/>
                  </a:ext>
                </a:extLst>
              </p:cNvPr>
              <p:cNvGraphicFramePr>
                <a:graphicFrameLocks noGrp="1"/>
              </p:cNvGraphicFramePr>
              <p:nvPr>
                <p:extLst>
                  <p:ext uri="{D42A27DB-BD31-4B8C-83A1-F6EECF244321}">
                    <p14:modId xmlns:p14="http://schemas.microsoft.com/office/powerpoint/2010/main" val="4280462669"/>
                  </p:ext>
                </p:extLst>
              </p:nvPr>
            </p:nvGraphicFramePr>
            <p:xfrm>
              <a:off x="588406" y="1000046"/>
              <a:ext cx="8810780" cy="3075104"/>
            </p:xfrm>
            <a:graphic>
              <a:graphicData uri="http://schemas.openxmlformats.org/drawingml/2006/table">
                <a:tbl>
                  <a:tblPr>
                    <a:tableStyleId>{5940675A-B579-460E-94D1-54222C63F5DA}</a:tableStyleId>
                  </a:tblPr>
                  <a:tblGrid>
                    <a:gridCol w="2978227">
                      <a:extLst>
                        <a:ext uri="{9D8B030D-6E8A-4147-A177-3AD203B41FA5}">
                          <a16:colId xmlns:a16="http://schemas.microsoft.com/office/drawing/2014/main" val="4191916610"/>
                        </a:ext>
                      </a:extLst>
                    </a:gridCol>
                    <a:gridCol w="828066">
                      <a:extLst>
                        <a:ext uri="{9D8B030D-6E8A-4147-A177-3AD203B41FA5}">
                          <a16:colId xmlns:a16="http://schemas.microsoft.com/office/drawing/2014/main" val="3746574008"/>
                        </a:ext>
                      </a:extLst>
                    </a:gridCol>
                    <a:gridCol w="926757">
                      <a:extLst>
                        <a:ext uri="{9D8B030D-6E8A-4147-A177-3AD203B41FA5}">
                          <a16:colId xmlns:a16="http://schemas.microsoft.com/office/drawing/2014/main" val="914944496"/>
                        </a:ext>
                      </a:extLst>
                    </a:gridCol>
                    <a:gridCol w="1013254">
                      <a:extLst>
                        <a:ext uri="{9D8B030D-6E8A-4147-A177-3AD203B41FA5}">
                          <a16:colId xmlns:a16="http://schemas.microsoft.com/office/drawing/2014/main" val="3418867866"/>
                        </a:ext>
                      </a:extLst>
                    </a:gridCol>
                    <a:gridCol w="1000898">
                      <a:extLst>
                        <a:ext uri="{9D8B030D-6E8A-4147-A177-3AD203B41FA5}">
                          <a16:colId xmlns:a16="http://schemas.microsoft.com/office/drawing/2014/main" val="2970045031"/>
                        </a:ext>
                      </a:extLst>
                    </a:gridCol>
                    <a:gridCol w="1013254">
                      <a:extLst>
                        <a:ext uri="{9D8B030D-6E8A-4147-A177-3AD203B41FA5}">
                          <a16:colId xmlns:a16="http://schemas.microsoft.com/office/drawing/2014/main" val="608192310"/>
                        </a:ext>
                      </a:extLst>
                    </a:gridCol>
                    <a:gridCol w="1050324">
                      <a:extLst>
                        <a:ext uri="{9D8B030D-6E8A-4147-A177-3AD203B41FA5}">
                          <a16:colId xmlns:a16="http://schemas.microsoft.com/office/drawing/2014/main" val="3914874287"/>
                        </a:ext>
                      </a:extLst>
                    </a:gridCol>
                  </a:tblGrid>
                  <a:tr h="481163">
                    <a:tc>
                      <a:txBody>
                        <a:bodyPr/>
                        <a:lstStyle/>
                        <a:p>
                          <a:pPr marL="118745" indent="-118745" algn="ctr"/>
                          <a:r>
                            <a:rPr lang="zh-CN" sz="2800" kern="100" dirty="0">
                              <a:effectLst/>
                              <a:latin typeface="SimSun" panose="02010600030101010101" pitchFamily="2" charset="-122"/>
                              <a:ea typeface="SimSun" panose="02010600030101010101" pitchFamily="2" charset="-122"/>
                            </a:rPr>
                            <a:t>次数</a:t>
                          </a:r>
                          <a:r>
                            <a:rPr lang="en-US" altLang="zh-CN" sz="2800" kern="100" dirty="0">
                              <a:effectLst/>
                              <a:latin typeface="SimSun" panose="02010600030101010101" pitchFamily="2" charset="-122"/>
                              <a:ea typeface="SimSun" panose="02010600030101010101" pitchFamily="2" charset="-122"/>
                            </a:rPr>
                            <a:t> </a:t>
                          </a:r>
                          <a:r>
                            <a:rPr lang="en-US" altLang="zh-CN" sz="2800" i="1" kern="100" dirty="0">
                              <a:effectLst/>
                              <a:latin typeface="Times New Roman" panose="02020603050405020304" pitchFamily="18" charset="0"/>
                              <a:ea typeface="SimSun" panose="02010600030101010101" pitchFamily="2" charset="-122"/>
                              <a:cs typeface="Times New Roman" panose="02020603050405020304" pitchFamily="18" charset="0"/>
                            </a:rPr>
                            <a:t>k</a:t>
                          </a:r>
                          <a:endParaRPr lang="zh-CN" sz="2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4</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5</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6</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0097620"/>
                      </a:ext>
                    </a:extLst>
                  </a:tr>
                  <a:tr h="637356">
                    <a:tc>
                      <a:txBody>
                        <a:bodyPr/>
                        <a:lstStyle/>
                        <a:p>
                          <a:pPr marL="118745" indent="-118745" algn="ctr"/>
                          <a:r>
                            <a:rPr lang="el-GR" altLang="zh-CN" sz="2800" b="1" dirty="0">
                              <a:latin typeface="Times New Roman" panose="02020603050405020304" pitchFamily="18" charset="0"/>
                              <a:cs typeface="Times New Roman" panose="02020603050405020304" pitchFamily="18" charset="0"/>
                            </a:rPr>
                            <a:t>Δ</a:t>
                          </a:r>
                          <a:r>
                            <a:rPr lang="en-US" sz="2800" i="1" kern="100" dirty="0">
                              <a:effectLst/>
                              <a:latin typeface="Times New Roman" panose="02020603050405020304" pitchFamily="18" charset="0"/>
                              <a:cs typeface="Times New Roman" panose="02020603050405020304" pitchFamily="18" charset="0"/>
                            </a:rPr>
                            <a:t>U=U</a:t>
                          </a:r>
                          <a:r>
                            <a:rPr lang="en-US" sz="2800" i="1" kern="100" baseline="-25000" dirty="0">
                              <a:effectLst/>
                              <a:latin typeface="Times New Roman" panose="02020603050405020304" pitchFamily="18" charset="0"/>
                              <a:cs typeface="Times New Roman" panose="02020603050405020304" pitchFamily="18" charset="0"/>
                            </a:rPr>
                            <a:t>k+</a:t>
                          </a:r>
                          <a:r>
                            <a:rPr lang="en-US" sz="2800" i="0" kern="100" baseline="-25000" dirty="0">
                              <a:effectLst/>
                              <a:latin typeface="Times New Roman" panose="02020603050405020304" pitchFamily="18" charset="0"/>
                              <a:cs typeface="Times New Roman" panose="02020603050405020304" pitchFamily="18" charset="0"/>
                            </a:rPr>
                            <a:t>1</a:t>
                          </a:r>
                          <a:r>
                            <a:rPr lang="en-US" sz="2800" i="1" kern="100" dirty="0">
                              <a:effectLst/>
                              <a:latin typeface="Times New Roman" panose="02020603050405020304" pitchFamily="18" charset="0"/>
                              <a:cs typeface="Times New Roman" panose="02020603050405020304" pitchFamily="18" charset="0"/>
                            </a:rPr>
                            <a:t>-U</a:t>
                          </a:r>
                          <a:r>
                            <a:rPr lang="en-US" sz="2800" i="1" kern="100" baseline="-25000" dirty="0">
                              <a:effectLst/>
                              <a:latin typeface="Times New Roman" panose="02020603050405020304" pitchFamily="18" charset="0"/>
                              <a:cs typeface="Times New Roman" panose="02020603050405020304" pitchFamily="18" charset="0"/>
                            </a:rPr>
                            <a:t>k</a:t>
                          </a:r>
                          <a:r>
                            <a:rPr lang="en-US" sz="2800" i="1" kern="100" dirty="0">
                              <a:effectLst/>
                              <a:latin typeface="Times New Roman" panose="02020603050405020304" pitchFamily="18" charset="0"/>
                              <a:cs typeface="Times New Roman" panose="02020603050405020304" pitchFamily="18" charset="0"/>
                            </a:rPr>
                            <a:t> </a:t>
                          </a:r>
                          <a:r>
                            <a:rPr lang="en-US" sz="2800" kern="100" dirty="0">
                              <a:effectLst/>
                              <a:latin typeface="Times New Roman" panose="02020603050405020304" pitchFamily="18" charset="0"/>
                              <a:cs typeface="Times New Roman" panose="02020603050405020304" pitchFamily="18" charset="0"/>
                            </a:rPr>
                            <a:t>(V)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6407362"/>
                      </a:ext>
                    </a:extLst>
                  </a:tr>
                  <a:tr h="638106">
                    <a:tc>
                      <a:txBody>
                        <a:bodyPr/>
                        <a:lstStyle/>
                        <a:p>
                          <a:pPr marL="118745" indent="-118745" algn="ctr"/>
                          <a14:m>
                            <m:oMath xmlns:m="http://schemas.openxmlformats.org/officeDocument/2006/math">
                              <m:r>
                                <m:rPr>
                                  <m:nor/>
                                </m:rPr>
                                <a:rPr lang="el-GR" altLang="zh-CN" sz="2800" b="1" dirty="0" smtClean="0">
                                  <a:latin typeface="Times New Roman" panose="02020603050405020304" pitchFamily="18" charset="0"/>
                                  <a:cs typeface="Times New Roman" panose="02020603050405020304" pitchFamily="18" charset="0"/>
                                </a:rPr>
                                <m:t>Δ</m:t>
                              </m:r>
                            </m:oMath>
                          </a14:m>
                          <a:r>
                            <a:rPr lang="en-US" altLang="zh-CN" sz="2800" i="1" kern="100" dirty="0">
                              <a:effectLst/>
                              <a:latin typeface="Times New Roman" panose="02020603050405020304" pitchFamily="18" charset="0"/>
                              <a:cs typeface="Times New Roman" panose="02020603050405020304" pitchFamily="18" charset="0"/>
                            </a:rPr>
                            <a:t>I=I</a:t>
                          </a:r>
                          <a:r>
                            <a:rPr lang="en-US" altLang="zh-CN" sz="2800" i="1" kern="100" baseline="-25000" dirty="0">
                              <a:effectLst/>
                              <a:latin typeface="Times New Roman" panose="02020603050405020304" pitchFamily="18" charset="0"/>
                              <a:cs typeface="Times New Roman" panose="02020603050405020304" pitchFamily="18" charset="0"/>
                            </a:rPr>
                            <a:t>k+</a:t>
                          </a:r>
                          <a:r>
                            <a:rPr lang="en-US" altLang="zh-CN" sz="2800" i="0" kern="100" baseline="-25000" dirty="0">
                              <a:effectLst/>
                              <a:latin typeface="Times New Roman" panose="02020603050405020304" pitchFamily="18" charset="0"/>
                              <a:cs typeface="Times New Roman" panose="02020603050405020304" pitchFamily="18" charset="0"/>
                            </a:rPr>
                            <a:t>1</a:t>
                          </a:r>
                          <a:r>
                            <a:rPr lang="en-US" altLang="zh-CN" sz="2800" i="1" kern="100" dirty="0">
                              <a:effectLst/>
                              <a:latin typeface="Times New Roman" panose="02020603050405020304" pitchFamily="18" charset="0"/>
                              <a:cs typeface="Times New Roman" panose="02020603050405020304" pitchFamily="18" charset="0"/>
                            </a:rPr>
                            <a:t>-I</a:t>
                          </a:r>
                          <a:r>
                            <a:rPr lang="en-US" altLang="zh-CN" sz="2800" i="1" kern="100" baseline="-25000" dirty="0">
                              <a:effectLst/>
                              <a:latin typeface="Times New Roman" panose="02020603050405020304" pitchFamily="18" charset="0"/>
                              <a:cs typeface="Times New Roman" panose="02020603050405020304" pitchFamily="18" charset="0"/>
                            </a:rPr>
                            <a:t>k</a:t>
                          </a:r>
                          <a:r>
                            <a:rPr lang="en-US" altLang="zh-CN" sz="2800" i="1" kern="100" dirty="0">
                              <a:effectLst/>
                              <a:latin typeface="Times New Roman" panose="02020603050405020304" pitchFamily="18" charset="0"/>
                              <a:cs typeface="Times New Roman" panose="02020603050405020304" pitchFamily="18" charset="0"/>
                            </a:rPr>
                            <a:t> </a:t>
                          </a:r>
                          <a:r>
                            <a:rPr lang="en-US" altLang="zh-CN" sz="2800" kern="100" dirty="0">
                              <a:effectLst/>
                              <a:latin typeface="Times New Roman" panose="02020603050405020304" pitchFamily="18" charset="0"/>
                              <a:cs typeface="Times New Roman" panose="02020603050405020304" pitchFamily="18" charset="0"/>
                            </a:rPr>
                            <a:t>(mA)</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2.04</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1.91</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2.08</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1.99</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1.94</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6440938"/>
                      </a:ext>
                    </a:extLst>
                  </a:tr>
                  <a:tr h="639596">
                    <a:tc>
                      <a:txBody>
                        <a:bodyPr/>
                        <a:lstStyle/>
                        <a:p>
                          <a:pPr marL="118745" indent="-118745" algn="ctr"/>
                          <a:r>
                            <a:rPr lang="el-GR" altLang="zh-CN" sz="2800" b="1" dirty="0">
                              <a:latin typeface="Times New Roman" panose="02020603050405020304" pitchFamily="18" charset="0"/>
                              <a:cs typeface="Times New Roman" panose="02020603050405020304" pitchFamily="18" charset="0"/>
                            </a:rPr>
                            <a:t>Δ</a:t>
                          </a:r>
                          <a:r>
                            <a:rPr lang="en-US" sz="2800" i="1" kern="100" dirty="0">
                              <a:effectLst/>
                              <a:latin typeface="Times New Roman" panose="02020603050405020304" pitchFamily="18" charset="0"/>
                              <a:cs typeface="Times New Roman" panose="02020603050405020304" pitchFamily="18" charset="0"/>
                            </a:rPr>
                            <a:t>U=U</a:t>
                          </a:r>
                          <a:r>
                            <a:rPr lang="en-US" sz="2800" i="1" kern="100" baseline="-25000" dirty="0">
                              <a:effectLst/>
                              <a:latin typeface="Times New Roman" panose="02020603050405020304" pitchFamily="18" charset="0"/>
                              <a:cs typeface="Times New Roman" panose="02020603050405020304" pitchFamily="18" charset="0"/>
                            </a:rPr>
                            <a:t>k+</a:t>
                          </a:r>
                          <a:r>
                            <a:rPr lang="en-US" sz="2800" i="0" kern="100" baseline="-25000" dirty="0">
                              <a:effectLst/>
                              <a:latin typeface="Times New Roman" panose="02020603050405020304" pitchFamily="18" charset="0"/>
                              <a:cs typeface="Times New Roman" panose="02020603050405020304" pitchFamily="18" charset="0"/>
                            </a:rPr>
                            <a:t>3</a:t>
                          </a:r>
                          <a:r>
                            <a:rPr lang="en-US" sz="2800" i="1" kern="100" dirty="0">
                              <a:effectLst/>
                              <a:latin typeface="Times New Roman" panose="02020603050405020304" pitchFamily="18" charset="0"/>
                              <a:cs typeface="Times New Roman" panose="02020603050405020304" pitchFamily="18" charset="0"/>
                            </a:rPr>
                            <a:t>-U</a:t>
                          </a:r>
                          <a:r>
                            <a:rPr lang="en-US" sz="2800" i="1" kern="100" baseline="-25000" dirty="0">
                              <a:effectLst/>
                              <a:latin typeface="Times New Roman" panose="02020603050405020304" pitchFamily="18" charset="0"/>
                              <a:cs typeface="Times New Roman" panose="02020603050405020304" pitchFamily="18" charset="0"/>
                            </a:rPr>
                            <a:t>k</a:t>
                          </a:r>
                          <a:r>
                            <a:rPr lang="en-US" sz="2800" i="1" kern="100" dirty="0">
                              <a:effectLst/>
                              <a:latin typeface="Times New Roman" panose="02020603050405020304" pitchFamily="18" charset="0"/>
                              <a:cs typeface="Times New Roman" panose="02020603050405020304" pitchFamily="18" charset="0"/>
                            </a:rPr>
                            <a:t> </a:t>
                          </a:r>
                          <a:r>
                            <a:rPr lang="en-US" sz="2800" kern="100" dirty="0">
                              <a:effectLst/>
                              <a:latin typeface="Times New Roman" panose="02020603050405020304" pitchFamily="18" charset="0"/>
                              <a:cs typeface="Times New Roman" panose="02020603050405020304" pitchFamily="18" charset="0"/>
                            </a:rPr>
                            <a:t>(V)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6141018"/>
                      </a:ext>
                    </a:extLst>
                  </a:tr>
                  <a:tr h="678883">
                    <a:tc>
                      <a:txBody>
                        <a:bodyPr/>
                        <a:lstStyle/>
                        <a:p>
                          <a:pPr marL="118745" indent="-118745" algn="ctr"/>
                          <a:r>
                            <a:rPr lang="el-GR" altLang="zh-CN" sz="2800" b="1" dirty="0">
                              <a:latin typeface="Times New Roman" panose="02020603050405020304" pitchFamily="18" charset="0"/>
                              <a:cs typeface="Times New Roman" panose="02020603050405020304" pitchFamily="18" charset="0"/>
                            </a:rPr>
                            <a:t>Δ</a:t>
                          </a:r>
                          <a:r>
                            <a:rPr lang="en-US" altLang="zh-CN" sz="2800" i="1" kern="100" dirty="0">
                              <a:effectLst/>
                              <a:latin typeface="Times New Roman" panose="02020603050405020304" pitchFamily="18" charset="0"/>
                              <a:cs typeface="Times New Roman" panose="02020603050405020304" pitchFamily="18" charset="0"/>
                            </a:rPr>
                            <a:t>I=I</a:t>
                          </a:r>
                          <a:r>
                            <a:rPr lang="en-US" altLang="zh-CN" sz="2800" i="1" kern="100" baseline="-25000" dirty="0">
                              <a:effectLst/>
                              <a:latin typeface="Times New Roman" panose="02020603050405020304" pitchFamily="18" charset="0"/>
                              <a:cs typeface="Times New Roman" panose="02020603050405020304" pitchFamily="18" charset="0"/>
                            </a:rPr>
                            <a:t>k+</a:t>
                          </a:r>
                          <a:r>
                            <a:rPr lang="en-US" altLang="zh-CN" sz="2800" i="0" kern="100" baseline="-25000" dirty="0">
                              <a:effectLst/>
                              <a:latin typeface="Times New Roman" panose="02020603050405020304" pitchFamily="18" charset="0"/>
                              <a:cs typeface="Times New Roman" panose="02020603050405020304" pitchFamily="18" charset="0"/>
                            </a:rPr>
                            <a:t>3</a:t>
                          </a:r>
                          <a:r>
                            <a:rPr lang="en-US" altLang="zh-CN" sz="2800" i="1" kern="100" dirty="0">
                              <a:effectLst/>
                              <a:latin typeface="Times New Roman" panose="02020603050405020304" pitchFamily="18" charset="0"/>
                              <a:cs typeface="Times New Roman" panose="02020603050405020304" pitchFamily="18" charset="0"/>
                            </a:rPr>
                            <a:t>-I</a:t>
                          </a:r>
                          <a:r>
                            <a:rPr lang="en-US" altLang="zh-CN" sz="2800" i="1" kern="100" baseline="-25000" dirty="0">
                              <a:effectLst/>
                              <a:latin typeface="Times New Roman" panose="02020603050405020304" pitchFamily="18" charset="0"/>
                              <a:cs typeface="Times New Roman" panose="02020603050405020304" pitchFamily="18" charset="0"/>
                            </a:rPr>
                            <a:t>k</a:t>
                          </a:r>
                          <a:r>
                            <a:rPr lang="en-US" altLang="zh-CN" sz="2800" i="1" kern="100" dirty="0">
                              <a:effectLst/>
                              <a:latin typeface="Times New Roman" panose="02020603050405020304" pitchFamily="18" charset="0"/>
                              <a:cs typeface="Times New Roman" panose="02020603050405020304" pitchFamily="18" charset="0"/>
                            </a:rPr>
                            <a:t> </a:t>
                          </a:r>
                          <a:r>
                            <a:rPr lang="en-US" altLang="zh-CN" sz="2800" kern="100" dirty="0">
                              <a:effectLst/>
                              <a:latin typeface="Times New Roman" panose="02020603050405020304" pitchFamily="18" charset="0"/>
                              <a:cs typeface="Times New Roman" panose="02020603050405020304" pitchFamily="18" charset="0"/>
                            </a:rPr>
                            <a:t>(mA)</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6.03</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5.98</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6.01</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5503732"/>
                      </a:ext>
                    </a:extLst>
                  </a:tr>
                </a:tbl>
              </a:graphicData>
            </a:graphic>
          </p:graphicFrame>
        </mc:Choice>
        <mc:Fallback xmlns="">
          <p:graphicFrame>
            <p:nvGraphicFramePr>
              <p:cNvPr id="6" name="表格 5">
                <a:extLst>
                  <a:ext uri="{FF2B5EF4-FFF2-40B4-BE49-F238E27FC236}">
                    <a16:creationId xmlns:a16="http://schemas.microsoft.com/office/drawing/2014/main" id="{DB53FBAA-A9A6-7010-AAE5-50F484BD9E0A}"/>
                  </a:ext>
                </a:extLst>
              </p:cNvPr>
              <p:cNvGraphicFramePr>
                <a:graphicFrameLocks noGrp="1"/>
              </p:cNvGraphicFramePr>
              <p:nvPr>
                <p:extLst>
                  <p:ext uri="{D42A27DB-BD31-4B8C-83A1-F6EECF244321}">
                    <p14:modId xmlns:p14="http://schemas.microsoft.com/office/powerpoint/2010/main" val="4280462669"/>
                  </p:ext>
                </p:extLst>
              </p:nvPr>
            </p:nvGraphicFramePr>
            <p:xfrm>
              <a:off x="588406" y="1000046"/>
              <a:ext cx="8810780" cy="3075104"/>
            </p:xfrm>
            <a:graphic>
              <a:graphicData uri="http://schemas.openxmlformats.org/drawingml/2006/table">
                <a:tbl>
                  <a:tblPr>
                    <a:tableStyleId>{5940675A-B579-460E-94D1-54222C63F5DA}</a:tableStyleId>
                  </a:tblPr>
                  <a:tblGrid>
                    <a:gridCol w="2978227">
                      <a:extLst>
                        <a:ext uri="{9D8B030D-6E8A-4147-A177-3AD203B41FA5}">
                          <a16:colId xmlns:a16="http://schemas.microsoft.com/office/drawing/2014/main" val="4191916610"/>
                        </a:ext>
                      </a:extLst>
                    </a:gridCol>
                    <a:gridCol w="828066">
                      <a:extLst>
                        <a:ext uri="{9D8B030D-6E8A-4147-A177-3AD203B41FA5}">
                          <a16:colId xmlns:a16="http://schemas.microsoft.com/office/drawing/2014/main" val="3746574008"/>
                        </a:ext>
                      </a:extLst>
                    </a:gridCol>
                    <a:gridCol w="926757">
                      <a:extLst>
                        <a:ext uri="{9D8B030D-6E8A-4147-A177-3AD203B41FA5}">
                          <a16:colId xmlns:a16="http://schemas.microsoft.com/office/drawing/2014/main" val="914944496"/>
                        </a:ext>
                      </a:extLst>
                    </a:gridCol>
                    <a:gridCol w="1013254">
                      <a:extLst>
                        <a:ext uri="{9D8B030D-6E8A-4147-A177-3AD203B41FA5}">
                          <a16:colId xmlns:a16="http://schemas.microsoft.com/office/drawing/2014/main" val="3418867866"/>
                        </a:ext>
                      </a:extLst>
                    </a:gridCol>
                    <a:gridCol w="1000898">
                      <a:extLst>
                        <a:ext uri="{9D8B030D-6E8A-4147-A177-3AD203B41FA5}">
                          <a16:colId xmlns:a16="http://schemas.microsoft.com/office/drawing/2014/main" val="2970045031"/>
                        </a:ext>
                      </a:extLst>
                    </a:gridCol>
                    <a:gridCol w="1013254">
                      <a:extLst>
                        <a:ext uri="{9D8B030D-6E8A-4147-A177-3AD203B41FA5}">
                          <a16:colId xmlns:a16="http://schemas.microsoft.com/office/drawing/2014/main" val="608192310"/>
                        </a:ext>
                      </a:extLst>
                    </a:gridCol>
                    <a:gridCol w="1050324">
                      <a:extLst>
                        <a:ext uri="{9D8B030D-6E8A-4147-A177-3AD203B41FA5}">
                          <a16:colId xmlns:a16="http://schemas.microsoft.com/office/drawing/2014/main" val="3914874287"/>
                        </a:ext>
                      </a:extLst>
                    </a:gridCol>
                  </a:tblGrid>
                  <a:tr h="481163">
                    <a:tc>
                      <a:txBody>
                        <a:bodyPr/>
                        <a:lstStyle/>
                        <a:p>
                          <a:pPr marL="118745" indent="-118745" algn="ctr"/>
                          <a:r>
                            <a:rPr lang="zh-CN" sz="2800" kern="100" dirty="0">
                              <a:effectLst/>
                              <a:latin typeface="SimSun" panose="02010600030101010101" pitchFamily="2" charset="-122"/>
                              <a:ea typeface="SimSun" panose="02010600030101010101" pitchFamily="2" charset="-122"/>
                            </a:rPr>
                            <a:t>次数</a:t>
                          </a:r>
                          <a:r>
                            <a:rPr lang="en-US" altLang="zh-CN" sz="2800" kern="100" dirty="0">
                              <a:effectLst/>
                              <a:latin typeface="SimSun" panose="02010600030101010101" pitchFamily="2" charset="-122"/>
                              <a:ea typeface="SimSun" panose="02010600030101010101" pitchFamily="2" charset="-122"/>
                            </a:rPr>
                            <a:t> </a:t>
                          </a:r>
                          <a:r>
                            <a:rPr lang="en-US" altLang="zh-CN" sz="2800" i="1" kern="100" dirty="0">
                              <a:effectLst/>
                              <a:latin typeface="Times New Roman" panose="02020603050405020304" pitchFamily="18" charset="0"/>
                              <a:ea typeface="SimSun" panose="02010600030101010101" pitchFamily="2" charset="-122"/>
                              <a:cs typeface="Times New Roman" panose="02020603050405020304" pitchFamily="18" charset="0"/>
                            </a:rPr>
                            <a:t>k</a:t>
                          </a:r>
                          <a:endParaRPr lang="zh-CN" sz="28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4</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5</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6</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0097620"/>
                      </a:ext>
                    </a:extLst>
                  </a:tr>
                  <a:tr h="637356">
                    <a:tc>
                      <a:txBody>
                        <a:bodyPr/>
                        <a:lstStyle/>
                        <a:p>
                          <a:pPr marL="118745" indent="-118745" algn="ctr"/>
                          <a:r>
                            <a:rPr lang="el-GR" altLang="zh-CN" sz="2800" b="1" dirty="0">
                              <a:latin typeface="Times New Roman" panose="02020603050405020304" pitchFamily="18" charset="0"/>
                              <a:cs typeface="Times New Roman" panose="02020603050405020304" pitchFamily="18" charset="0"/>
                            </a:rPr>
                            <a:t>Δ</a:t>
                          </a:r>
                          <a:r>
                            <a:rPr lang="en-US" sz="2800" i="1" kern="100" dirty="0">
                              <a:effectLst/>
                              <a:latin typeface="Times New Roman" panose="02020603050405020304" pitchFamily="18" charset="0"/>
                              <a:cs typeface="Times New Roman" panose="02020603050405020304" pitchFamily="18" charset="0"/>
                            </a:rPr>
                            <a:t>U=U</a:t>
                          </a:r>
                          <a:r>
                            <a:rPr lang="en-US" sz="2800" i="1" kern="100" baseline="-25000" dirty="0">
                              <a:effectLst/>
                              <a:latin typeface="Times New Roman" panose="02020603050405020304" pitchFamily="18" charset="0"/>
                              <a:cs typeface="Times New Roman" panose="02020603050405020304" pitchFamily="18" charset="0"/>
                            </a:rPr>
                            <a:t>k+</a:t>
                          </a:r>
                          <a:r>
                            <a:rPr lang="en-US" sz="2800" i="0" kern="100" baseline="-25000" dirty="0">
                              <a:effectLst/>
                              <a:latin typeface="Times New Roman" panose="02020603050405020304" pitchFamily="18" charset="0"/>
                              <a:cs typeface="Times New Roman" panose="02020603050405020304" pitchFamily="18" charset="0"/>
                            </a:rPr>
                            <a:t>1</a:t>
                          </a:r>
                          <a:r>
                            <a:rPr lang="en-US" sz="2800" i="1" kern="100" dirty="0">
                              <a:effectLst/>
                              <a:latin typeface="Times New Roman" panose="02020603050405020304" pitchFamily="18" charset="0"/>
                              <a:cs typeface="Times New Roman" panose="02020603050405020304" pitchFamily="18" charset="0"/>
                            </a:rPr>
                            <a:t>-U</a:t>
                          </a:r>
                          <a:r>
                            <a:rPr lang="en-US" sz="2800" i="1" kern="100" baseline="-25000" dirty="0">
                              <a:effectLst/>
                              <a:latin typeface="Times New Roman" panose="02020603050405020304" pitchFamily="18" charset="0"/>
                              <a:cs typeface="Times New Roman" panose="02020603050405020304" pitchFamily="18" charset="0"/>
                            </a:rPr>
                            <a:t>k</a:t>
                          </a:r>
                          <a:r>
                            <a:rPr lang="en-US" sz="2800" i="1" kern="100" dirty="0">
                              <a:effectLst/>
                              <a:latin typeface="Times New Roman" panose="02020603050405020304" pitchFamily="18" charset="0"/>
                              <a:cs typeface="Times New Roman" panose="02020603050405020304" pitchFamily="18" charset="0"/>
                            </a:rPr>
                            <a:t> </a:t>
                          </a:r>
                          <a:r>
                            <a:rPr lang="en-US" sz="2800" kern="100" dirty="0">
                              <a:effectLst/>
                              <a:latin typeface="Times New Roman" panose="02020603050405020304" pitchFamily="18" charset="0"/>
                              <a:cs typeface="Times New Roman" panose="02020603050405020304" pitchFamily="18" charset="0"/>
                            </a:rPr>
                            <a:t>(V)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6407362"/>
                      </a:ext>
                    </a:extLst>
                  </a:tr>
                  <a:tr h="638106">
                    <a:tc>
                      <a:txBody>
                        <a:bodyPr/>
                        <a:lstStyle/>
                        <a:p>
                          <a:endParaRPr lang="zh-CN"/>
                        </a:p>
                      </a:txBody>
                      <a:tcPr marL="68580" marR="68580" marT="0" marB="0" anchor="ctr">
                        <a:blipFill>
                          <a:blip r:embed="rId2"/>
                          <a:stretch>
                            <a:fillRect l="-426" t="-188235" r="-196170" b="-219608"/>
                          </a:stretch>
                        </a:blipFill>
                      </a:tcP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2.04</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1.91</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2.08</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1.99</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1.94</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6440938"/>
                      </a:ext>
                    </a:extLst>
                  </a:tr>
                  <a:tr h="639596">
                    <a:tc>
                      <a:txBody>
                        <a:bodyPr/>
                        <a:lstStyle/>
                        <a:p>
                          <a:pPr marL="118745" indent="-118745" algn="ctr"/>
                          <a:r>
                            <a:rPr lang="el-GR" altLang="zh-CN" sz="2800" b="1" dirty="0">
                              <a:latin typeface="Times New Roman" panose="02020603050405020304" pitchFamily="18" charset="0"/>
                              <a:cs typeface="Times New Roman" panose="02020603050405020304" pitchFamily="18" charset="0"/>
                            </a:rPr>
                            <a:t>Δ</a:t>
                          </a:r>
                          <a:r>
                            <a:rPr lang="en-US" sz="2800" i="1" kern="100" dirty="0">
                              <a:effectLst/>
                              <a:latin typeface="Times New Roman" panose="02020603050405020304" pitchFamily="18" charset="0"/>
                              <a:cs typeface="Times New Roman" panose="02020603050405020304" pitchFamily="18" charset="0"/>
                            </a:rPr>
                            <a:t>U=U</a:t>
                          </a:r>
                          <a:r>
                            <a:rPr lang="en-US" sz="2800" i="1" kern="100" baseline="-25000" dirty="0">
                              <a:effectLst/>
                              <a:latin typeface="Times New Roman" panose="02020603050405020304" pitchFamily="18" charset="0"/>
                              <a:cs typeface="Times New Roman" panose="02020603050405020304" pitchFamily="18" charset="0"/>
                            </a:rPr>
                            <a:t>k+</a:t>
                          </a:r>
                          <a:r>
                            <a:rPr lang="en-US" sz="2800" i="0" kern="100" baseline="-25000" dirty="0">
                              <a:effectLst/>
                              <a:latin typeface="Times New Roman" panose="02020603050405020304" pitchFamily="18" charset="0"/>
                              <a:cs typeface="Times New Roman" panose="02020603050405020304" pitchFamily="18" charset="0"/>
                            </a:rPr>
                            <a:t>3</a:t>
                          </a:r>
                          <a:r>
                            <a:rPr lang="en-US" sz="2800" i="1" kern="100" dirty="0">
                              <a:effectLst/>
                              <a:latin typeface="Times New Roman" panose="02020603050405020304" pitchFamily="18" charset="0"/>
                              <a:cs typeface="Times New Roman" panose="02020603050405020304" pitchFamily="18" charset="0"/>
                            </a:rPr>
                            <a:t>-U</a:t>
                          </a:r>
                          <a:r>
                            <a:rPr lang="en-US" sz="2800" i="1" kern="100" baseline="-25000" dirty="0">
                              <a:effectLst/>
                              <a:latin typeface="Times New Roman" panose="02020603050405020304" pitchFamily="18" charset="0"/>
                              <a:cs typeface="Times New Roman" panose="02020603050405020304" pitchFamily="18" charset="0"/>
                            </a:rPr>
                            <a:t>k</a:t>
                          </a:r>
                          <a:r>
                            <a:rPr lang="en-US" sz="2800" i="1" kern="100" dirty="0">
                              <a:effectLst/>
                              <a:latin typeface="Times New Roman" panose="02020603050405020304" pitchFamily="18" charset="0"/>
                              <a:cs typeface="Times New Roman" panose="02020603050405020304" pitchFamily="18" charset="0"/>
                            </a:rPr>
                            <a:t> </a:t>
                          </a:r>
                          <a:r>
                            <a:rPr lang="en-US" sz="2800" kern="100" dirty="0">
                              <a:effectLst/>
                              <a:latin typeface="Times New Roman" panose="02020603050405020304" pitchFamily="18" charset="0"/>
                              <a:cs typeface="Times New Roman" panose="02020603050405020304" pitchFamily="18" charset="0"/>
                            </a:rPr>
                            <a:t>(V)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6141018"/>
                      </a:ext>
                    </a:extLst>
                  </a:tr>
                  <a:tr h="678883">
                    <a:tc>
                      <a:txBody>
                        <a:bodyPr/>
                        <a:lstStyle/>
                        <a:p>
                          <a:pPr marL="118745" indent="-118745" algn="ctr"/>
                          <a:r>
                            <a:rPr lang="el-GR" altLang="zh-CN" sz="2800" b="1" dirty="0">
                              <a:latin typeface="Times New Roman" panose="02020603050405020304" pitchFamily="18" charset="0"/>
                              <a:cs typeface="Times New Roman" panose="02020603050405020304" pitchFamily="18" charset="0"/>
                            </a:rPr>
                            <a:t>Δ</a:t>
                          </a:r>
                          <a:r>
                            <a:rPr lang="en-US" altLang="zh-CN" sz="2800" i="1" kern="100" dirty="0">
                              <a:effectLst/>
                              <a:latin typeface="Times New Roman" panose="02020603050405020304" pitchFamily="18" charset="0"/>
                              <a:cs typeface="Times New Roman" panose="02020603050405020304" pitchFamily="18" charset="0"/>
                            </a:rPr>
                            <a:t>I=I</a:t>
                          </a:r>
                          <a:r>
                            <a:rPr lang="en-US" altLang="zh-CN" sz="2800" i="1" kern="100" baseline="-25000" dirty="0">
                              <a:effectLst/>
                              <a:latin typeface="Times New Roman" panose="02020603050405020304" pitchFamily="18" charset="0"/>
                              <a:cs typeface="Times New Roman" panose="02020603050405020304" pitchFamily="18" charset="0"/>
                            </a:rPr>
                            <a:t>k+</a:t>
                          </a:r>
                          <a:r>
                            <a:rPr lang="en-US" altLang="zh-CN" sz="2800" i="0" kern="100" baseline="-25000" dirty="0">
                              <a:effectLst/>
                              <a:latin typeface="Times New Roman" panose="02020603050405020304" pitchFamily="18" charset="0"/>
                              <a:cs typeface="Times New Roman" panose="02020603050405020304" pitchFamily="18" charset="0"/>
                            </a:rPr>
                            <a:t>3</a:t>
                          </a:r>
                          <a:r>
                            <a:rPr lang="en-US" altLang="zh-CN" sz="2800" i="1" kern="100" dirty="0">
                              <a:effectLst/>
                              <a:latin typeface="Times New Roman" panose="02020603050405020304" pitchFamily="18" charset="0"/>
                              <a:cs typeface="Times New Roman" panose="02020603050405020304" pitchFamily="18" charset="0"/>
                            </a:rPr>
                            <a:t>-I</a:t>
                          </a:r>
                          <a:r>
                            <a:rPr lang="en-US" altLang="zh-CN" sz="2800" i="1" kern="100" baseline="-25000" dirty="0">
                              <a:effectLst/>
                              <a:latin typeface="Times New Roman" panose="02020603050405020304" pitchFamily="18" charset="0"/>
                              <a:cs typeface="Times New Roman" panose="02020603050405020304" pitchFamily="18" charset="0"/>
                            </a:rPr>
                            <a:t>k</a:t>
                          </a:r>
                          <a:r>
                            <a:rPr lang="en-US" altLang="zh-CN" sz="2800" i="1" kern="100" dirty="0">
                              <a:effectLst/>
                              <a:latin typeface="Times New Roman" panose="02020603050405020304" pitchFamily="18" charset="0"/>
                              <a:cs typeface="Times New Roman" panose="02020603050405020304" pitchFamily="18" charset="0"/>
                            </a:rPr>
                            <a:t> </a:t>
                          </a:r>
                          <a:r>
                            <a:rPr lang="en-US" altLang="zh-CN" sz="2800" kern="100" dirty="0">
                              <a:effectLst/>
                              <a:latin typeface="Times New Roman" panose="02020603050405020304" pitchFamily="18" charset="0"/>
                              <a:cs typeface="Times New Roman" panose="02020603050405020304" pitchFamily="18" charset="0"/>
                            </a:rPr>
                            <a:t>(mA)</a:t>
                          </a:r>
                          <a:endPar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6.03</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5.98</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6.01</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5503732"/>
                      </a:ext>
                    </a:extLst>
                  </a:tr>
                </a:tbl>
              </a:graphicData>
            </a:graphic>
          </p:graphicFrame>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56D6C7D-0EFB-6826-71E6-191C65EC3CBE}"/>
                  </a:ext>
                </a:extLst>
              </p:cNvPr>
              <p:cNvSpPr txBox="1"/>
              <p:nvPr/>
            </p:nvSpPr>
            <p:spPr>
              <a:xfrm>
                <a:off x="368982" y="4320400"/>
                <a:ext cx="6781344" cy="8778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ea typeface="Cambria Math" panose="02040503050406030204" pitchFamily="18" charset="0"/>
                            </a:rPr>
                          </m:ctrlPr>
                        </m:sSubPr>
                        <m:e>
                          <m:acc>
                            <m:accPr>
                              <m:chr m:val="̅"/>
                              <m:ctrlPr>
                                <a:rPr kumimoji="1" lang="en-US" altLang="zh-CN" sz="2800" b="0" i="1" smtClean="0">
                                  <a:latin typeface="Cambria Math" panose="02040503050406030204" pitchFamily="18" charset="0"/>
                                  <a:ea typeface="Cambria Math" panose="02040503050406030204" pitchFamily="18" charset="0"/>
                                </a:rPr>
                              </m:ctrlPr>
                            </m:accPr>
                            <m:e>
                              <m:r>
                                <a:rPr kumimoji="1" lang="en-US" altLang="zh-CN" sz="2800" b="0" i="1" smtClean="0">
                                  <a:latin typeface="Cambria Math" panose="02040503050406030204" pitchFamily="18" charset="0"/>
                                  <a:ea typeface="Cambria Math" panose="02040503050406030204" pitchFamily="18" charset="0"/>
                                </a:rPr>
                                <m:t>𝑅</m:t>
                              </m:r>
                            </m:e>
                          </m:acc>
                        </m:e>
                        <m:sub>
                          <m:r>
                            <a:rPr kumimoji="1" lang="en-US" altLang="zh-CN" sz="2800" b="0" i="1" smtClean="0">
                              <a:latin typeface="Cambria Math" panose="02040503050406030204" pitchFamily="18" charset="0"/>
                              <a:ea typeface="Cambria Math" panose="02040503050406030204" pitchFamily="18" charset="0"/>
                            </a:rPr>
                            <m:t>3</m:t>
                          </m:r>
                        </m:sub>
                      </m:sSub>
                      <m:r>
                        <a:rPr kumimoji="1" lang="en-US" altLang="zh-CN" sz="2800" b="0" i="1" smtClean="0">
                          <a:latin typeface="Cambria Math" panose="02040503050406030204" pitchFamily="18" charset="0"/>
                        </a:rPr>
                        <m:t>=</m:t>
                      </m:r>
                      <m:f>
                        <m:fPr>
                          <m:ctrlPr>
                            <a:rPr kumimoji="1" lang="en-US" altLang="zh-CN" sz="2800" b="0" i="1" smtClean="0">
                              <a:latin typeface="Cambria Math" panose="02040503050406030204" pitchFamily="18" charset="0"/>
                            </a:rPr>
                          </m:ctrlPr>
                        </m:fPr>
                        <m:num>
                          <m:acc>
                            <m:accPr>
                              <m:chr m:val="̅"/>
                              <m:ctrlPr>
                                <a:rPr kumimoji="1" lang="en-US" altLang="zh-CN" sz="2800" b="0" i="1" smtClean="0">
                                  <a:latin typeface="Cambria Math" panose="02040503050406030204" pitchFamily="18" charset="0"/>
                                </a:rPr>
                              </m:ctrlPr>
                            </m:accPr>
                            <m:e>
                              <m:r>
                                <m:rPr>
                                  <m:sty m:val="p"/>
                                </m:rPr>
                                <a:rPr kumimoji="1" lang="en-US" altLang="zh-CN" sz="2800" i="0" smtClean="0">
                                  <a:latin typeface="Cambria Math" panose="02040503050406030204" pitchFamily="18" charset="0"/>
                                </a:rPr>
                                <m:t>Δ</m:t>
                              </m:r>
                              <m:r>
                                <a:rPr kumimoji="1" lang="en-US" altLang="zh-CN" sz="2800" b="0" i="1" smtClean="0">
                                  <a:latin typeface="Cambria Math" panose="02040503050406030204" pitchFamily="18" charset="0"/>
                                </a:rPr>
                                <m:t>𝑈</m:t>
                              </m:r>
                            </m:e>
                          </m:acc>
                        </m:num>
                        <m:den>
                          <m:acc>
                            <m:accPr>
                              <m:chr m:val="̅"/>
                              <m:ctrlPr>
                                <a:rPr kumimoji="1" lang="en-US" altLang="zh-CN" sz="2800" i="1">
                                  <a:latin typeface="Cambria Math" panose="02040503050406030204" pitchFamily="18" charset="0"/>
                                </a:rPr>
                              </m:ctrlPr>
                            </m:accPr>
                            <m:e>
                              <m:r>
                                <m:rPr>
                                  <m:sty m:val="p"/>
                                </m:rPr>
                                <a:rPr kumimoji="1" lang="en-US" altLang="zh-CN" sz="2800">
                                  <a:latin typeface="Cambria Math" panose="02040503050406030204" pitchFamily="18" charset="0"/>
                                </a:rPr>
                                <m:t>Δ</m:t>
                              </m:r>
                              <m:r>
                                <a:rPr kumimoji="1" lang="en-US" altLang="zh-CN" sz="2800" b="0" i="1" smtClean="0">
                                  <a:latin typeface="Cambria Math" panose="02040503050406030204" pitchFamily="18" charset="0"/>
                                </a:rPr>
                                <m:t>𝐼</m:t>
                              </m:r>
                            </m:e>
                          </m:acc>
                        </m:den>
                      </m:f>
                      <m:r>
                        <a:rPr kumimoji="1" lang="en-US" altLang="zh-CN" sz="2800" b="0" i="1" smtClean="0">
                          <a:latin typeface="Cambria Math" panose="02040503050406030204" pitchFamily="18" charset="0"/>
                        </a:rPr>
                        <m:t>=</m:t>
                      </m:r>
                      <m:f>
                        <m:fPr>
                          <m:ctrlPr>
                            <a:rPr kumimoji="1" lang="en-US" altLang="zh-CN" sz="2800" b="0" i="1" smtClean="0">
                              <a:latin typeface="Cambria Math" panose="02040503050406030204" pitchFamily="18" charset="0"/>
                            </a:rPr>
                          </m:ctrlPr>
                        </m:fPr>
                        <m:num>
                          <m:r>
                            <a:rPr kumimoji="1" lang="en-US" altLang="zh-CN" sz="2800" i="1">
                              <a:latin typeface="Cambria Math" panose="02040503050406030204" pitchFamily="18" charset="0"/>
                            </a:rPr>
                            <m:t>6.00×</m:t>
                          </m:r>
                          <m:r>
                            <a:rPr kumimoji="1" lang="en-US" altLang="zh-CN" sz="2800" b="0" i="1" smtClean="0">
                              <a:latin typeface="Cambria Math" panose="02040503050406030204" pitchFamily="18" charset="0"/>
                            </a:rPr>
                            <m:t>3</m:t>
                          </m:r>
                        </m:num>
                        <m:den>
                          <m:r>
                            <a:rPr kumimoji="1" lang="en-US" altLang="zh-CN" sz="2800" b="0" i="1" smtClean="0">
                              <a:latin typeface="Cambria Math" panose="02040503050406030204" pitchFamily="18" charset="0"/>
                            </a:rPr>
                            <m:t>6.03+5.98+6.01</m:t>
                          </m:r>
                        </m:den>
                      </m:f>
                      <m:r>
                        <a:rPr kumimoji="1" lang="en-US" altLang="zh-CN" sz="2800" b="0" i="1" smtClean="0">
                          <a:latin typeface="Cambria Math" panose="02040503050406030204" pitchFamily="18" charset="0"/>
                        </a:rPr>
                        <m:t>=0.999 </m:t>
                      </m:r>
                      <m:r>
                        <m:rPr>
                          <m:sty m:val="p"/>
                        </m:rPr>
                        <a:rPr kumimoji="1" lang="en-US" altLang="zh-CN" sz="2800" b="0" i="0" smtClean="0">
                          <a:latin typeface="Cambria Math" panose="02040503050406030204" pitchFamily="18" charset="0"/>
                        </a:rPr>
                        <m:t>kΩ</m:t>
                      </m:r>
                    </m:oMath>
                  </m:oMathPara>
                </a14:m>
                <a:endParaRPr kumimoji="1" lang="en-US" altLang="zh-CN" sz="2800" b="0" dirty="0"/>
              </a:p>
            </p:txBody>
          </p:sp>
        </mc:Choice>
        <mc:Fallback xmlns="">
          <p:sp>
            <p:nvSpPr>
              <p:cNvPr id="7" name="文本框 6">
                <a:extLst>
                  <a:ext uri="{FF2B5EF4-FFF2-40B4-BE49-F238E27FC236}">
                    <a16:creationId xmlns:a16="http://schemas.microsoft.com/office/drawing/2014/main" id="{856D6C7D-0EFB-6826-71E6-191C65EC3CBE}"/>
                  </a:ext>
                </a:extLst>
              </p:cNvPr>
              <p:cNvSpPr txBox="1">
                <a:spLocks noRot="1" noChangeAspect="1" noMove="1" noResize="1" noEditPoints="1" noAdjustHandles="1" noChangeArrowheads="1" noChangeShapeType="1" noTextEdit="1"/>
              </p:cNvSpPr>
              <p:nvPr/>
            </p:nvSpPr>
            <p:spPr>
              <a:xfrm>
                <a:off x="368982" y="4320400"/>
                <a:ext cx="6781344" cy="877869"/>
              </a:xfrm>
              <a:prstGeom prst="rect">
                <a:avLst/>
              </a:prstGeom>
              <a:blipFill>
                <a:blip r:embed="rId3"/>
                <a:stretch>
                  <a:fillRect b="-1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512650B-6F7F-37B6-F225-00654ACFF188}"/>
                  </a:ext>
                </a:extLst>
              </p:cNvPr>
              <p:cNvSpPr txBox="1"/>
              <p:nvPr/>
            </p:nvSpPr>
            <p:spPr>
              <a:xfrm>
                <a:off x="476075" y="5547381"/>
                <a:ext cx="4653646" cy="8778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ea typeface="Cambria Math" panose="02040503050406030204" pitchFamily="18" charset="0"/>
                            </a:rPr>
                          </m:ctrlPr>
                        </m:sSubPr>
                        <m:e>
                          <m:acc>
                            <m:accPr>
                              <m:chr m:val="̅"/>
                              <m:ctrlPr>
                                <a:rPr kumimoji="1" lang="en-US" altLang="zh-CN" sz="2800" b="0" i="1" smtClean="0">
                                  <a:latin typeface="Cambria Math" panose="02040503050406030204" pitchFamily="18" charset="0"/>
                                  <a:ea typeface="Cambria Math" panose="02040503050406030204" pitchFamily="18" charset="0"/>
                                </a:rPr>
                              </m:ctrlPr>
                            </m:accPr>
                            <m:e>
                              <m:r>
                                <a:rPr kumimoji="1" lang="en-US" altLang="zh-CN" sz="2800" b="0" i="1" smtClean="0">
                                  <a:latin typeface="Cambria Math" panose="02040503050406030204" pitchFamily="18" charset="0"/>
                                  <a:ea typeface="Cambria Math" panose="02040503050406030204" pitchFamily="18" charset="0"/>
                                </a:rPr>
                                <m:t>𝑅</m:t>
                              </m:r>
                            </m:e>
                          </m:acc>
                        </m:e>
                        <m:sub>
                          <m:r>
                            <a:rPr kumimoji="1" lang="en-US" altLang="zh-CN" sz="2800" b="0" i="1" smtClean="0">
                              <a:latin typeface="Cambria Math" panose="02040503050406030204" pitchFamily="18" charset="0"/>
                              <a:ea typeface="Cambria Math" panose="02040503050406030204" pitchFamily="18" charset="0"/>
                            </a:rPr>
                            <m:t>1</m:t>
                          </m:r>
                        </m:sub>
                      </m:sSub>
                      <m:r>
                        <a:rPr kumimoji="1" lang="en-US" altLang="zh-CN" sz="2800" b="0" i="1" smtClean="0">
                          <a:latin typeface="Cambria Math" panose="02040503050406030204" pitchFamily="18" charset="0"/>
                        </a:rPr>
                        <m:t>=</m:t>
                      </m:r>
                      <m:f>
                        <m:fPr>
                          <m:ctrlPr>
                            <a:rPr kumimoji="1" lang="en-US" altLang="zh-CN" sz="2800" b="0" i="1" smtClean="0">
                              <a:latin typeface="Cambria Math" panose="02040503050406030204" pitchFamily="18" charset="0"/>
                            </a:rPr>
                          </m:ctrlPr>
                        </m:fPr>
                        <m:num>
                          <m:acc>
                            <m:accPr>
                              <m:chr m:val="̅"/>
                              <m:ctrlPr>
                                <a:rPr kumimoji="1" lang="en-US" altLang="zh-CN" sz="2800" b="0" i="1" smtClean="0">
                                  <a:latin typeface="Cambria Math" panose="02040503050406030204" pitchFamily="18" charset="0"/>
                                </a:rPr>
                              </m:ctrlPr>
                            </m:accPr>
                            <m:e>
                              <m:r>
                                <m:rPr>
                                  <m:sty m:val="p"/>
                                </m:rPr>
                                <a:rPr kumimoji="1" lang="en-US" altLang="zh-CN" sz="2800" i="0" smtClean="0">
                                  <a:latin typeface="Cambria Math" panose="02040503050406030204" pitchFamily="18" charset="0"/>
                                </a:rPr>
                                <m:t>Δ</m:t>
                              </m:r>
                              <m:r>
                                <a:rPr kumimoji="1" lang="en-US" altLang="zh-CN" sz="2800" b="0" i="1" smtClean="0">
                                  <a:latin typeface="Cambria Math" panose="02040503050406030204" pitchFamily="18" charset="0"/>
                                </a:rPr>
                                <m:t>𝑈</m:t>
                              </m:r>
                            </m:e>
                          </m:acc>
                        </m:num>
                        <m:den>
                          <m:acc>
                            <m:accPr>
                              <m:chr m:val="̅"/>
                              <m:ctrlPr>
                                <a:rPr kumimoji="1" lang="en-US" altLang="zh-CN" sz="2800" i="1">
                                  <a:latin typeface="Cambria Math" panose="02040503050406030204" pitchFamily="18" charset="0"/>
                                </a:rPr>
                              </m:ctrlPr>
                            </m:accPr>
                            <m:e>
                              <m:r>
                                <m:rPr>
                                  <m:sty m:val="p"/>
                                </m:rPr>
                                <a:rPr kumimoji="1" lang="en-US" altLang="zh-CN" sz="2800">
                                  <a:latin typeface="Cambria Math" panose="02040503050406030204" pitchFamily="18" charset="0"/>
                                </a:rPr>
                                <m:t>Δ</m:t>
                              </m:r>
                              <m:r>
                                <a:rPr kumimoji="1" lang="en-US" altLang="zh-CN" sz="2800" b="0" i="1" smtClean="0">
                                  <a:latin typeface="Cambria Math" panose="02040503050406030204" pitchFamily="18" charset="0"/>
                                </a:rPr>
                                <m:t>𝐼</m:t>
                              </m:r>
                            </m:e>
                          </m:acc>
                        </m:den>
                      </m:f>
                      <m:r>
                        <a:rPr kumimoji="1" lang="en-US" altLang="zh-CN" sz="2800" b="0" i="1" smtClean="0">
                          <a:latin typeface="Cambria Math" panose="02040503050406030204" pitchFamily="18" charset="0"/>
                        </a:rPr>
                        <m:t>=</m:t>
                      </m:r>
                      <m:f>
                        <m:fPr>
                          <m:ctrlPr>
                            <a:rPr kumimoji="1" lang="en-US" altLang="zh-CN" sz="2800" b="0" i="1" smtClean="0">
                              <a:latin typeface="Cambria Math" panose="02040503050406030204" pitchFamily="18" charset="0"/>
                            </a:rPr>
                          </m:ctrlPr>
                        </m:fPr>
                        <m:num>
                          <m:r>
                            <a:rPr kumimoji="1" lang="en-US" altLang="zh-CN" sz="2800" b="0" i="1" smtClean="0">
                              <a:latin typeface="Cambria Math" panose="02040503050406030204" pitchFamily="18" charset="0"/>
                            </a:rPr>
                            <m:t>2</m:t>
                          </m:r>
                          <m:r>
                            <a:rPr kumimoji="1" lang="en-US" altLang="zh-CN" sz="2800" i="1">
                              <a:latin typeface="Cambria Math" panose="02040503050406030204" pitchFamily="18" charset="0"/>
                            </a:rPr>
                            <m:t>.00×</m:t>
                          </m:r>
                          <m:r>
                            <a:rPr kumimoji="1" lang="en-US" altLang="zh-CN" sz="2800" b="0" i="1" smtClean="0">
                              <a:latin typeface="Cambria Math" panose="02040503050406030204" pitchFamily="18" charset="0"/>
                            </a:rPr>
                            <m:t>5</m:t>
                          </m:r>
                        </m:num>
                        <m:den>
                          <m:r>
                            <a:rPr kumimoji="1" lang="en-US" altLang="zh-CN" sz="2800" b="0" i="1" smtClean="0">
                              <a:latin typeface="Cambria Math" panose="02040503050406030204" pitchFamily="18" charset="0"/>
                            </a:rPr>
                            <m:t>9.96</m:t>
                          </m:r>
                        </m:den>
                      </m:f>
                      <m:r>
                        <a:rPr kumimoji="1" lang="en-US" altLang="zh-CN" sz="2800" b="0" i="1" smtClean="0">
                          <a:latin typeface="Cambria Math" panose="02040503050406030204" pitchFamily="18" charset="0"/>
                        </a:rPr>
                        <m:t>=1.00 </m:t>
                      </m:r>
                      <m:r>
                        <m:rPr>
                          <m:sty m:val="p"/>
                        </m:rPr>
                        <a:rPr kumimoji="1" lang="en-US" altLang="zh-CN" sz="2800" b="0" i="0" smtClean="0">
                          <a:latin typeface="Cambria Math" panose="02040503050406030204" pitchFamily="18" charset="0"/>
                        </a:rPr>
                        <m:t>kΩ</m:t>
                      </m:r>
                    </m:oMath>
                  </m:oMathPara>
                </a14:m>
                <a:endParaRPr kumimoji="1" lang="en-US" altLang="zh-CN" sz="2800" b="0" dirty="0"/>
              </a:p>
            </p:txBody>
          </p:sp>
        </mc:Choice>
        <mc:Fallback xmlns="">
          <p:sp>
            <p:nvSpPr>
              <p:cNvPr id="9" name="文本框 8">
                <a:extLst>
                  <a:ext uri="{FF2B5EF4-FFF2-40B4-BE49-F238E27FC236}">
                    <a16:creationId xmlns:a16="http://schemas.microsoft.com/office/drawing/2014/main" id="{1512650B-6F7F-37B6-F225-00654ACFF188}"/>
                  </a:ext>
                </a:extLst>
              </p:cNvPr>
              <p:cNvSpPr txBox="1">
                <a:spLocks noRot="1" noChangeAspect="1" noMove="1" noResize="1" noEditPoints="1" noAdjustHandles="1" noChangeArrowheads="1" noChangeShapeType="1" noTextEdit="1"/>
              </p:cNvSpPr>
              <p:nvPr/>
            </p:nvSpPr>
            <p:spPr>
              <a:xfrm>
                <a:off x="476075" y="5547381"/>
                <a:ext cx="4653646" cy="877869"/>
              </a:xfrm>
              <a:prstGeom prst="rect">
                <a:avLst/>
              </a:prstGeom>
              <a:blipFill>
                <a:blip r:embed="rId4"/>
                <a:stretch>
                  <a:fillRect l="-1090" r="-1362"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543FE5C-24F5-17CE-3223-42F855FB950F}"/>
                  </a:ext>
                </a:extLst>
              </p:cNvPr>
              <p:cNvSpPr txBox="1"/>
              <p:nvPr/>
            </p:nvSpPr>
            <p:spPr>
              <a:xfrm>
                <a:off x="7324249" y="4277056"/>
                <a:ext cx="3900427" cy="9645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𝑅</m:t>
                      </m:r>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m:t>
                      </m:r>
                      <m:f>
                        <m:f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fPr>
                        <m:num>
                          <m:acc>
                            <m:accPr>
                              <m:chr m:val="̅"/>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acc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𝑈</m:t>
                              </m:r>
                            </m:e>
                          </m:acc>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m:t>
                          </m:r>
                          <m:sSub>
                            <m:sSubPr>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sSub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𝑈</m:t>
                              </m:r>
                            </m:e>
                            <m:sub>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0</m:t>
                              </m:r>
                            </m:sub>
                          </m:sSub>
                        </m:num>
                        <m:den>
                          <m:acc>
                            <m:accPr>
                              <m:chr m:val="̅"/>
                              <m:ctrlP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ctrlPr>
                            </m:accPr>
                            <m:e>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𝐼</m:t>
                              </m:r>
                            </m:e>
                          </m:acc>
                        </m:den>
                      </m:f>
                      <m:r>
                        <a:rPr kumimoji="1" lang="en-US" altLang="zh-CN" sz="2800" b="0" i="1" dirty="0" smtClean="0">
                          <a:latin typeface="Cambria Math" panose="02040503050406030204" pitchFamily="18" charset="0"/>
                          <a:ea typeface="SimSun" panose="02010600030101010101" pitchFamily="2" charset="-122"/>
                          <a:cs typeface="Times New Roman" panose="02020603050405020304" pitchFamily="18" charset="0"/>
                        </a:rPr>
                        <m:t>=0.997</m:t>
                      </m:r>
                      <m:r>
                        <a:rPr kumimoji="1" lang="en-US" altLang="zh-CN" sz="2800" b="0" i="0" dirty="0" smtClean="0">
                          <a:latin typeface="Cambria Math" panose="02040503050406030204" pitchFamily="18" charset="0"/>
                          <a:ea typeface="SimSun" panose="02010600030101010101" pitchFamily="2" charset="-122"/>
                          <a:cs typeface="Times New Roman" panose="02020603050405020304" pitchFamily="18" charset="0"/>
                        </a:rPr>
                        <m:t> </m:t>
                      </m:r>
                      <m:r>
                        <m:rPr>
                          <m:sty m:val="p"/>
                        </m:rPr>
                        <a:rPr kumimoji="1" lang="en-US" altLang="zh-CN" sz="2800" b="0" i="0" dirty="0" smtClean="0">
                          <a:latin typeface="Cambria Math" panose="02040503050406030204" pitchFamily="18" charset="0"/>
                          <a:ea typeface="SimSun" panose="02010600030101010101" pitchFamily="2" charset="-122"/>
                          <a:cs typeface="Times New Roman" panose="02020603050405020304" pitchFamily="18" charset="0"/>
                        </a:rPr>
                        <m:t>kΩ</m:t>
                      </m:r>
                    </m:oMath>
                  </m:oMathPara>
                </a14:m>
                <a:endParaRPr kumimoji="1" lang="zh-CN" altLang="en-US" sz="2800" dirty="0">
                  <a:latin typeface="Times New Roman" panose="02020603050405020304" pitchFamily="18" charset="0"/>
                  <a:ea typeface="SimSun"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4543FE5C-24F5-17CE-3223-42F855FB950F}"/>
                  </a:ext>
                </a:extLst>
              </p:cNvPr>
              <p:cNvSpPr txBox="1">
                <a:spLocks noRot="1" noChangeAspect="1" noMove="1" noResize="1" noEditPoints="1" noAdjustHandles="1" noChangeArrowheads="1" noChangeShapeType="1" noTextEdit="1"/>
              </p:cNvSpPr>
              <p:nvPr/>
            </p:nvSpPr>
            <p:spPr>
              <a:xfrm>
                <a:off x="7324249" y="4277056"/>
                <a:ext cx="3900427" cy="964559"/>
              </a:xfrm>
              <a:prstGeom prst="rect">
                <a:avLst/>
              </a:prstGeom>
              <a:blipFill>
                <a:blip r:embed="rId5"/>
                <a:stretch>
                  <a:fillRect b="-64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92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BDF7E6B-F7A9-D51A-EABD-4F7AA5D90CF1}"/>
              </a:ext>
            </a:extLst>
          </p:cNvPr>
          <p:cNvSpPr>
            <a:spLocks noGrp="1" noChangeArrowheads="1"/>
          </p:cNvSpPr>
          <p:nvPr>
            <p:ph type="title"/>
          </p:nvPr>
        </p:nvSpPr>
        <p:spPr>
          <a:xfrm>
            <a:off x="3250029" y="237103"/>
            <a:ext cx="4760587" cy="638176"/>
          </a:xfrm>
        </p:spPr>
        <p:txBody>
          <a:bodyPr>
            <a:normAutofit fontScale="90000"/>
          </a:bodyPr>
          <a:lstStyle/>
          <a:p>
            <a:pPr eaLnBrk="1" hangingPunct="1"/>
            <a:r>
              <a:rPr lang="zh-CN" altLang="en-US" sz="3600" dirty="0">
                <a:solidFill>
                  <a:srgbClr val="002060"/>
                </a:solidFill>
                <a:latin typeface="Microsoft YaHei" panose="020B0503020204020204" pitchFamily="34" charset="-122"/>
                <a:ea typeface="Microsoft YaHei" panose="020B0503020204020204" pitchFamily="34" charset="-122"/>
              </a:rPr>
              <a:t>常见数据处理和作图软件</a:t>
            </a:r>
          </a:p>
        </p:txBody>
      </p:sp>
      <p:pic>
        <p:nvPicPr>
          <p:cNvPr id="7" name="图片 6">
            <a:extLst>
              <a:ext uri="{FF2B5EF4-FFF2-40B4-BE49-F238E27FC236}">
                <a16:creationId xmlns:a16="http://schemas.microsoft.com/office/drawing/2014/main" id="{B3FEEF7C-4BB6-C49E-75F7-4DE532418E17}"/>
              </a:ext>
            </a:extLst>
          </p:cNvPr>
          <p:cNvPicPr>
            <a:picLocks noChangeAspect="1"/>
          </p:cNvPicPr>
          <p:nvPr/>
        </p:nvPicPr>
        <p:blipFill>
          <a:blip r:embed="rId2"/>
          <a:stretch>
            <a:fillRect/>
          </a:stretch>
        </p:blipFill>
        <p:spPr>
          <a:xfrm>
            <a:off x="1941667" y="1077754"/>
            <a:ext cx="7064629" cy="1955261"/>
          </a:xfrm>
          <a:prstGeom prst="rect">
            <a:avLst/>
          </a:prstGeom>
        </p:spPr>
      </p:pic>
      <p:pic>
        <p:nvPicPr>
          <p:cNvPr id="8" name="图片 7">
            <a:extLst>
              <a:ext uri="{FF2B5EF4-FFF2-40B4-BE49-F238E27FC236}">
                <a16:creationId xmlns:a16="http://schemas.microsoft.com/office/drawing/2014/main" id="{8BFF7A89-F3C7-C1CE-356A-9ECAD81089F3}"/>
              </a:ext>
            </a:extLst>
          </p:cNvPr>
          <p:cNvPicPr>
            <a:picLocks noChangeAspect="1"/>
          </p:cNvPicPr>
          <p:nvPr/>
        </p:nvPicPr>
        <p:blipFill>
          <a:blip r:embed="rId3"/>
          <a:stretch>
            <a:fillRect/>
          </a:stretch>
        </p:blipFill>
        <p:spPr>
          <a:xfrm>
            <a:off x="4474258" y="4031055"/>
            <a:ext cx="1999448" cy="1955261"/>
          </a:xfrm>
          <a:prstGeom prst="rect">
            <a:avLst/>
          </a:prstGeom>
        </p:spPr>
      </p:pic>
      <p:sp>
        <p:nvSpPr>
          <p:cNvPr id="9" name="文本框 8">
            <a:extLst>
              <a:ext uri="{FF2B5EF4-FFF2-40B4-BE49-F238E27FC236}">
                <a16:creationId xmlns:a16="http://schemas.microsoft.com/office/drawing/2014/main" id="{4CC98F2A-DE22-5ADA-FADD-B1A15D0D78C2}"/>
              </a:ext>
            </a:extLst>
          </p:cNvPr>
          <p:cNvSpPr txBox="1"/>
          <p:nvPr/>
        </p:nvSpPr>
        <p:spPr>
          <a:xfrm>
            <a:off x="1518460" y="3187372"/>
            <a:ext cx="8223726" cy="584775"/>
          </a:xfrm>
          <a:prstGeom prst="rect">
            <a:avLst/>
          </a:prstGeom>
          <a:noFill/>
        </p:spPr>
        <p:txBody>
          <a:bodyPr wrap="none" rtlCol="0">
            <a:spAutoFit/>
          </a:bodyPr>
          <a:lstStyle/>
          <a:p>
            <a:r>
              <a:rPr kumimoji="1" lang="en-US" altLang="zh-CN" sz="3200" dirty="0">
                <a:latin typeface="Times New Roman" panose="02020603050405020304" pitchFamily="18" charset="0"/>
                <a:cs typeface="Times New Roman" panose="02020603050405020304" pitchFamily="18" charset="0"/>
              </a:rPr>
              <a:t>Windows/MacOS: </a:t>
            </a:r>
            <a:r>
              <a:rPr kumimoji="1" lang="en-US" altLang="zh-CN" sz="3200" dirty="0">
                <a:solidFill>
                  <a:srgbClr val="C00000"/>
                </a:solidFill>
                <a:latin typeface="Times New Roman" panose="02020603050405020304" pitchFamily="18" charset="0"/>
                <a:cs typeface="Times New Roman" panose="02020603050405020304" pitchFamily="18" charset="0"/>
              </a:rPr>
              <a:t>Excel</a:t>
            </a:r>
            <a:r>
              <a:rPr kumimoji="1" lang="en-US" altLang="zh-CN" sz="3200" dirty="0">
                <a:latin typeface="Times New Roman" panose="02020603050405020304" pitchFamily="18" charset="0"/>
                <a:cs typeface="Times New Roman" panose="02020603050405020304" pitchFamily="18" charset="0"/>
              </a:rPr>
              <a:t>, </a:t>
            </a:r>
            <a:r>
              <a:rPr kumimoji="1" lang="en-US" altLang="zh-CN" sz="3200" dirty="0" err="1">
                <a:latin typeface="Times New Roman" panose="02020603050405020304" pitchFamily="18" charset="0"/>
                <a:cs typeface="Times New Roman" panose="02020603050405020304" pitchFamily="18" charset="0"/>
              </a:rPr>
              <a:t>Matlab</a:t>
            </a:r>
            <a:r>
              <a:rPr kumimoji="1" lang="en-US" altLang="zh-CN" sz="3200" dirty="0">
                <a:latin typeface="Times New Roman" panose="02020603050405020304" pitchFamily="18" charset="0"/>
                <a:cs typeface="Times New Roman" panose="02020603050405020304" pitchFamily="18" charset="0"/>
              </a:rPr>
              <a:t>, Mathematica</a:t>
            </a:r>
            <a:endParaRPr kumimoji="1" lang="zh-CN" altLang="en-US" sz="32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99FCD407-8C13-3AC2-B449-53CC7CA2FE20}"/>
              </a:ext>
            </a:extLst>
          </p:cNvPr>
          <p:cNvSpPr txBox="1"/>
          <p:nvPr/>
        </p:nvSpPr>
        <p:spPr>
          <a:xfrm>
            <a:off x="3608728" y="6036122"/>
            <a:ext cx="3730508" cy="584775"/>
          </a:xfrm>
          <a:prstGeom prst="rect">
            <a:avLst/>
          </a:prstGeom>
          <a:noFill/>
        </p:spPr>
        <p:txBody>
          <a:bodyPr wrap="none" rtlCol="0">
            <a:spAutoFit/>
          </a:bodyPr>
          <a:lstStyle/>
          <a:p>
            <a:r>
              <a:rPr kumimoji="1" lang="en-US" altLang="zh-CN" sz="3200" dirty="0">
                <a:latin typeface="Times New Roman" panose="02020603050405020304" pitchFamily="18" charset="0"/>
                <a:cs typeface="Times New Roman" panose="02020603050405020304" pitchFamily="18" charset="0"/>
              </a:rPr>
              <a:t>Windows: </a:t>
            </a:r>
            <a:r>
              <a:rPr kumimoji="1" lang="en-US" altLang="zh-CN" sz="3200" dirty="0" err="1">
                <a:solidFill>
                  <a:srgbClr val="C00000"/>
                </a:solidFill>
                <a:latin typeface="Times New Roman" panose="02020603050405020304" pitchFamily="18" charset="0"/>
                <a:cs typeface="Times New Roman" panose="02020603050405020304" pitchFamily="18" charset="0"/>
              </a:rPr>
              <a:t>OriginLab</a:t>
            </a:r>
            <a:endParaRPr kumimoji="1" lang="zh-CN" altLang="en-US" sz="3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50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09" name="Group 8">
            <a:extLst>
              <a:ext uri="{FF2B5EF4-FFF2-40B4-BE49-F238E27FC236}">
                <a16:creationId xmlns:a16="http://schemas.microsoft.com/office/drawing/2014/main" id="{BC6AAB73-C626-C9E3-33EA-18F6574F0B89}"/>
              </a:ext>
            </a:extLst>
          </p:cNvPr>
          <p:cNvGrpSpPr>
            <a:grpSpLocks/>
          </p:cNvGrpSpPr>
          <p:nvPr/>
        </p:nvGrpSpPr>
        <p:grpSpPr bwMode="auto">
          <a:xfrm>
            <a:off x="2175806" y="1195553"/>
            <a:ext cx="7128513" cy="5513967"/>
            <a:chOff x="-1045" y="-365"/>
            <a:chExt cx="5934" cy="4590"/>
          </a:xfrm>
        </p:grpSpPr>
        <p:graphicFrame>
          <p:nvGraphicFramePr>
            <p:cNvPr id="17411" name="Object 6">
              <a:extLst>
                <a:ext uri="{FF2B5EF4-FFF2-40B4-BE49-F238E27FC236}">
                  <a16:creationId xmlns:a16="http://schemas.microsoft.com/office/drawing/2014/main" id="{A02363FC-3F69-1229-7B32-1F0D8BAA812F}"/>
                </a:ext>
              </a:extLst>
            </p:cNvPr>
            <p:cNvGraphicFramePr>
              <a:graphicFrameLocks noChangeAspect="1"/>
            </p:cNvGraphicFramePr>
            <p:nvPr>
              <p:extLst>
                <p:ext uri="{D42A27DB-BD31-4B8C-83A1-F6EECF244321}">
                  <p14:modId xmlns:p14="http://schemas.microsoft.com/office/powerpoint/2010/main" val="2230889579"/>
                </p:ext>
              </p:extLst>
            </p:nvPr>
          </p:nvGraphicFramePr>
          <p:xfrm>
            <a:off x="-1045" y="-365"/>
            <a:ext cx="5934" cy="4590"/>
          </p:xfrm>
          <a:graphic>
            <a:graphicData uri="http://schemas.openxmlformats.org/presentationml/2006/ole">
              <mc:AlternateContent xmlns:mc="http://schemas.openxmlformats.org/markup-compatibility/2006">
                <mc:Choice xmlns:v="urn:schemas-microsoft-com:vml" Requires="v">
                  <p:oleObj name="图表" r:id="rId2" imgW="4432300" imgH="3289300" progId="Excel.Chart.8">
                    <p:embed/>
                  </p:oleObj>
                </mc:Choice>
                <mc:Fallback>
                  <p:oleObj name="图表" r:id="rId2" imgW="4432300" imgH="3289300" progId="Excel.Chart.8">
                    <p:embed/>
                    <p:pic>
                      <p:nvPicPr>
                        <p:cNvPr id="17411" name="Object 6">
                          <a:extLst>
                            <a:ext uri="{FF2B5EF4-FFF2-40B4-BE49-F238E27FC236}">
                              <a16:creationId xmlns:a16="http://schemas.microsoft.com/office/drawing/2014/main" id="{A02363FC-3F69-1229-7B32-1F0D8BAA8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 y="-365"/>
                          <a:ext cx="5934" cy="4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2" name="Line 7">
              <a:extLst>
                <a:ext uri="{FF2B5EF4-FFF2-40B4-BE49-F238E27FC236}">
                  <a16:creationId xmlns:a16="http://schemas.microsoft.com/office/drawing/2014/main" id="{7F69CF0A-2692-06CC-280B-268A86532B24}"/>
                </a:ext>
              </a:extLst>
            </p:cNvPr>
            <p:cNvSpPr>
              <a:spLocks noChangeShapeType="1"/>
            </p:cNvSpPr>
            <p:nvPr/>
          </p:nvSpPr>
          <p:spPr bwMode="auto">
            <a:xfrm flipV="1">
              <a:off x="15" y="1488"/>
              <a:ext cx="4490" cy="1678"/>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Rectangle 2">
            <a:extLst>
              <a:ext uri="{FF2B5EF4-FFF2-40B4-BE49-F238E27FC236}">
                <a16:creationId xmlns:a16="http://schemas.microsoft.com/office/drawing/2014/main" id="{0B0CF714-273B-C802-4B06-410DC6A08AFA}"/>
              </a:ext>
            </a:extLst>
          </p:cNvPr>
          <p:cNvSpPr txBox="1">
            <a:spLocks noChangeArrowheads="1"/>
          </p:cNvSpPr>
          <p:nvPr/>
        </p:nvSpPr>
        <p:spPr>
          <a:xfrm>
            <a:off x="316075" y="347373"/>
            <a:ext cx="2899605"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作图法</a:t>
            </a:r>
          </a:p>
        </p:txBody>
      </p:sp>
      <p:grpSp>
        <p:nvGrpSpPr>
          <p:cNvPr id="3" name="组合 2">
            <a:extLst>
              <a:ext uri="{FF2B5EF4-FFF2-40B4-BE49-F238E27FC236}">
                <a16:creationId xmlns:a16="http://schemas.microsoft.com/office/drawing/2014/main" id="{208DB334-A4B5-C9F5-2890-BCA9E59E1118}"/>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BCEB216C-5F99-AB00-C06D-4703EDA6C479}"/>
                </a:ext>
              </a:extLst>
            </p:cNvPr>
            <p:cNvPicPr>
              <a:picLocks noChangeAspect="1"/>
            </p:cNvPicPr>
            <p:nvPr/>
          </p:nvPicPr>
          <p:blipFill>
            <a:blip r:embed="rId4"/>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004AF012-3C53-E619-8EFF-9C04A812D902}"/>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A415651-E40C-AD14-0998-BD8E31DB4396}"/>
              </a:ext>
            </a:extLst>
          </p:cNvPr>
          <p:cNvSpPr txBox="1">
            <a:spLocks noChangeArrowheads="1"/>
          </p:cNvSpPr>
          <p:nvPr/>
        </p:nvSpPr>
        <p:spPr>
          <a:xfrm>
            <a:off x="316075" y="347373"/>
            <a:ext cx="2899605"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逐差法</a:t>
            </a:r>
          </a:p>
        </p:txBody>
      </p:sp>
      <p:grpSp>
        <p:nvGrpSpPr>
          <p:cNvPr id="3" name="组合 2">
            <a:extLst>
              <a:ext uri="{FF2B5EF4-FFF2-40B4-BE49-F238E27FC236}">
                <a16:creationId xmlns:a16="http://schemas.microsoft.com/office/drawing/2014/main" id="{6FE24269-C342-51EA-B2F7-023F49707BA7}"/>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8F9DF282-0624-C55F-65E7-3B848F06FD85}"/>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A14CD50B-A857-1234-123D-F757FEFB0C0C}"/>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graphicFrame>
        <p:nvGraphicFramePr>
          <p:cNvPr id="6" name="表格 5">
            <a:extLst>
              <a:ext uri="{FF2B5EF4-FFF2-40B4-BE49-F238E27FC236}">
                <a16:creationId xmlns:a16="http://schemas.microsoft.com/office/drawing/2014/main" id="{8F35CAFF-BBB8-6773-8D3B-B681D82FD420}"/>
              </a:ext>
            </a:extLst>
          </p:cNvPr>
          <p:cNvGraphicFramePr>
            <a:graphicFrameLocks noGrp="1"/>
          </p:cNvGraphicFramePr>
          <p:nvPr>
            <p:extLst>
              <p:ext uri="{D42A27DB-BD31-4B8C-83A1-F6EECF244321}">
                <p14:modId xmlns:p14="http://schemas.microsoft.com/office/powerpoint/2010/main" val="2986784981"/>
              </p:ext>
            </p:extLst>
          </p:nvPr>
        </p:nvGraphicFramePr>
        <p:xfrm>
          <a:off x="170935" y="2010202"/>
          <a:ext cx="11850129" cy="3075104"/>
        </p:xfrm>
        <a:graphic>
          <a:graphicData uri="http://schemas.openxmlformats.org/drawingml/2006/table">
            <a:tbl>
              <a:tblPr>
                <a:tableStyleId>{5940675A-B579-460E-94D1-54222C63F5DA}</a:tableStyleId>
              </a:tblPr>
              <a:tblGrid>
                <a:gridCol w="2075771">
                  <a:extLst>
                    <a:ext uri="{9D8B030D-6E8A-4147-A177-3AD203B41FA5}">
                      <a16:colId xmlns:a16="http://schemas.microsoft.com/office/drawing/2014/main" val="4191916610"/>
                    </a:ext>
                  </a:extLst>
                </a:gridCol>
                <a:gridCol w="828066">
                  <a:extLst>
                    <a:ext uri="{9D8B030D-6E8A-4147-A177-3AD203B41FA5}">
                      <a16:colId xmlns:a16="http://schemas.microsoft.com/office/drawing/2014/main" val="3746574008"/>
                    </a:ext>
                  </a:extLst>
                </a:gridCol>
                <a:gridCol w="926757">
                  <a:extLst>
                    <a:ext uri="{9D8B030D-6E8A-4147-A177-3AD203B41FA5}">
                      <a16:colId xmlns:a16="http://schemas.microsoft.com/office/drawing/2014/main" val="914944496"/>
                    </a:ext>
                  </a:extLst>
                </a:gridCol>
                <a:gridCol w="1013254">
                  <a:extLst>
                    <a:ext uri="{9D8B030D-6E8A-4147-A177-3AD203B41FA5}">
                      <a16:colId xmlns:a16="http://schemas.microsoft.com/office/drawing/2014/main" val="3418867866"/>
                    </a:ext>
                  </a:extLst>
                </a:gridCol>
                <a:gridCol w="1000898">
                  <a:extLst>
                    <a:ext uri="{9D8B030D-6E8A-4147-A177-3AD203B41FA5}">
                      <a16:colId xmlns:a16="http://schemas.microsoft.com/office/drawing/2014/main" val="2970045031"/>
                    </a:ext>
                  </a:extLst>
                </a:gridCol>
                <a:gridCol w="1013254">
                  <a:extLst>
                    <a:ext uri="{9D8B030D-6E8A-4147-A177-3AD203B41FA5}">
                      <a16:colId xmlns:a16="http://schemas.microsoft.com/office/drawing/2014/main" val="608192310"/>
                    </a:ext>
                  </a:extLst>
                </a:gridCol>
                <a:gridCol w="1050324">
                  <a:extLst>
                    <a:ext uri="{9D8B030D-6E8A-4147-A177-3AD203B41FA5}">
                      <a16:colId xmlns:a16="http://schemas.microsoft.com/office/drawing/2014/main" val="3914874287"/>
                    </a:ext>
                  </a:extLst>
                </a:gridCol>
                <a:gridCol w="976184">
                  <a:extLst>
                    <a:ext uri="{9D8B030D-6E8A-4147-A177-3AD203B41FA5}">
                      <a16:colId xmlns:a16="http://schemas.microsoft.com/office/drawing/2014/main" val="2065297069"/>
                    </a:ext>
                  </a:extLst>
                </a:gridCol>
                <a:gridCol w="939113">
                  <a:extLst>
                    <a:ext uri="{9D8B030D-6E8A-4147-A177-3AD203B41FA5}">
                      <a16:colId xmlns:a16="http://schemas.microsoft.com/office/drawing/2014/main" val="4143069129"/>
                    </a:ext>
                  </a:extLst>
                </a:gridCol>
                <a:gridCol w="1087395">
                  <a:extLst>
                    <a:ext uri="{9D8B030D-6E8A-4147-A177-3AD203B41FA5}">
                      <a16:colId xmlns:a16="http://schemas.microsoft.com/office/drawing/2014/main" val="2435594110"/>
                    </a:ext>
                  </a:extLst>
                </a:gridCol>
                <a:gridCol w="939113">
                  <a:extLst>
                    <a:ext uri="{9D8B030D-6E8A-4147-A177-3AD203B41FA5}">
                      <a16:colId xmlns:a16="http://schemas.microsoft.com/office/drawing/2014/main" val="3385131573"/>
                    </a:ext>
                  </a:extLst>
                </a:gridCol>
              </a:tblGrid>
              <a:tr h="481163">
                <a:tc>
                  <a:txBody>
                    <a:bodyPr/>
                    <a:lstStyle/>
                    <a:p>
                      <a:pPr marL="118745" indent="-118745" algn="ctr"/>
                      <a:r>
                        <a:rPr 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次数</a:t>
                      </a:r>
                      <a:r>
                        <a:rPr lang="en-US" alt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k</a:t>
                      </a:r>
                      <a:endParaRPr 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4</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5</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6</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7</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8</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9</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70097620"/>
                  </a:ext>
                </a:extLst>
              </a:tr>
              <a:tr h="637356">
                <a:tc>
                  <a:txBody>
                    <a:bodyPr/>
                    <a:lstStyle/>
                    <a:p>
                      <a:pPr marL="118745" indent="-118745" algn="ctr"/>
                      <a:r>
                        <a:rPr 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电压</a:t>
                      </a:r>
                      <a:r>
                        <a:rPr lang="en-US" alt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800" b="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U</a:t>
                      </a:r>
                      <a:r>
                        <a:rPr lang="en-US"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(V)</a:t>
                      </a:r>
                      <a:endParaRPr 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2.00</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4.00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6.00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8.00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10.00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12.00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14.00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16.00</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18.00</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56407362"/>
                  </a:ext>
                </a:extLst>
              </a:tr>
              <a:tr h="638106">
                <a:tc>
                  <a:txBody>
                    <a:bodyPr/>
                    <a:lstStyle/>
                    <a:p>
                      <a:pPr marL="118745" indent="-118745" algn="ctr"/>
                      <a:r>
                        <a:rPr 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电流</a:t>
                      </a:r>
                      <a:r>
                        <a:rPr lang="en-US" altLang="zh-CN" sz="2800" b="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800" b="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(mA)</a:t>
                      </a:r>
                      <a:endParaRPr 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0</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2.04</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3.95</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6.03</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7030A0"/>
                          </a:solidFill>
                          <a:effectLst/>
                          <a:latin typeface="Times New Roman" panose="02020603050405020304" pitchFamily="18" charset="0"/>
                          <a:cs typeface="Times New Roman" panose="02020603050405020304" pitchFamily="18" charset="0"/>
                        </a:rPr>
                        <a:t>8.02</a:t>
                      </a:r>
                      <a:endParaRPr lang="zh-CN" sz="2800" kern="10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9.96</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11.97</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13.98</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16.04</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7030A0"/>
                          </a:solidFill>
                          <a:effectLst/>
                          <a:latin typeface="Times New Roman" panose="02020603050405020304" pitchFamily="18" charset="0"/>
                          <a:cs typeface="Times New Roman" panose="02020603050405020304" pitchFamily="18" charset="0"/>
                        </a:rPr>
                        <a:t>18.06</a:t>
                      </a:r>
                      <a:endParaRPr lang="zh-CN" sz="2800" kern="100" dirty="0">
                        <a:solidFill>
                          <a:srgbClr val="7030A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6440938"/>
                  </a:ext>
                </a:extLst>
              </a:tr>
              <a:tr h="639596">
                <a:tc>
                  <a:txBody>
                    <a:bodyPr/>
                    <a:lstStyle/>
                    <a:p>
                      <a:pPr marL="118745" indent="-118745" algn="ctr"/>
                      <a:r>
                        <a:rPr lang="en-US" sz="2800" b="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sz="2800" b="0" i="1" kern="100" baseline="-250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k+</a:t>
                      </a:r>
                      <a:r>
                        <a:rPr lang="en-US" sz="2800" b="0" i="0" kern="100" baseline="-250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1</a:t>
                      </a:r>
                      <a:r>
                        <a:rPr lang="en-US" sz="2800" b="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sz="2800" b="0" i="1" kern="100" baseline="-250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k</a:t>
                      </a:r>
                      <a:r>
                        <a:rPr lang="en-US" sz="2800" b="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(mA) </a:t>
                      </a:r>
                      <a:endParaRPr 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2.04</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1.91</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2.08</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1.99</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1.94</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2.01</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2.01</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2.06</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FF0000"/>
                          </a:solidFill>
                          <a:effectLst/>
                          <a:latin typeface="Times New Roman" panose="02020603050405020304" pitchFamily="18" charset="0"/>
                          <a:cs typeface="Times New Roman" panose="02020603050405020304" pitchFamily="18" charset="0"/>
                        </a:rPr>
                        <a:t>2.02</a:t>
                      </a:r>
                      <a:endParaRPr lang="zh-CN" sz="2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effectLst/>
                          <a:latin typeface="Times New Roman" panose="02020603050405020304" pitchFamily="18" charset="0"/>
                          <a:cs typeface="Times New Roman" panose="02020603050405020304" pitchFamily="18" charset="0"/>
                        </a:rPr>
                        <a:t> </a:t>
                      </a:r>
                      <a:endParaRPr lang="zh-CN" sz="2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6141018"/>
                  </a:ext>
                </a:extLst>
              </a:tr>
              <a:tr h="678883">
                <a:tc>
                  <a:txBody>
                    <a:bodyPr/>
                    <a:lstStyle/>
                    <a:p>
                      <a:pPr marL="118745" indent="-118745" algn="ctr"/>
                      <a:r>
                        <a:rPr lang="en-US" altLang="zh-CN" sz="2800" b="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altLang="zh-CN" sz="2800" b="0" i="1" kern="100" baseline="-250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k+</a:t>
                      </a:r>
                      <a:r>
                        <a:rPr lang="en-US" altLang="zh-CN" sz="2800" b="0" i="0" kern="100" baseline="-250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5</a:t>
                      </a:r>
                      <a:r>
                        <a:rPr lang="en-US" altLang="zh-CN" sz="2800" b="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altLang="zh-CN" sz="2800" b="0" i="1" kern="100" baseline="-250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k</a:t>
                      </a:r>
                      <a:r>
                        <a:rPr lang="en-US" altLang="zh-CN" sz="2800" b="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(mA)</a:t>
                      </a:r>
                      <a:endParaRPr lang="zh-CN" altLang="zh-CN" sz="2800" b="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9.96</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FF0000"/>
                          </a:solidFill>
                          <a:effectLst/>
                          <a:latin typeface="Times New Roman" panose="02020603050405020304" pitchFamily="18" charset="0"/>
                          <a:cs typeface="Times New Roman" panose="02020603050405020304" pitchFamily="18" charset="0"/>
                        </a:rPr>
                        <a:t>9.93</a:t>
                      </a:r>
                      <a:endParaRPr lang="zh-CN" sz="2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FF0000"/>
                          </a:solidFill>
                          <a:effectLst/>
                          <a:latin typeface="Times New Roman" panose="02020603050405020304" pitchFamily="18" charset="0"/>
                          <a:cs typeface="Times New Roman" panose="02020603050405020304" pitchFamily="18" charset="0"/>
                        </a:rPr>
                        <a:t>10.03</a:t>
                      </a:r>
                      <a:endParaRPr lang="zh-CN" sz="2800" kern="10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10.01</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10.04</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 </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 </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 </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FF0000"/>
                          </a:solidFill>
                          <a:effectLst/>
                          <a:latin typeface="Times New Roman" panose="02020603050405020304" pitchFamily="18" charset="0"/>
                          <a:cs typeface="Times New Roman" panose="02020603050405020304" pitchFamily="18" charset="0"/>
                        </a:rPr>
                        <a:t> </a:t>
                      </a:r>
                      <a:endParaRPr lang="zh-CN" sz="2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effectLst/>
                          <a:latin typeface="Times New Roman" panose="02020603050405020304" pitchFamily="18" charset="0"/>
                          <a:cs typeface="Times New Roman" panose="02020603050405020304" pitchFamily="18" charset="0"/>
                        </a:rPr>
                        <a:t> </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550373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a:extLst>
              <a:ext uri="{FF2B5EF4-FFF2-40B4-BE49-F238E27FC236}">
                <a16:creationId xmlns:a16="http://schemas.microsoft.com/office/drawing/2014/main" id="{E3B7F1B4-7AC2-F4C6-AB11-EB28A980EBC3}"/>
              </a:ext>
            </a:extLst>
          </p:cNvPr>
          <p:cNvSpPr txBox="1">
            <a:spLocks noChangeArrowheads="1"/>
          </p:cNvSpPr>
          <p:nvPr/>
        </p:nvSpPr>
        <p:spPr bwMode="auto">
          <a:xfrm>
            <a:off x="397349" y="1130326"/>
            <a:ext cx="2057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dirty="0">
                <a:solidFill>
                  <a:srgbClr val="C00000"/>
                </a:solidFill>
                <a:latin typeface="Microsoft YaHei" panose="020B0503020204020204" pitchFamily="34" charset="-122"/>
                <a:ea typeface="Microsoft YaHei" panose="020B0503020204020204" pitchFamily="34" charset="-122"/>
              </a:rPr>
              <a:t>要求：</a:t>
            </a:r>
          </a:p>
        </p:txBody>
      </p:sp>
      <p:sp>
        <p:nvSpPr>
          <p:cNvPr id="5124" name="Text Box 4">
            <a:extLst>
              <a:ext uri="{FF2B5EF4-FFF2-40B4-BE49-F238E27FC236}">
                <a16:creationId xmlns:a16="http://schemas.microsoft.com/office/drawing/2014/main" id="{AE4C434B-9493-199C-992B-BCE78B206624}"/>
              </a:ext>
            </a:extLst>
          </p:cNvPr>
          <p:cNvSpPr txBox="1">
            <a:spLocks noChangeArrowheads="1"/>
          </p:cNvSpPr>
          <p:nvPr/>
        </p:nvSpPr>
        <p:spPr bwMode="auto">
          <a:xfrm>
            <a:off x="397350" y="1921128"/>
            <a:ext cx="99010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457200" indent="-457200" algn="just" eaLnBrk="1" hangingPunct="1">
              <a:spcBef>
                <a:spcPct val="0"/>
              </a:spcBef>
              <a:buFont typeface="Wingdings" pitchFamily="2" charset="2"/>
              <a:buChar char="Ø"/>
            </a:pPr>
            <a:r>
              <a:rPr lang="zh-CN" altLang="en-US" sz="2800" dirty="0">
                <a:solidFill>
                  <a:srgbClr val="002060"/>
                </a:solidFill>
                <a:latin typeface="Microsoft YaHei" panose="020B0503020204020204" pitchFamily="34" charset="-122"/>
                <a:ea typeface="Microsoft YaHei" panose="020B0503020204020204" pitchFamily="34" charset="-122"/>
                <a:cs typeface="+mj-cs"/>
              </a:rPr>
              <a:t>要把原始数据和必要的运算过程中的中间结果引入表中。</a:t>
            </a:r>
          </a:p>
        </p:txBody>
      </p:sp>
      <p:sp>
        <p:nvSpPr>
          <p:cNvPr id="5125" name="Text Box 5">
            <a:extLst>
              <a:ext uri="{FF2B5EF4-FFF2-40B4-BE49-F238E27FC236}">
                <a16:creationId xmlns:a16="http://schemas.microsoft.com/office/drawing/2014/main" id="{08074EBF-19D2-88A4-0E1A-52BA779E4DA4}"/>
              </a:ext>
            </a:extLst>
          </p:cNvPr>
          <p:cNvSpPr txBox="1">
            <a:spLocks noChangeArrowheads="1"/>
          </p:cNvSpPr>
          <p:nvPr/>
        </p:nvSpPr>
        <p:spPr bwMode="auto">
          <a:xfrm>
            <a:off x="397349" y="2832105"/>
            <a:ext cx="99010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457200" indent="-457200" eaLnBrk="1" hangingPunct="1">
              <a:spcBef>
                <a:spcPct val="50000"/>
              </a:spcBef>
              <a:buFont typeface="Wingdings" pitchFamily="2" charset="2"/>
              <a:buChar char="Ø"/>
            </a:pPr>
            <a:r>
              <a:rPr lang="zh-CN" altLang="en-US" sz="2800" dirty="0">
                <a:solidFill>
                  <a:srgbClr val="002060"/>
                </a:solidFill>
                <a:latin typeface="Microsoft YaHei" panose="020B0503020204020204" pitchFamily="34" charset="-122"/>
                <a:ea typeface="Microsoft YaHei" panose="020B0503020204020204" pitchFamily="34" charset="-122"/>
                <a:cs typeface="+mj-cs"/>
              </a:rPr>
              <a:t>必须标明每个符号所代表的物理量的意义，并写明单位。</a:t>
            </a:r>
          </a:p>
        </p:txBody>
      </p:sp>
      <p:sp>
        <p:nvSpPr>
          <p:cNvPr id="5126" name="Text Box 6">
            <a:extLst>
              <a:ext uri="{FF2B5EF4-FFF2-40B4-BE49-F238E27FC236}">
                <a16:creationId xmlns:a16="http://schemas.microsoft.com/office/drawing/2014/main" id="{19049F5C-ECF4-CFEB-E597-ECEACE512DE0}"/>
              </a:ext>
            </a:extLst>
          </p:cNvPr>
          <p:cNvSpPr txBox="1">
            <a:spLocks noChangeArrowheads="1"/>
          </p:cNvSpPr>
          <p:nvPr/>
        </p:nvSpPr>
        <p:spPr bwMode="auto">
          <a:xfrm>
            <a:off x="397349" y="3743082"/>
            <a:ext cx="93066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457200" indent="-457200">
              <a:spcBef>
                <a:spcPct val="50000"/>
              </a:spcBef>
              <a:buFont typeface="Wingdings" pitchFamily="2" charset="2"/>
              <a:buChar char="Ø"/>
            </a:pPr>
            <a:r>
              <a:rPr lang="zh-CN" altLang="en-US" sz="2800" dirty="0">
                <a:solidFill>
                  <a:srgbClr val="002060"/>
                </a:solidFill>
                <a:latin typeface="Microsoft YaHei" panose="020B0503020204020204" pitchFamily="34" charset="-122"/>
                <a:ea typeface="Microsoft YaHei" panose="020B0503020204020204" pitchFamily="34" charset="-122"/>
                <a:cs typeface="+mj-cs"/>
              </a:rPr>
              <a:t>表中的数据要正确地反映测量结果的有效数字。</a:t>
            </a:r>
          </a:p>
        </p:txBody>
      </p:sp>
      <p:sp>
        <p:nvSpPr>
          <p:cNvPr id="2" name="Rectangle 2">
            <a:extLst>
              <a:ext uri="{FF2B5EF4-FFF2-40B4-BE49-F238E27FC236}">
                <a16:creationId xmlns:a16="http://schemas.microsoft.com/office/drawing/2014/main" id="{1B361D6B-7EB6-BD6E-CDE0-BF0737ADC4FD}"/>
              </a:ext>
            </a:extLst>
          </p:cNvPr>
          <p:cNvSpPr txBox="1">
            <a:spLocks noChangeArrowheads="1"/>
          </p:cNvSpPr>
          <p:nvPr/>
        </p:nvSpPr>
        <p:spPr>
          <a:xfrm>
            <a:off x="316075" y="347373"/>
            <a:ext cx="2899605"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列表法</a:t>
            </a:r>
          </a:p>
        </p:txBody>
      </p:sp>
      <p:grpSp>
        <p:nvGrpSpPr>
          <p:cNvPr id="3" name="组合 2">
            <a:extLst>
              <a:ext uri="{FF2B5EF4-FFF2-40B4-BE49-F238E27FC236}">
                <a16:creationId xmlns:a16="http://schemas.microsoft.com/office/drawing/2014/main" id="{121A4FEA-1579-131C-B516-4A3287C48C48}"/>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B195F2B0-9315-C858-3E7E-A10332B27781}"/>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F99647CA-C0B2-8373-34E7-A14DB4173D46}"/>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4" grpId="0" autoUpdateAnimBg="0"/>
      <p:bldP spid="5125" grpId="0" autoUpdateAnimBg="0"/>
      <p:bldP spid="512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a:extLst>
              <a:ext uri="{FF2B5EF4-FFF2-40B4-BE49-F238E27FC236}">
                <a16:creationId xmlns:a16="http://schemas.microsoft.com/office/drawing/2014/main" id="{2059D4F0-F25A-4D1E-DEF3-B5F3CC09866F}"/>
              </a:ext>
            </a:extLst>
          </p:cNvPr>
          <p:cNvSpPr txBox="1">
            <a:spLocks noChangeArrowheads="1"/>
          </p:cNvSpPr>
          <p:nvPr/>
        </p:nvSpPr>
        <p:spPr bwMode="auto">
          <a:xfrm>
            <a:off x="692136" y="1399248"/>
            <a:ext cx="1009578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defRPr kumimoji="1" sz="2800">
                <a:solidFill>
                  <a:srgbClr val="002060"/>
                </a:solidFill>
                <a:latin typeface="Microsoft YaHei" panose="020B0503020204020204" pitchFamily="34" charset="-122"/>
                <a:ea typeface="Microsoft YaHei" panose="020B0503020204020204" pitchFamily="34" charset="-122"/>
              </a:defRPr>
            </a:lvl1pPr>
            <a:lvl2pPr marL="742950" indent="-285750">
              <a:defRPr kumimoji="1" sz="2000">
                <a:latin typeface="Times New Roman" panose="02020603050405020304" pitchFamily="18" charset="0"/>
                <a:ea typeface="宋体" panose="02010600030101010101" pitchFamily="2" charset="-122"/>
              </a:defRPr>
            </a:lvl2pPr>
            <a:lvl3pPr marL="1143000" indent="-228600">
              <a:defRPr kumimoji="1" sz="2000">
                <a:latin typeface="Times New Roman" panose="02020603050405020304" pitchFamily="18" charset="0"/>
                <a:ea typeface="宋体" panose="02010600030101010101" pitchFamily="2" charset="-122"/>
              </a:defRPr>
            </a:lvl3pPr>
            <a:lvl4pPr marL="1600200" indent="-228600">
              <a:defRPr kumimoji="1" sz="2000">
                <a:latin typeface="Times New Roman" panose="02020603050405020304" pitchFamily="18" charset="0"/>
                <a:ea typeface="宋体" panose="02010600030101010101" pitchFamily="2" charset="-122"/>
              </a:defRPr>
            </a:lvl4pPr>
            <a:lvl5pPr marL="2057400" indent="-228600">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9pPr>
          </a:lstStyle>
          <a:p>
            <a:r>
              <a:rPr lang="zh-CN" altLang="en-US" dirty="0"/>
              <a:t>例：</a:t>
            </a:r>
            <a:r>
              <a:rPr lang="zh-CN" altLang="en-US" dirty="0">
                <a:latin typeface="Times New Roman" panose="02020603050405020304" pitchFamily="18" charset="0"/>
                <a:cs typeface="Times New Roman" panose="02020603050405020304" pitchFamily="18" charset="0"/>
              </a:rPr>
              <a:t>通过测量温度</a:t>
            </a:r>
            <a:r>
              <a:rPr lang="en-US" altLang="zh-CN" i="1"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和在温度</a:t>
            </a:r>
            <a:r>
              <a:rPr lang="en-US" altLang="zh-CN" i="1"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下铜的电阻</a:t>
            </a:r>
            <a:r>
              <a:rPr lang="en-US" altLang="zh-CN" i="1" dirty="0">
                <a:latin typeface="Times New Roman" panose="02020603050405020304" pitchFamily="18" charset="0"/>
                <a:cs typeface="Times New Roman" panose="02020603050405020304" pitchFamily="18" charset="0"/>
              </a:rPr>
              <a:t>R</a:t>
            </a:r>
            <a:r>
              <a:rPr lang="en-US" altLang="zh-CN" i="1" baseline="-25000"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来测量铜的电阻温度系数，得到</a:t>
            </a:r>
            <a:r>
              <a:rPr lang="en-US" altLang="zh-CN" i="1"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与</a:t>
            </a:r>
            <a:r>
              <a:rPr lang="en-US" altLang="zh-CN" i="1" dirty="0">
                <a:latin typeface="Times New Roman" panose="02020603050405020304" pitchFamily="18" charset="0"/>
                <a:cs typeface="Times New Roman" panose="02020603050405020304" pitchFamily="18" charset="0"/>
              </a:rPr>
              <a:t>R</a:t>
            </a:r>
            <a:r>
              <a:rPr lang="en-US" altLang="zh-CN" i="1" baseline="-25000"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的数据列表如下：</a:t>
            </a:r>
          </a:p>
        </p:txBody>
      </p:sp>
      <p:graphicFrame>
        <p:nvGraphicFramePr>
          <p:cNvPr id="2" name="表格 1">
            <a:extLst>
              <a:ext uri="{FF2B5EF4-FFF2-40B4-BE49-F238E27FC236}">
                <a16:creationId xmlns:a16="http://schemas.microsoft.com/office/drawing/2014/main" id="{B8FA9106-C7AF-8442-FF26-58BE21A5255B}"/>
              </a:ext>
            </a:extLst>
          </p:cNvPr>
          <p:cNvGraphicFramePr>
            <a:graphicFrameLocks noGrp="1"/>
          </p:cNvGraphicFramePr>
          <p:nvPr>
            <p:extLst>
              <p:ext uri="{D42A27DB-BD31-4B8C-83A1-F6EECF244321}">
                <p14:modId xmlns:p14="http://schemas.microsoft.com/office/powerpoint/2010/main" val="928237095"/>
              </p:ext>
            </p:extLst>
          </p:nvPr>
        </p:nvGraphicFramePr>
        <p:xfrm>
          <a:off x="284205" y="3642498"/>
          <a:ext cx="11503801" cy="1280160"/>
        </p:xfrm>
        <a:graphic>
          <a:graphicData uri="http://schemas.openxmlformats.org/drawingml/2006/table">
            <a:tbl>
              <a:tblPr>
                <a:tableStyleId>{5940675A-B579-460E-94D1-54222C63F5DA}</a:tableStyleId>
              </a:tblPr>
              <a:tblGrid>
                <a:gridCol w="1307251">
                  <a:extLst>
                    <a:ext uri="{9D8B030D-6E8A-4147-A177-3AD203B41FA5}">
                      <a16:colId xmlns:a16="http://schemas.microsoft.com/office/drawing/2014/main" val="3375466591"/>
                    </a:ext>
                  </a:extLst>
                </a:gridCol>
                <a:gridCol w="1019655">
                  <a:extLst>
                    <a:ext uri="{9D8B030D-6E8A-4147-A177-3AD203B41FA5}">
                      <a16:colId xmlns:a16="http://schemas.microsoft.com/office/drawing/2014/main" val="1234692695"/>
                    </a:ext>
                  </a:extLst>
                </a:gridCol>
                <a:gridCol w="1019655">
                  <a:extLst>
                    <a:ext uri="{9D8B030D-6E8A-4147-A177-3AD203B41FA5}">
                      <a16:colId xmlns:a16="http://schemas.microsoft.com/office/drawing/2014/main" val="526644781"/>
                    </a:ext>
                  </a:extLst>
                </a:gridCol>
                <a:gridCol w="1019655">
                  <a:extLst>
                    <a:ext uri="{9D8B030D-6E8A-4147-A177-3AD203B41FA5}">
                      <a16:colId xmlns:a16="http://schemas.microsoft.com/office/drawing/2014/main" val="258182095"/>
                    </a:ext>
                  </a:extLst>
                </a:gridCol>
                <a:gridCol w="1019655">
                  <a:extLst>
                    <a:ext uri="{9D8B030D-6E8A-4147-A177-3AD203B41FA5}">
                      <a16:colId xmlns:a16="http://schemas.microsoft.com/office/drawing/2014/main" val="4240147829"/>
                    </a:ext>
                  </a:extLst>
                </a:gridCol>
                <a:gridCol w="1019655">
                  <a:extLst>
                    <a:ext uri="{9D8B030D-6E8A-4147-A177-3AD203B41FA5}">
                      <a16:colId xmlns:a16="http://schemas.microsoft.com/office/drawing/2014/main" val="119230104"/>
                    </a:ext>
                  </a:extLst>
                </a:gridCol>
                <a:gridCol w="1019655">
                  <a:extLst>
                    <a:ext uri="{9D8B030D-6E8A-4147-A177-3AD203B41FA5}">
                      <a16:colId xmlns:a16="http://schemas.microsoft.com/office/drawing/2014/main" val="3418397528"/>
                    </a:ext>
                  </a:extLst>
                </a:gridCol>
                <a:gridCol w="1019655">
                  <a:extLst>
                    <a:ext uri="{9D8B030D-6E8A-4147-A177-3AD203B41FA5}">
                      <a16:colId xmlns:a16="http://schemas.microsoft.com/office/drawing/2014/main" val="1145380005"/>
                    </a:ext>
                  </a:extLst>
                </a:gridCol>
                <a:gridCol w="1019655">
                  <a:extLst>
                    <a:ext uri="{9D8B030D-6E8A-4147-A177-3AD203B41FA5}">
                      <a16:colId xmlns:a16="http://schemas.microsoft.com/office/drawing/2014/main" val="632512582"/>
                    </a:ext>
                  </a:extLst>
                </a:gridCol>
                <a:gridCol w="1019655">
                  <a:extLst>
                    <a:ext uri="{9D8B030D-6E8A-4147-A177-3AD203B41FA5}">
                      <a16:colId xmlns:a16="http://schemas.microsoft.com/office/drawing/2014/main" val="634952513"/>
                    </a:ext>
                  </a:extLst>
                </a:gridCol>
                <a:gridCol w="1019655">
                  <a:extLst>
                    <a:ext uri="{9D8B030D-6E8A-4147-A177-3AD203B41FA5}">
                      <a16:colId xmlns:a16="http://schemas.microsoft.com/office/drawing/2014/main" val="3208735484"/>
                    </a:ext>
                  </a:extLst>
                </a:gridCol>
              </a:tblGrid>
              <a:tr h="314325">
                <a:tc>
                  <a:txBody>
                    <a:bodyPr/>
                    <a:lstStyle/>
                    <a:p>
                      <a:pPr algn="ctr"/>
                      <a:r>
                        <a:rPr lang="zh-CN" sz="2800" kern="100" dirty="0">
                          <a:solidFill>
                            <a:srgbClr val="002060"/>
                          </a:solidFill>
                          <a:effectLst/>
                          <a:latin typeface="Microsoft YaHei" panose="020B0503020204020204" pitchFamily="34" charset="-122"/>
                          <a:ea typeface="Microsoft YaHei" panose="020B0503020204020204" pitchFamily="34" charset="-122"/>
                        </a:rPr>
                        <a:t>次数</a:t>
                      </a: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2</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3</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4</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5</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6</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7</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8</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9</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10</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5263602"/>
                  </a:ext>
                </a:extLst>
              </a:tr>
              <a:tr h="314325">
                <a:tc>
                  <a:txBody>
                    <a:bodyPr/>
                    <a:lstStyle/>
                    <a:p>
                      <a:pPr algn="ctr"/>
                      <a:r>
                        <a:rPr lang="en-US" sz="280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 t </a:t>
                      </a:r>
                      <a:r>
                        <a:rPr lang="en-US"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a:t>
                      </a:r>
                      <a:endParaRPr lang="zh-CN"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5.0</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15.0</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20.0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25.0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30.</a:t>
                      </a:r>
                      <a:r>
                        <a:rPr lang="en-US" altLang="zh-CN" sz="2800" kern="100" dirty="0">
                          <a:solidFill>
                            <a:srgbClr val="C00000"/>
                          </a:solidFill>
                          <a:effectLst/>
                          <a:latin typeface="Times New Roman" panose="02020603050405020304" pitchFamily="18" charset="0"/>
                          <a:cs typeface="Times New Roman" panose="02020603050405020304" pitchFamily="18" charset="0"/>
                        </a:rPr>
                        <a:t>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35.0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40.0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45.0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50.0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08768079"/>
                  </a:ext>
                </a:extLst>
              </a:tr>
              <a:tr h="3143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R</a:t>
                      </a:r>
                      <a:r>
                        <a:rPr lang="en-US" altLang="zh-CN" sz="2800" i="1" kern="100" baseline="-250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t </a:t>
                      </a:r>
                      <a:r>
                        <a:rPr lang="en-US" altLang="zh-CN"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(Ω)</a:t>
                      </a:r>
                      <a:endParaRPr lang="zh-CN" altLang="zh-CN"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10.32</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10.51</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10.64</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10.79</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10.94</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11.08</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a:solidFill>
                            <a:srgbClr val="C00000"/>
                          </a:solidFill>
                          <a:effectLst/>
                          <a:latin typeface="Times New Roman" panose="02020603050405020304" pitchFamily="18" charset="0"/>
                          <a:cs typeface="Times New Roman" panose="02020603050405020304" pitchFamily="18" charset="0"/>
                        </a:rPr>
                        <a:t>11.22</a:t>
                      </a:r>
                      <a:endParaRPr lang="zh-CN" sz="2800" kern="10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11.36</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11.53</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11.66</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41764289"/>
                  </a:ext>
                </a:extLst>
              </a:tr>
            </a:tbl>
          </a:graphicData>
        </a:graphic>
      </p:graphicFrame>
      <p:sp>
        <p:nvSpPr>
          <p:cNvPr id="5" name="文本框 4">
            <a:extLst>
              <a:ext uri="{FF2B5EF4-FFF2-40B4-BE49-F238E27FC236}">
                <a16:creationId xmlns:a16="http://schemas.microsoft.com/office/drawing/2014/main" id="{E6E67690-B521-2F89-EBC9-D97CD7FE187D}"/>
              </a:ext>
            </a:extLst>
          </p:cNvPr>
          <p:cNvSpPr txBox="1"/>
          <p:nvPr/>
        </p:nvSpPr>
        <p:spPr>
          <a:xfrm>
            <a:off x="3012116" y="2583504"/>
            <a:ext cx="5161991" cy="523220"/>
          </a:xfrm>
          <a:prstGeom prst="rect">
            <a:avLst/>
          </a:prstGeom>
          <a:noFill/>
        </p:spPr>
        <p:txBody>
          <a:bodyPr wrap="none" rtlCol="0">
            <a:spAutoFit/>
          </a:bodyPr>
          <a:lstStyle/>
          <a:p>
            <a:r>
              <a:rPr kumimoji="1" lang="zh-CN" altLang="en-US" sz="28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电阻</a:t>
            </a:r>
            <a:r>
              <a:rPr kumimoji="1" lang="en-US" altLang="zh-CN" sz="2800" i="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R</a:t>
            </a:r>
            <a:r>
              <a:rPr kumimoji="1" lang="en-US" altLang="zh-CN" sz="2800" i="1" baseline="-250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t</a:t>
            </a:r>
            <a:r>
              <a:rPr kumimoji="1" lang="en-US" altLang="zh-CN" sz="28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28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温度</a:t>
            </a:r>
            <a:r>
              <a:rPr kumimoji="1" lang="en-US" altLang="zh-CN" sz="2800" i="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t</a:t>
            </a:r>
            <a:r>
              <a:rPr kumimoji="1" lang="zh-CN" altLang="en-US" sz="280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关系 （样品：铜）</a:t>
            </a:r>
          </a:p>
        </p:txBody>
      </p:sp>
      <p:grpSp>
        <p:nvGrpSpPr>
          <p:cNvPr id="7" name="组合 6">
            <a:extLst>
              <a:ext uri="{FF2B5EF4-FFF2-40B4-BE49-F238E27FC236}">
                <a16:creationId xmlns:a16="http://schemas.microsoft.com/office/drawing/2014/main" id="{CBC297DA-B440-2784-F727-D020F834F0A9}"/>
              </a:ext>
            </a:extLst>
          </p:cNvPr>
          <p:cNvGrpSpPr/>
          <p:nvPr/>
        </p:nvGrpSpPr>
        <p:grpSpPr>
          <a:xfrm>
            <a:off x="284205" y="78031"/>
            <a:ext cx="5488477" cy="1117600"/>
            <a:chOff x="123567" y="53615"/>
            <a:chExt cx="5488477" cy="1117600"/>
          </a:xfrm>
        </p:grpSpPr>
        <p:pic>
          <p:nvPicPr>
            <p:cNvPr id="8" name="图片 7">
              <a:extLst>
                <a:ext uri="{FF2B5EF4-FFF2-40B4-BE49-F238E27FC236}">
                  <a16:creationId xmlns:a16="http://schemas.microsoft.com/office/drawing/2014/main" id="{8F409B91-7505-4090-232E-09F978394504}"/>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9" name="直线连接符 8">
              <a:extLst>
                <a:ext uri="{FF2B5EF4-FFF2-40B4-BE49-F238E27FC236}">
                  <a16:creationId xmlns:a16="http://schemas.microsoft.com/office/drawing/2014/main" id="{BD8E262F-9C1E-5AF3-B516-C361C4767DD3}"/>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11" name="Rectangle 2">
            <a:extLst>
              <a:ext uri="{FF2B5EF4-FFF2-40B4-BE49-F238E27FC236}">
                <a16:creationId xmlns:a16="http://schemas.microsoft.com/office/drawing/2014/main" id="{4BE0C348-251D-FF08-3C47-D4DFFA86D0C1}"/>
              </a:ext>
            </a:extLst>
          </p:cNvPr>
          <p:cNvSpPr txBox="1">
            <a:spLocks noChangeArrowheads="1"/>
          </p:cNvSpPr>
          <p:nvPr/>
        </p:nvSpPr>
        <p:spPr>
          <a:xfrm>
            <a:off x="316075" y="347373"/>
            <a:ext cx="2899605"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列表法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形状 22">
            <a:extLst>
              <a:ext uri="{FF2B5EF4-FFF2-40B4-BE49-F238E27FC236}">
                <a16:creationId xmlns:a16="http://schemas.microsoft.com/office/drawing/2014/main" id="{061FA9FC-898A-469B-CE8F-50DDF4436DFF}"/>
              </a:ext>
            </a:extLst>
          </p:cNvPr>
          <p:cNvSpPr/>
          <p:nvPr/>
        </p:nvSpPr>
        <p:spPr>
          <a:xfrm>
            <a:off x="7457660" y="2667699"/>
            <a:ext cx="3590899" cy="2005979"/>
          </a:xfrm>
          <a:custGeom>
            <a:avLst/>
            <a:gdLst>
              <a:gd name="connsiteX0" fmla="*/ 0 w 2606040"/>
              <a:gd name="connsiteY0" fmla="*/ 130852 h 1532932"/>
              <a:gd name="connsiteX1" fmla="*/ 1165860 w 2606040"/>
              <a:gd name="connsiteY1" fmla="*/ 107992 h 1532932"/>
              <a:gd name="connsiteX2" fmla="*/ 1744980 w 2606040"/>
              <a:gd name="connsiteY2" fmla="*/ 31792 h 1532932"/>
              <a:gd name="connsiteX3" fmla="*/ 2133600 w 2606040"/>
              <a:gd name="connsiteY3" fmla="*/ 694732 h 1532932"/>
              <a:gd name="connsiteX4" fmla="*/ 2606040 w 2606040"/>
              <a:gd name="connsiteY4" fmla="*/ 1532932 h 153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6040" h="1532932">
                <a:moveTo>
                  <a:pt x="0" y="130852"/>
                </a:moveTo>
                <a:cubicBezTo>
                  <a:pt x="437515" y="127677"/>
                  <a:pt x="875030" y="124502"/>
                  <a:pt x="1165860" y="107992"/>
                </a:cubicBezTo>
                <a:cubicBezTo>
                  <a:pt x="1456690" y="91482"/>
                  <a:pt x="1583690" y="-65998"/>
                  <a:pt x="1744980" y="31792"/>
                </a:cubicBezTo>
                <a:cubicBezTo>
                  <a:pt x="1906270" y="129582"/>
                  <a:pt x="1990090" y="444542"/>
                  <a:pt x="2133600" y="694732"/>
                </a:cubicBezTo>
                <a:cubicBezTo>
                  <a:pt x="2277110" y="944922"/>
                  <a:pt x="2441575" y="1238927"/>
                  <a:pt x="2606040" y="1532932"/>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72" name="Text Box 4">
            <a:extLst>
              <a:ext uri="{FF2B5EF4-FFF2-40B4-BE49-F238E27FC236}">
                <a16:creationId xmlns:a16="http://schemas.microsoft.com/office/drawing/2014/main" id="{2B64FE23-4293-D2F2-CBDC-0B978ADA3E98}"/>
              </a:ext>
            </a:extLst>
          </p:cNvPr>
          <p:cNvSpPr txBox="1">
            <a:spLocks noChangeArrowheads="1"/>
          </p:cNvSpPr>
          <p:nvPr/>
        </p:nvSpPr>
        <p:spPr bwMode="auto">
          <a:xfrm>
            <a:off x="215919" y="1675537"/>
            <a:ext cx="635490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2800" dirty="0">
                <a:solidFill>
                  <a:srgbClr val="002060"/>
                </a:solidFill>
                <a:latin typeface="Microsoft YaHei" panose="020B0503020204020204" pitchFamily="34" charset="-122"/>
                <a:ea typeface="Microsoft YaHei" panose="020B0503020204020204" pitchFamily="34" charset="-122"/>
              </a:rPr>
              <a:t>A.</a:t>
            </a:r>
            <a:r>
              <a:rPr lang="zh-CN" altLang="en-US" sz="2800" dirty="0">
                <a:solidFill>
                  <a:srgbClr val="002060"/>
                </a:solidFill>
                <a:latin typeface="Microsoft YaHei" panose="020B0503020204020204" pitchFamily="34" charset="-122"/>
                <a:ea typeface="Microsoft YaHei" panose="020B0503020204020204" pitchFamily="34" charset="-122"/>
              </a:rPr>
              <a:t> 图线是依据许多数据点描出的平滑曲线，因而具有取平均的效果，从图线我们可以看出偶然误差的大小以及判断是否存在系统误差。</a:t>
            </a:r>
          </a:p>
        </p:txBody>
      </p:sp>
      <p:grpSp>
        <p:nvGrpSpPr>
          <p:cNvPr id="2" name="组合 1">
            <a:extLst>
              <a:ext uri="{FF2B5EF4-FFF2-40B4-BE49-F238E27FC236}">
                <a16:creationId xmlns:a16="http://schemas.microsoft.com/office/drawing/2014/main" id="{B2797690-8FA3-A253-1388-B81214130538}"/>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5C82E9F0-3DC6-76B1-81F6-97E9F75927B1}"/>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60346FCD-F478-93D6-E8F6-226E74B97ABF}"/>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5" name="Rectangle 2">
            <a:extLst>
              <a:ext uri="{FF2B5EF4-FFF2-40B4-BE49-F238E27FC236}">
                <a16:creationId xmlns:a16="http://schemas.microsoft.com/office/drawing/2014/main" id="{8DB8A4F1-2D8C-8718-B876-6A4C6E365B63}"/>
              </a:ext>
            </a:extLst>
          </p:cNvPr>
          <p:cNvSpPr txBox="1">
            <a:spLocks noChangeArrowheads="1"/>
          </p:cNvSpPr>
          <p:nvPr/>
        </p:nvSpPr>
        <p:spPr>
          <a:xfrm>
            <a:off x="316075" y="347373"/>
            <a:ext cx="4669582"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作图法</a:t>
            </a:r>
            <a:r>
              <a:rPr lang="en-US" altLang="zh-CN" sz="4000" dirty="0">
                <a:solidFill>
                  <a:srgbClr val="002060"/>
                </a:solidFill>
                <a:latin typeface="SimHei" panose="02010609060101010101" pitchFamily="49" charset="-122"/>
                <a:ea typeface="SimHei" panose="02010609060101010101" pitchFamily="49" charset="-122"/>
              </a:rPr>
              <a:t>-</a:t>
            </a:r>
            <a:r>
              <a:rPr lang="zh-CN" altLang="en-US" sz="4000" dirty="0">
                <a:solidFill>
                  <a:srgbClr val="C00000"/>
                </a:solidFill>
                <a:latin typeface="SimHei" panose="02010609060101010101" pitchFamily="49" charset="-122"/>
                <a:ea typeface="SimHei" panose="02010609060101010101" pitchFamily="49" charset="-122"/>
              </a:rPr>
              <a:t>作图的应用</a:t>
            </a:r>
          </a:p>
        </p:txBody>
      </p:sp>
      <p:grpSp>
        <p:nvGrpSpPr>
          <p:cNvPr id="16" name="组合 15">
            <a:extLst>
              <a:ext uri="{FF2B5EF4-FFF2-40B4-BE49-F238E27FC236}">
                <a16:creationId xmlns:a16="http://schemas.microsoft.com/office/drawing/2014/main" id="{1BF0E342-2479-E7D8-E98A-7F40274B053A}"/>
              </a:ext>
            </a:extLst>
          </p:cNvPr>
          <p:cNvGrpSpPr/>
          <p:nvPr/>
        </p:nvGrpSpPr>
        <p:grpSpPr>
          <a:xfrm>
            <a:off x="7395396" y="2331489"/>
            <a:ext cx="4166331" cy="2630814"/>
            <a:chOff x="1447800" y="3124200"/>
            <a:chExt cx="3098245" cy="1956375"/>
          </a:xfrm>
        </p:grpSpPr>
        <p:sp>
          <p:nvSpPr>
            <p:cNvPr id="21509" name="Text Box 7">
              <a:extLst>
                <a:ext uri="{FF2B5EF4-FFF2-40B4-BE49-F238E27FC236}">
                  <a16:creationId xmlns:a16="http://schemas.microsoft.com/office/drawing/2014/main" id="{3EDF2EDB-A993-A3F2-C8C4-A1F60BDEC7B1}"/>
                </a:ext>
              </a:extLst>
            </p:cNvPr>
            <p:cNvSpPr txBox="1">
              <a:spLocks noChangeArrowheads="1"/>
            </p:cNvSpPr>
            <p:nvPr/>
          </p:nvSpPr>
          <p:spPr bwMode="auto">
            <a:xfrm>
              <a:off x="1447800" y="3200400"/>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cs typeface="Times New Roman" panose="02020603050405020304" pitchFamily="18" charset="0"/>
                </a:rPr>
                <a:t>。</a:t>
              </a:r>
            </a:p>
          </p:txBody>
        </p:sp>
        <p:sp>
          <p:nvSpPr>
            <p:cNvPr id="21510" name="Text Box 8">
              <a:extLst>
                <a:ext uri="{FF2B5EF4-FFF2-40B4-BE49-F238E27FC236}">
                  <a16:creationId xmlns:a16="http://schemas.microsoft.com/office/drawing/2014/main" id="{A063A13B-85B2-8636-A296-421EEA724C76}"/>
                </a:ext>
              </a:extLst>
            </p:cNvPr>
            <p:cNvSpPr txBox="1">
              <a:spLocks noChangeArrowheads="1"/>
            </p:cNvSpPr>
            <p:nvPr/>
          </p:nvSpPr>
          <p:spPr bwMode="auto">
            <a:xfrm>
              <a:off x="3352800" y="3429000"/>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cs typeface="Times New Roman" panose="02020603050405020304" pitchFamily="18" charset="0"/>
                </a:rPr>
                <a:t>。</a:t>
              </a:r>
            </a:p>
          </p:txBody>
        </p:sp>
        <p:sp>
          <p:nvSpPr>
            <p:cNvPr id="21511" name="Text Box 9">
              <a:extLst>
                <a:ext uri="{FF2B5EF4-FFF2-40B4-BE49-F238E27FC236}">
                  <a16:creationId xmlns:a16="http://schemas.microsoft.com/office/drawing/2014/main" id="{D944C2A4-BF9F-0A2A-5EC6-7B8D7A433024}"/>
                </a:ext>
              </a:extLst>
            </p:cNvPr>
            <p:cNvSpPr txBox="1">
              <a:spLocks noChangeArrowheads="1"/>
            </p:cNvSpPr>
            <p:nvPr/>
          </p:nvSpPr>
          <p:spPr bwMode="auto">
            <a:xfrm>
              <a:off x="2362200" y="3124200"/>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cs typeface="Times New Roman" panose="02020603050405020304" pitchFamily="18" charset="0"/>
                </a:rPr>
                <a:t>。</a:t>
              </a:r>
            </a:p>
          </p:txBody>
        </p:sp>
        <p:sp>
          <p:nvSpPr>
            <p:cNvPr id="21512" name="Text Box 10">
              <a:extLst>
                <a:ext uri="{FF2B5EF4-FFF2-40B4-BE49-F238E27FC236}">
                  <a16:creationId xmlns:a16="http://schemas.microsoft.com/office/drawing/2014/main" id="{C4716E83-7FCD-17DB-AA2B-4BC853C4CB72}"/>
                </a:ext>
              </a:extLst>
            </p:cNvPr>
            <p:cNvSpPr txBox="1">
              <a:spLocks noChangeArrowheads="1"/>
            </p:cNvSpPr>
            <p:nvPr/>
          </p:nvSpPr>
          <p:spPr bwMode="auto">
            <a:xfrm>
              <a:off x="3810000" y="4267200"/>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cs typeface="Times New Roman" panose="02020603050405020304" pitchFamily="18" charset="0"/>
                </a:rPr>
                <a:t>。</a:t>
              </a:r>
            </a:p>
          </p:txBody>
        </p:sp>
        <p:sp>
          <p:nvSpPr>
            <p:cNvPr id="21513" name="Text Box 11">
              <a:extLst>
                <a:ext uri="{FF2B5EF4-FFF2-40B4-BE49-F238E27FC236}">
                  <a16:creationId xmlns:a16="http://schemas.microsoft.com/office/drawing/2014/main" id="{5EA6D316-0D03-7776-0ADE-2596C27C412D}"/>
                </a:ext>
              </a:extLst>
            </p:cNvPr>
            <p:cNvSpPr txBox="1">
              <a:spLocks noChangeArrowheads="1"/>
            </p:cNvSpPr>
            <p:nvPr/>
          </p:nvSpPr>
          <p:spPr bwMode="auto">
            <a:xfrm>
              <a:off x="1905000" y="3200400"/>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cs typeface="Times New Roman" panose="02020603050405020304" pitchFamily="18" charset="0"/>
                </a:rPr>
                <a:t>。</a:t>
              </a:r>
            </a:p>
          </p:txBody>
        </p:sp>
        <p:sp>
          <p:nvSpPr>
            <p:cNvPr id="21514" name="Text Box 12">
              <a:extLst>
                <a:ext uri="{FF2B5EF4-FFF2-40B4-BE49-F238E27FC236}">
                  <a16:creationId xmlns:a16="http://schemas.microsoft.com/office/drawing/2014/main" id="{F4ABA291-D7A4-32D1-0A41-EB566EFD21EB}"/>
                </a:ext>
              </a:extLst>
            </p:cNvPr>
            <p:cNvSpPr txBox="1">
              <a:spLocks noChangeArrowheads="1"/>
            </p:cNvSpPr>
            <p:nvPr/>
          </p:nvSpPr>
          <p:spPr bwMode="auto">
            <a:xfrm>
              <a:off x="2895600" y="3124200"/>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cs typeface="Times New Roman" panose="02020603050405020304" pitchFamily="18" charset="0"/>
                </a:rPr>
                <a:t>。</a:t>
              </a:r>
            </a:p>
          </p:txBody>
        </p:sp>
        <p:sp>
          <p:nvSpPr>
            <p:cNvPr id="8" name="Text Box 7">
              <a:extLst>
                <a:ext uri="{FF2B5EF4-FFF2-40B4-BE49-F238E27FC236}">
                  <a16:creationId xmlns:a16="http://schemas.microsoft.com/office/drawing/2014/main" id="{44B21F9E-137E-6E1B-FE66-FAFFFCC6A4FE}"/>
                </a:ext>
              </a:extLst>
            </p:cNvPr>
            <p:cNvSpPr txBox="1">
              <a:spLocks noChangeArrowheads="1"/>
            </p:cNvSpPr>
            <p:nvPr/>
          </p:nvSpPr>
          <p:spPr bwMode="auto">
            <a:xfrm>
              <a:off x="1646183" y="3200399"/>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cs typeface="Times New Roman" panose="02020603050405020304" pitchFamily="18" charset="0"/>
                </a:rPr>
                <a:t>。</a:t>
              </a:r>
            </a:p>
          </p:txBody>
        </p:sp>
        <p:sp>
          <p:nvSpPr>
            <p:cNvPr id="9" name="Text Box 7">
              <a:extLst>
                <a:ext uri="{FF2B5EF4-FFF2-40B4-BE49-F238E27FC236}">
                  <a16:creationId xmlns:a16="http://schemas.microsoft.com/office/drawing/2014/main" id="{0F52F0AC-C075-8606-2D76-531CC6B7F37F}"/>
                </a:ext>
              </a:extLst>
            </p:cNvPr>
            <p:cNvSpPr txBox="1">
              <a:spLocks noChangeArrowheads="1"/>
            </p:cNvSpPr>
            <p:nvPr/>
          </p:nvSpPr>
          <p:spPr bwMode="auto">
            <a:xfrm>
              <a:off x="2135133" y="3200399"/>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cs typeface="Times New Roman" panose="02020603050405020304" pitchFamily="18" charset="0"/>
                </a:rPr>
                <a:t>。</a:t>
              </a:r>
            </a:p>
          </p:txBody>
        </p:sp>
        <p:sp>
          <p:nvSpPr>
            <p:cNvPr id="10" name="Text Box 7">
              <a:extLst>
                <a:ext uri="{FF2B5EF4-FFF2-40B4-BE49-F238E27FC236}">
                  <a16:creationId xmlns:a16="http://schemas.microsoft.com/office/drawing/2014/main" id="{16162F0D-84EE-F941-4FF2-490FD202BE27}"/>
                </a:ext>
              </a:extLst>
            </p:cNvPr>
            <p:cNvSpPr txBox="1">
              <a:spLocks noChangeArrowheads="1"/>
            </p:cNvSpPr>
            <p:nvPr/>
          </p:nvSpPr>
          <p:spPr bwMode="auto">
            <a:xfrm>
              <a:off x="2624959" y="3200399"/>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cs typeface="Times New Roman" panose="02020603050405020304" pitchFamily="18" charset="0"/>
                </a:rPr>
                <a:t>。</a:t>
              </a:r>
            </a:p>
          </p:txBody>
        </p:sp>
        <p:sp>
          <p:nvSpPr>
            <p:cNvPr id="11" name="Text Box 7">
              <a:extLst>
                <a:ext uri="{FF2B5EF4-FFF2-40B4-BE49-F238E27FC236}">
                  <a16:creationId xmlns:a16="http://schemas.microsoft.com/office/drawing/2014/main" id="{2F7E5991-F71D-64D9-CEB5-F202720313FF}"/>
                </a:ext>
              </a:extLst>
            </p:cNvPr>
            <p:cNvSpPr txBox="1">
              <a:spLocks noChangeArrowheads="1"/>
            </p:cNvSpPr>
            <p:nvPr/>
          </p:nvSpPr>
          <p:spPr bwMode="auto">
            <a:xfrm>
              <a:off x="3216275" y="3124200"/>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cs typeface="Times New Roman" panose="02020603050405020304" pitchFamily="18" charset="0"/>
                </a:rPr>
                <a:t>。</a:t>
              </a:r>
            </a:p>
          </p:txBody>
        </p:sp>
        <p:sp>
          <p:nvSpPr>
            <p:cNvPr id="12" name="Text Box 7">
              <a:extLst>
                <a:ext uri="{FF2B5EF4-FFF2-40B4-BE49-F238E27FC236}">
                  <a16:creationId xmlns:a16="http://schemas.microsoft.com/office/drawing/2014/main" id="{E57E15EE-AB93-1B38-93D4-2106F4D7B06B}"/>
                </a:ext>
              </a:extLst>
            </p:cNvPr>
            <p:cNvSpPr txBox="1">
              <a:spLocks noChangeArrowheads="1"/>
            </p:cNvSpPr>
            <p:nvPr/>
          </p:nvSpPr>
          <p:spPr bwMode="auto">
            <a:xfrm>
              <a:off x="3460750" y="3613551"/>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cs typeface="Times New Roman" panose="02020603050405020304" pitchFamily="18" charset="0"/>
                </a:rPr>
                <a:t>。</a:t>
              </a:r>
            </a:p>
          </p:txBody>
        </p:sp>
        <p:sp>
          <p:nvSpPr>
            <p:cNvPr id="13" name="Text Box 7">
              <a:extLst>
                <a:ext uri="{FF2B5EF4-FFF2-40B4-BE49-F238E27FC236}">
                  <a16:creationId xmlns:a16="http://schemas.microsoft.com/office/drawing/2014/main" id="{A868C798-B11D-6935-57C8-8BC1EE3FDBBA}"/>
                </a:ext>
              </a:extLst>
            </p:cNvPr>
            <p:cNvSpPr txBox="1">
              <a:spLocks noChangeArrowheads="1"/>
            </p:cNvSpPr>
            <p:nvPr/>
          </p:nvSpPr>
          <p:spPr bwMode="auto">
            <a:xfrm>
              <a:off x="3619503" y="3749876"/>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cs typeface="Times New Roman" panose="02020603050405020304" pitchFamily="18" charset="0"/>
                </a:rPr>
                <a:t>。</a:t>
              </a:r>
            </a:p>
          </p:txBody>
        </p:sp>
        <p:sp>
          <p:nvSpPr>
            <p:cNvPr id="14" name="Text Box 7">
              <a:extLst>
                <a:ext uri="{FF2B5EF4-FFF2-40B4-BE49-F238E27FC236}">
                  <a16:creationId xmlns:a16="http://schemas.microsoft.com/office/drawing/2014/main" id="{858D9DEA-7D58-0E3D-9701-104C40EBF43F}"/>
                </a:ext>
              </a:extLst>
            </p:cNvPr>
            <p:cNvSpPr txBox="1">
              <a:spLocks noChangeArrowheads="1"/>
            </p:cNvSpPr>
            <p:nvPr/>
          </p:nvSpPr>
          <p:spPr bwMode="auto">
            <a:xfrm>
              <a:off x="3689688" y="4026702"/>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cs typeface="Times New Roman" panose="02020603050405020304" pitchFamily="18" charset="0"/>
                </a:rPr>
                <a:t>。</a:t>
              </a:r>
            </a:p>
          </p:txBody>
        </p:sp>
        <p:sp>
          <p:nvSpPr>
            <p:cNvPr id="15" name="Text Box 7">
              <a:extLst>
                <a:ext uri="{FF2B5EF4-FFF2-40B4-BE49-F238E27FC236}">
                  <a16:creationId xmlns:a16="http://schemas.microsoft.com/office/drawing/2014/main" id="{763ED57A-439F-45EE-4686-BC171CF0EFFF}"/>
                </a:ext>
              </a:extLst>
            </p:cNvPr>
            <p:cNvSpPr txBox="1">
              <a:spLocks noChangeArrowheads="1"/>
            </p:cNvSpPr>
            <p:nvPr/>
          </p:nvSpPr>
          <p:spPr bwMode="auto">
            <a:xfrm>
              <a:off x="3951010" y="4495800"/>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dirty="0">
                  <a:cs typeface="Times New Roman" panose="02020603050405020304" pitchFamily="18" charset="0"/>
                </a:rPr>
                <a:t>。</a:t>
              </a:r>
            </a:p>
          </p:txBody>
        </p:sp>
      </p:grpSp>
      <p:grpSp>
        <p:nvGrpSpPr>
          <p:cNvPr id="32" name="组合 31">
            <a:extLst>
              <a:ext uri="{FF2B5EF4-FFF2-40B4-BE49-F238E27FC236}">
                <a16:creationId xmlns:a16="http://schemas.microsoft.com/office/drawing/2014/main" id="{23C776F9-422C-BCB4-928C-CA91B83578BB}"/>
              </a:ext>
            </a:extLst>
          </p:cNvPr>
          <p:cNvGrpSpPr/>
          <p:nvPr/>
        </p:nvGrpSpPr>
        <p:grpSpPr>
          <a:xfrm>
            <a:off x="6605247" y="1286342"/>
            <a:ext cx="5029200" cy="4285316"/>
            <a:chOff x="869788" y="2367531"/>
            <a:chExt cx="3778249" cy="3219397"/>
          </a:xfrm>
        </p:grpSpPr>
        <p:cxnSp>
          <p:nvCxnSpPr>
            <p:cNvPr id="18" name="直线箭头连接符 17">
              <a:extLst>
                <a:ext uri="{FF2B5EF4-FFF2-40B4-BE49-F238E27FC236}">
                  <a16:creationId xmlns:a16="http://schemas.microsoft.com/office/drawing/2014/main" id="{145E75DA-9771-EE2F-8856-81DE6AE1661C}"/>
                </a:ext>
              </a:extLst>
            </p:cNvPr>
            <p:cNvCxnSpPr>
              <a:cxnSpLocks/>
            </p:cNvCxnSpPr>
            <p:nvPr/>
          </p:nvCxnSpPr>
          <p:spPr>
            <a:xfrm>
              <a:off x="1062889" y="5062235"/>
              <a:ext cx="3540253" cy="0"/>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线箭头连接符 18">
              <a:extLst>
                <a:ext uri="{FF2B5EF4-FFF2-40B4-BE49-F238E27FC236}">
                  <a16:creationId xmlns:a16="http://schemas.microsoft.com/office/drawing/2014/main" id="{AEC50A68-CA81-0845-D2A2-F4E5BE7C582F}"/>
                </a:ext>
              </a:extLst>
            </p:cNvPr>
            <p:cNvCxnSpPr>
              <a:cxnSpLocks/>
            </p:cNvCxnSpPr>
            <p:nvPr/>
          </p:nvCxnSpPr>
          <p:spPr>
            <a:xfrm flipV="1">
              <a:off x="1358340" y="2693324"/>
              <a:ext cx="0" cy="2859578"/>
            </a:xfrm>
            <a:prstGeom prst="straightConnector1">
              <a:avLst/>
            </a:pr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F20F55C-EB73-ED48-4E03-8AA857FD622F}"/>
                </a:ext>
              </a:extLst>
            </p:cNvPr>
            <p:cNvSpPr txBox="1"/>
            <p:nvPr/>
          </p:nvSpPr>
          <p:spPr>
            <a:xfrm>
              <a:off x="4280629" y="5002153"/>
              <a:ext cx="367408" cy="584775"/>
            </a:xfrm>
            <a:prstGeom prst="rect">
              <a:avLst/>
            </a:prstGeom>
            <a:noFill/>
          </p:spPr>
          <p:txBody>
            <a:bodyPr wrap="none" rtlCol="0">
              <a:spAutoFit/>
            </a:bodyPr>
            <a:lstStyle/>
            <a:p>
              <a:r>
                <a:rPr kumimoji="1" lang="en-US" altLang="zh-CN" sz="3200" i="1" dirty="0">
                  <a:latin typeface="Times New Roman" panose="02020603050405020304" pitchFamily="18" charset="0"/>
                  <a:cs typeface="Times New Roman" panose="02020603050405020304" pitchFamily="18" charset="0"/>
                </a:rPr>
                <a:t>x</a:t>
              </a:r>
              <a:endParaRPr kumimoji="1" lang="zh-CN" altLang="en-US" sz="3200" i="1"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8395F0B4-D666-739C-B2D1-C39B44C9E11B}"/>
                </a:ext>
              </a:extLst>
            </p:cNvPr>
            <p:cNvSpPr txBox="1"/>
            <p:nvPr/>
          </p:nvSpPr>
          <p:spPr>
            <a:xfrm>
              <a:off x="869788" y="2367531"/>
              <a:ext cx="367408" cy="584775"/>
            </a:xfrm>
            <a:prstGeom prst="rect">
              <a:avLst/>
            </a:prstGeom>
            <a:noFill/>
          </p:spPr>
          <p:txBody>
            <a:bodyPr wrap="none" rtlCol="0">
              <a:spAutoFit/>
            </a:bodyPr>
            <a:lstStyle/>
            <a:p>
              <a:r>
                <a:rPr kumimoji="1" lang="en-US" altLang="zh-CN" sz="3200" i="1" dirty="0">
                  <a:latin typeface="Times New Roman" panose="02020603050405020304" pitchFamily="18" charset="0"/>
                  <a:cs typeface="Times New Roman" panose="02020603050405020304" pitchFamily="18" charset="0"/>
                </a:rPr>
                <a:t>y</a:t>
              </a:r>
              <a:endParaRPr kumimoji="1" lang="zh-CN" altLang="en-US" sz="3200" i="1"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17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8">
            <a:extLst>
              <a:ext uri="{FF2B5EF4-FFF2-40B4-BE49-F238E27FC236}">
                <a16:creationId xmlns:a16="http://schemas.microsoft.com/office/drawing/2014/main" id="{2904A083-6BB8-53EF-D6F6-0B0E7C7E0E31}"/>
              </a:ext>
            </a:extLst>
          </p:cNvPr>
          <p:cNvSpPr txBox="1">
            <a:spLocks noChangeArrowheads="1"/>
          </p:cNvSpPr>
          <p:nvPr/>
        </p:nvSpPr>
        <p:spPr bwMode="auto">
          <a:xfrm>
            <a:off x="891053" y="1901929"/>
            <a:ext cx="34996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直线方程为：</a:t>
            </a:r>
            <a:r>
              <a:rPr lang="en-US" altLang="zh-CN" sz="2800" i="1" dirty="0">
                <a:solidFill>
                  <a:srgbClr val="C00000"/>
                </a:solidFill>
                <a:ea typeface="Microsoft YaHei" panose="020B0503020204020204" pitchFamily="34" charset="-122"/>
                <a:cs typeface="Times New Roman" panose="02020603050405020304" pitchFamily="18" charset="0"/>
              </a:rPr>
              <a:t>y=</a:t>
            </a:r>
            <a:r>
              <a:rPr lang="en-US" altLang="zh-CN" sz="2800" i="1" dirty="0" err="1">
                <a:solidFill>
                  <a:srgbClr val="C00000"/>
                </a:solidFill>
                <a:ea typeface="Microsoft YaHei" panose="020B0503020204020204" pitchFamily="34" charset="-122"/>
                <a:cs typeface="Times New Roman" panose="02020603050405020304" pitchFamily="18" charset="0"/>
              </a:rPr>
              <a:t>a+bx</a:t>
            </a:r>
            <a:endParaRPr lang="en-US" altLang="zh-CN" sz="2800" i="1" dirty="0">
              <a:solidFill>
                <a:srgbClr val="C00000"/>
              </a:solidFill>
              <a:ea typeface="Microsoft YaHei" panose="020B0503020204020204" pitchFamily="34" charset="-122"/>
              <a:cs typeface="Times New Roman" panose="02020603050405020304" pitchFamily="18" charset="0"/>
            </a:endParaRPr>
          </a:p>
        </p:txBody>
      </p:sp>
      <p:sp>
        <p:nvSpPr>
          <p:cNvPr id="22536" name="Text Box 14">
            <a:extLst>
              <a:ext uri="{FF2B5EF4-FFF2-40B4-BE49-F238E27FC236}">
                <a16:creationId xmlns:a16="http://schemas.microsoft.com/office/drawing/2014/main" id="{69437A08-8958-98DA-6901-53A13F82FE48}"/>
              </a:ext>
            </a:extLst>
          </p:cNvPr>
          <p:cNvSpPr txBox="1">
            <a:spLocks noChangeArrowheads="1"/>
          </p:cNvSpPr>
          <p:nvPr/>
        </p:nvSpPr>
        <p:spPr bwMode="auto">
          <a:xfrm>
            <a:off x="5637960" y="2738194"/>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0033CC"/>
                </a:solidFill>
                <a:latin typeface="Microsoft YaHei" panose="020B0503020204020204" pitchFamily="34" charset="-122"/>
                <a:ea typeface="Microsoft YaHei" panose="020B0503020204020204" pitchFamily="34" charset="-122"/>
              </a:rPr>
              <a:t>斜率为</a:t>
            </a:r>
            <a:endParaRPr lang="zh-CN" altLang="en-US" sz="2800" i="1" dirty="0">
              <a:latin typeface="Microsoft YaHei" panose="020B0503020204020204" pitchFamily="34" charset="-122"/>
              <a:ea typeface="Microsoft YaHei" panose="020B0503020204020204" pitchFamily="34" charset="-122"/>
            </a:endParaRPr>
          </a:p>
        </p:txBody>
      </p:sp>
      <p:sp>
        <p:nvSpPr>
          <p:cNvPr id="22537" name="Text Box 15">
            <a:extLst>
              <a:ext uri="{FF2B5EF4-FFF2-40B4-BE49-F238E27FC236}">
                <a16:creationId xmlns:a16="http://schemas.microsoft.com/office/drawing/2014/main" id="{B143F7EE-A0B2-ECFD-4E0A-B17B4755372A}"/>
              </a:ext>
            </a:extLst>
          </p:cNvPr>
          <p:cNvSpPr txBox="1">
            <a:spLocks noChangeArrowheads="1"/>
          </p:cNvSpPr>
          <p:nvPr/>
        </p:nvSpPr>
        <p:spPr bwMode="auto">
          <a:xfrm>
            <a:off x="5637960" y="4579434"/>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rgbClr val="0033CC"/>
                </a:solidFill>
                <a:latin typeface="Microsoft YaHei" panose="020B0503020204020204" pitchFamily="34" charset="-122"/>
                <a:ea typeface="Microsoft YaHei" panose="020B0503020204020204" pitchFamily="34" charset="-122"/>
              </a:rPr>
              <a:t>截距为</a:t>
            </a:r>
            <a:endParaRPr lang="zh-CN" altLang="en-US" sz="2800">
              <a:latin typeface="Microsoft YaHei" panose="020B0503020204020204" pitchFamily="34" charset="-122"/>
              <a:ea typeface="Microsoft YaHei" panose="020B0503020204020204" pitchFamily="34" charset="-122"/>
            </a:endParaRPr>
          </a:p>
        </p:txBody>
      </p:sp>
      <p:pic>
        <p:nvPicPr>
          <p:cNvPr id="22544" name="Picture 24">
            <a:extLst>
              <a:ext uri="{FF2B5EF4-FFF2-40B4-BE49-F238E27FC236}">
                <a16:creationId xmlns:a16="http://schemas.microsoft.com/office/drawing/2014/main" id="{A1062EE9-BEF8-6EE2-BD1A-CBC79E0B3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155" y="2738194"/>
            <a:ext cx="4681537" cy="404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3">
            <a:extLst>
              <a:ext uri="{FF2B5EF4-FFF2-40B4-BE49-F238E27FC236}">
                <a16:creationId xmlns:a16="http://schemas.microsoft.com/office/drawing/2014/main" id="{5797C80D-A0C9-BB4F-0F52-279DB87C3168}"/>
              </a:ext>
            </a:extLst>
          </p:cNvPr>
          <p:cNvSpPr txBox="1">
            <a:spLocks noChangeArrowheads="1"/>
          </p:cNvSpPr>
          <p:nvPr/>
        </p:nvSpPr>
        <p:spPr bwMode="auto">
          <a:xfrm>
            <a:off x="533399" y="1232127"/>
            <a:ext cx="74327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solidFill>
                  <a:srgbClr val="002060"/>
                </a:solidFill>
                <a:latin typeface="Microsoft YaHei" panose="020B0503020204020204" pitchFamily="34" charset="-122"/>
                <a:ea typeface="Microsoft YaHei" panose="020B0503020204020204" pitchFamily="34" charset="-122"/>
              </a:rPr>
              <a:t>B.</a:t>
            </a:r>
            <a:r>
              <a:rPr lang="zh-CN" altLang="en-US" sz="2800" dirty="0">
                <a:solidFill>
                  <a:srgbClr val="002060"/>
                </a:solidFill>
                <a:latin typeface="Microsoft YaHei" panose="020B0503020204020204" pitchFamily="34" charset="-122"/>
                <a:ea typeface="Microsoft YaHei" panose="020B0503020204020204" pitchFamily="34" charset="-122"/>
              </a:rPr>
              <a:t> 得到经验公式（求斜率与截距）</a:t>
            </a:r>
          </a:p>
        </p:txBody>
      </p:sp>
      <p:grpSp>
        <p:nvGrpSpPr>
          <p:cNvPr id="3" name="组合 2">
            <a:extLst>
              <a:ext uri="{FF2B5EF4-FFF2-40B4-BE49-F238E27FC236}">
                <a16:creationId xmlns:a16="http://schemas.microsoft.com/office/drawing/2014/main" id="{745CED6A-4364-60A1-95A1-A582E9D57EE6}"/>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A99A49EA-2444-D020-CDF4-7C42FA5318D2}"/>
                </a:ext>
              </a:extLst>
            </p:cNvPr>
            <p:cNvPicPr>
              <a:picLocks noChangeAspect="1"/>
            </p:cNvPicPr>
            <p:nvPr/>
          </p:nvPicPr>
          <p:blipFill>
            <a:blip r:embed="rId3"/>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91E71651-51D1-A78F-726D-5338B1153B62}"/>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132E985-D6CF-4D95-8327-9DECF4F62226}"/>
                  </a:ext>
                </a:extLst>
              </p:cNvPr>
              <p:cNvSpPr txBox="1"/>
              <p:nvPr/>
            </p:nvSpPr>
            <p:spPr>
              <a:xfrm>
                <a:off x="7438587" y="2561814"/>
                <a:ext cx="2443169" cy="10391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panose="02040503050406030204" pitchFamily="18" charset="0"/>
                        </a:rPr>
                        <m:t>𝑏</m:t>
                      </m:r>
                      <m:r>
                        <a:rPr kumimoji="1" lang="en-US" altLang="zh-CN" sz="3600" b="0" i="1" smtClean="0">
                          <a:latin typeface="Cambria Math" panose="02040503050406030204" pitchFamily="18" charset="0"/>
                        </a:rPr>
                        <m:t>=</m:t>
                      </m:r>
                      <m:f>
                        <m:fPr>
                          <m:ctrlPr>
                            <a:rPr kumimoji="1" lang="en-US" altLang="zh-CN" sz="3600" b="0" i="1" smtClean="0">
                              <a:latin typeface="Cambria Math" panose="02040503050406030204" pitchFamily="18" charset="0"/>
                            </a:rPr>
                          </m:ctrlPr>
                        </m:fPr>
                        <m:num>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𝑦</m:t>
                              </m:r>
                            </m:e>
                            <m:sub>
                              <m:r>
                                <a:rPr kumimoji="1" lang="en-US" altLang="zh-CN" sz="3600" b="0" i="1" smtClean="0">
                                  <a:latin typeface="Cambria Math" panose="02040503050406030204" pitchFamily="18" charset="0"/>
                                </a:rPr>
                                <m:t>2</m:t>
                              </m:r>
                            </m:sub>
                          </m:sSub>
                          <m:r>
                            <a:rPr kumimoji="1" lang="en-US" altLang="zh-CN" sz="3600" b="0" i="1" smtClean="0">
                              <a:latin typeface="Cambria Math" panose="02040503050406030204" pitchFamily="18" charset="0"/>
                            </a:rPr>
                            <m:t>−</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𝑦</m:t>
                              </m:r>
                            </m:e>
                            <m:sub>
                              <m:r>
                                <a:rPr kumimoji="1" lang="en-US" altLang="zh-CN" sz="3600" b="0" i="1" smtClean="0">
                                  <a:latin typeface="Cambria Math" panose="02040503050406030204" pitchFamily="18" charset="0"/>
                                </a:rPr>
                                <m:t>1</m:t>
                              </m:r>
                            </m:sub>
                          </m:sSub>
                        </m:num>
                        <m:den>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𝑥</m:t>
                              </m:r>
                            </m:e>
                            <m:sub>
                              <m:r>
                                <a:rPr kumimoji="1" lang="en-US" altLang="zh-CN" sz="3600" b="0" i="1" smtClean="0">
                                  <a:latin typeface="Cambria Math" panose="02040503050406030204" pitchFamily="18" charset="0"/>
                                </a:rPr>
                                <m:t>2</m:t>
                              </m:r>
                            </m:sub>
                          </m:sSub>
                          <m:r>
                            <a:rPr kumimoji="1" lang="en-US" altLang="zh-CN" sz="3600" b="0" i="1" smtClean="0">
                              <a:latin typeface="Cambria Math" panose="02040503050406030204" pitchFamily="18" charset="0"/>
                            </a:rPr>
                            <m:t>−</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𝑥</m:t>
                              </m:r>
                            </m:e>
                            <m:sub>
                              <m:r>
                                <a:rPr kumimoji="1" lang="en-US" altLang="zh-CN" sz="3600" b="0" i="1" smtClean="0">
                                  <a:latin typeface="Cambria Math" panose="02040503050406030204" pitchFamily="18" charset="0"/>
                                </a:rPr>
                                <m:t>1</m:t>
                              </m:r>
                            </m:sub>
                          </m:sSub>
                        </m:den>
                      </m:f>
                    </m:oMath>
                  </m:oMathPara>
                </a14:m>
                <a:endParaRPr kumimoji="1" lang="zh-CN" altLang="en-US" sz="3600" dirty="0"/>
              </a:p>
            </p:txBody>
          </p:sp>
        </mc:Choice>
        <mc:Fallback xmlns="">
          <p:sp>
            <p:nvSpPr>
              <p:cNvPr id="7" name="文本框 6">
                <a:extLst>
                  <a:ext uri="{FF2B5EF4-FFF2-40B4-BE49-F238E27FC236}">
                    <a16:creationId xmlns:a16="http://schemas.microsoft.com/office/drawing/2014/main" id="{A132E985-D6CF-4D95-8327-9DECF4F62226}"/>
                  </a:ext>
                </a:extLst>
              </p:cNvPr>
              <p:cNvSpPr txBox="1">
                <a:spLocks noRot="1" noChangeAspect="1" noMove="1" noResize="1" noEditPoints="1" noAdjustHandles="1" noChangeArrowheads="1" noChangeShapeType="1" noTextEdit="1"/>
              </p:cNvSpPr>
              <p:nvPr/>
            </p:nvSpPr>
            <p:spPr>
              <a:xfrm>
                <a:off x="7438587" y="2561814"/>
                <a:ext cx="2443169" cy="1039195"/>
              </a:xfrm>
              <a:prstGeom prst="rect">
                <a:avLst/>
              </a:prstGeom>
              <a:blipFill>
                <a:blip r:embed="rId4"/>
                <a:stretch>
                  <a:fillRect l="-3608" r="-515" b="-9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134453C-81BB-9151-ED16-FD70159674EB}"/>
                  </a:ext>
                </a:extLst>
              </p:cNvPr>
              <p:cNvSpPr txBox="1"/>
              <p:nvPr/>
            </p:nvSpPr>
            <p:spPr>
              <a:xfrm>
                <a:off x="7155154" y="4321446"/>
                <a:ext cx="3993465" cy="10391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latin typeface="Cambria Math" panose="02040503050406030204" pitchFamily="18" charset="0"/>
                        </a:rPr>
                        <m:t>𝑎</m:t>
                      </m:r>
                      <m:r>
                        <a:rPr kumimoji="1" lang="en-US" altLang="zh-CN" sz="3600" b="0" i="1" smtClean="0">
                          <a:latin typeface="Cambria Math" panose="02040503050406030204" pitchFamily="18" charset="0"/>
                        </a:rPr>
                        <m:t>=</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𝑦</m:t>
                          </m:r>
                        </m:e>
                        <m:sub>
                          <m:r>
                            <a:rPr kumimoji="1" lang="en-US" altLang="zh-CN" sz="3600" b="0" i="1" smtClean="0">
                              <a:latin typeface="Cambria Math" panose="02040503050406030204" pitchFamily="18" charset="0"/>
                            </a:rPr>
                            <m:t>3</m:t>
                          </m:r>
                        </m:sub>
                      </m:sSub>
                      <m:r>
                        <a:rPr kumimoji="1" lang="en-US" altLang="zh-CN" sz="3600" b="0" i="1" smtClean="0">
                          <a:latin typeface="Cambria Math" panose="02040503050406030204" pitchFamily="18" charset="0"/>
                        </a:rPr>
                        <m:t>−</m:t>
                      </m:r>
                      <m:f>
                        <m:fPr>
                          <m:ctrlPr>
                            <a:rPr kumimoji="1" lang="en-US" altLang="zh-CN" sz="3600" b="0" i="1" smtClean="0">
                              <a:latin typeface="Cambria Math" panose="02040503050406030204" pitchFamily="18" charset="0"/>
                            </a:rPr>
                          </m:ctrlPr>
                        </m:fPr>
                        <m:num>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𝑦</m:t>
                              </m:r>
                            </m:e>
                            <m:sub>
                              <m:r>
                                <a:rPr kumimoji="1" lang="en-US" altLang="zh-CN" sz="3600" b="0" i="1" smtClean="0">
                                  <a:latin typeface="Cambria Math" panose="02040503050406030204" pitchFamily="18" charset="0"/>
                                </a:rPr>
                                <m:t>2</m:t>
                              </m:r>
                            </m:sub>
                          </m:sSub>
                          <m:r>
                            <a:rPr kumimoji="1" lang="en-US" altLang="zh-CN" sz="3600" b="0" i="1" smtClean="0">
                              <a:latin typeface="Cambria Math" panose="02040503050406030204" pitchFamily="18" charset="0"/>
                            </a:rPr>
                            <m:t>−</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𝑦</m:t>
                              </m:r>
                            </m:e>
                            <m:sub>
                              <m:r>
                                <a:rPr kumimoji="1" lang="en-US" altLang="zh-CN" sz="3600" b="0" i="1" smtClean="0">
                                  <a:latin typeface="Cambria Math" panose="02040503050406030204" pitchFamily="18" charset="0"/>
                                </a:rPr>
                                <m:t>1</m:t>
                              </m:r>
                            </m:sub>
                          </m:sSub>
                        </m:num>
                        <m:den>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𝑥</m:t>
                              </m:r>
                            </m:e>
                            <m:sub>
                              <m:r>
                                <a:rPr kumimoji="1" lang="en-US" altLang="zh-CN" sz="3600" b="0" i="1" smtClean="0">
                                  <a:latin typeface="Cambria Math" panose="02040503050406030204" pitchFamily="18" charset="0"/>
                                </a:rPr>
                                <m:t>2</m:t>
                              </m:r>
                            </m:sub>
                          </m:sSub>
                          <m:r>
                            <a:rPr kumimoji="1" lang="en-US" altLang="zh-CN" sz="3600" b="0" i="1" smtClean="0">
                              <a:latin typeface="Cambria Math" panose="02040503050406030204" pitchFamily="18" charset="0"/>
                            </a:rPr>
                            <m:t>−</m:t>
                          </m:r>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𝑥</m:t>
                              </m:r>
                            </m:e>
                            <m:sub>
                              <m:r>
                                <a:rPr kumimoji="1" lang="en-US" altLang="zh-CN" sz="3600" b="0" i="1" smtClean="0">
                                  <a:latin typeface="Cambria Math" panose="02040503050406030204" pitchFamily="18" charset="0"/>
                                </a:rPr>
                                <m:t>1</m:t>
                              </m:r>
                            </m:sub>
                          </m:sSub>
                        </m:den>
                      </m:f>
                      <m:sSub>
                        <m:sSubPr>
                          <m:ctrlPr>
                            <a:rPr kumimoji="1" lang="en-US" altLang="zh-CN" sz="3600" b="0" i="1" smtClean="0">
                              <a:latin typeface="Cambria Math" panose="02040503050406030204" pitchFamily="18" charset="0"/>
                            </a:rPr>
                          </m:ctrlPr>
                        </m:sSubPr>
                        <m:e>
                          <m:r>
                            <a:rPr kumimoji="1" lang="en-US" altLang="zh-CN" sz="3600" b="0" i="1" smtClean="0">
                              <a:latin typeface="Cambria Math" panose="02040503050406030204" pitchFamily="18" charset="0"/>
                            </a:rPr>
                            <m:t>𝑥</m:t>
                          </m:r>
                        </m:e>
                        <m:sub>
                          <m:r>
                            <a:rPr kumimoji="1" lang="en-US" altLang="zh-CN" sz="3600" b="0" i="1" smtClean="0">
                              <a:latin typeface="Cambria Math" panose="02040503050406030204" pitchFamily="18" charset="0"/>
                            </a:rPr>
                            <m:t>3</m:t>
                          </m:r>
                        </m:sub>
                      </m:sSub>
                    </m:oMath>
                  </m:oMathPara>
                </a14:m>
                <a:endParaRPr kumimoji="1" lang="zh-CN" altLang="en-US" sz="3600" dirty="0"/>
              </a:p>
            </p:txBody>
          </p:sp>
        </mc:Choice>
        <mc:Fallback xmlns="">
          <p:sp>
            <p:nvSpPr>
              <p:cNvPr id="8" name="文本框 7">
                <a:extLst>
                  <a:ext uri="{FF2B5EF4-FFF2-40B4-BE49-F238E27FC236}">
                    <a16:creationId xmlns:a16="http://schemas.microsoft.com/office/drawing/2014/main" id="{E134453C-81BB-9151-ED16-FD70159674EB}"/>
                  </a:ext>
                </a:extLst>
              </p:cNvPr>
              <p:cNvSpPr txBox="1">
                <a:spLocks noRot="1" noChangeAspect="1" noMove="1" noResize="1" noEditPoints="1" noAdjustHandles="1" noChangeArrowheads="1" noChangeShapeType="1" noTextEdit="1"/>
              </p:cNvSpPr>
              <p:nvPr/>
            </p:nvSpPr>
            <p:spPr>
              <a:xfrm>
                <a:off x="7155154" y="4321446"/>
                <a:ext cx="3993465" cy="1039195"/>
              </a:xfrm>
              <a:prstGeom prst="rect">
                <a:avLst/>
              </a:prstGeom>
              <a:blipFill>
                <a:blip r:embed="rId5"/>
                <a:stretch>
                  <a:fillRect l="-635" t="-1220" r="-317" b="-10976"/>
                </a:stretch>
              </a:blipFill>
            </p:spPr>
            <p:txBody>
              <a:bodyPr/>
              <a:lstStyle/>
              <a:p>
                <a:r>
                  <a:rPr lang="zh-CN" altLang="en-US">
                    <a:noFill/>
                  </a:rPr>
                  <a:t> </a:t>
                </a:r>
              </a:p>
            </p:txBody>
          </p:sp>
        </mc:Fallback>
      </mc:AlternateContent>
      <p:sp>
        <p:nvSpPr>
          <p:cNvPr id="9" name="Rectangle 2">
            <a:extLst>
              <a:ext uri="{FF2B5EF4-FFF2-40B4-BE49-F238E27FC236}">
                <a16:creationId xmlns:a16="http://schemas.microsoft.com/office/drawing/2014/main" id="{3A00635B-BB46-D331-D62D-7A6F282FCB30}"/>
              </a:ext>
            </a:extLst>
          </p:cNvPr>
          <p:cNvSpPr txBox="1">
            <a:spLocks noChangeArrowheads="1"/>
          </p:cNvSpPr>
          <p:nvPr/>
        </p:nvSpPr>
        <p:spPr>
          <a:xfrm>
            <a:off x="316075" y="347373"/>
            <a:ext cx="4669582"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作图法</a:t>
            </a:r>
            <a:r>
              <a:rPr lang="en-US" altLang="zh-CN" sz="4000" dirty="0">
                <a:solidFill>
                  <a:srgbClr val="002060"/>
                </a:solidFill>
                <a:latin typeface="SimHei" panose="02010609060101010101" pitchFamily="49" charset="-122"/>
                <a:ea typeface="SimHei" panose="02010609060101010101" pitchFamily="49" charset="-122"/>
              </a:rPr>
              <a:t>-</a:t>
            </a:r>
            <a:r>
              <a:rPr lang="zh-CN" altLang="en-US" sz="4000" dirty="0">
                <a:solidFill>
                  <a:srgbClr val="C00000"/>
                </a:solidFill>
                <a:latin typeface="SimHei" panose="02010609060101010101" pitchFamily="49" charset="-122"/>
                <a:ea typeface="SimHei" panose="02010609060101010101" pitchFamily="49" charset="-122"/>
              </a:rPr>
              <a:t>作图的应用</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2210</TotalTime>
  <Words>1874</Words>
  <Application>Microsoft Macintosh PowerPoint</Application>
  <PresentationFormat>宽屏</PresentationFormat>
  <Paragraphs>549</Paragraphs>
  <Slides>32</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32</vt:i4>
      </vt:variant>
    </vt:vector>
  </HeadingPairs>
  <TitlesOfParts>
    <vt:vector size="49" baseType="lpstr">
      <vt:lpstr>等线</vt:lpstr>
      <vt:lpstr>等线 Light</vt:lpstr>
      <vt:lpstr>仿宋_GB2312</vt:lpstr>
      <vt:lpstr>SimHei</vt:lpstr>
      <vt:lpstr>隶书</vt:lpstr>
      <vt:lpstr>宋体</vt:lpstr>
      <vt:lpstr>宋体</vt:lpstr>
      <vt:lpstr>Microsoft YaHei</vt:lpstr>
      <vt:lpstr>系统字体常规体</vt:lpstr>
      <vt:lpstr>Arial</vt:lpstr>
      <vt:lpstr>Cambria Math</vt:lpstr>
      <vt:lpstr>Times New Roman</vt:lpstr>
      <vt:lpstr>Wingdings</vt:lpstr>
      <vt:lpstr>Office 主题​​</vt:lpstr>
      <vt:lpstr>图表</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最小二乘法举例－电势差计测电动势</vt:lpstr>
      <vt:lpstr>最小二乘法举例－电阻测量</vt:lpstr>
      <vt:lpstr>PowerPoint 演示文稿</vt:lpstr>
      <vt:lpstr>逐差法 vs 最小二乘法</vt:lpstr>
      <vt:lpstr>常见数据处理和作图软件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Huanwen WANG</dc:creator>
  <cp:lastModifiedBy>Huanwen WANG</cp:lastModifiedBy>
  <cp:revision>2</cp:revision>
  <dcterms:created xsi:type="dcterms:W3CDTF">2023-09-07T06:44:13Z</dcterms:created>
  <dcterms:modified xsi:type="dcterms:W3CDTF">2024-09-22T00:22:24Z</dcterms:modified>
</cp:coreProperties>
</file>