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9" r:id="rId2"/>
    <p:sldId id="270" r:id="rId3"/>
    <p:sldId id="286" r:id="rId4"/>
    <p:sldId id="281" r:id="rId5"/>
    <p:sldId id="287" r:id="rId6"/>
    <p:sldId id="288" r:id="rId7"/>
    <p:sldId id="291" r:id="rId8"/>
    <p:sldId id="295" r:id="rId9"/>
    <p:sldId id="293" r:id="rId10"/>
    <p:sldId id="296" r:id="rId11"/>
    <p:sldId id="297" r:id="rId12"/>
    <p:sldId id="300" r:id="rId13"/>
    <p:sldId id="292" r:id="rId14"/>
    <p:sldId id="301" r:id="rId15"/>
    <p:sldId id="303" r:id="rId16"/>
    <p:sldId id="302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10475-46B6-4155-BA46-6BE02A8C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设计内容：</a:t>
            </a:r>
            <a:endParaRPr lang="en-US" altLang="zh-CN" dirty="0"/>
          </a:p>
          <a:p>
            <a:r>
              <a:rPr lang="zh-CN" altLang="en-US" dirty="0"/>
              <a:t>以 </a:t>
            </a:r>
            <a:r>
              <a:rPr lang="en-US" altLang="zh-CN" dirty="0"/>
              <a:t>4 </a:t>
            </a:r>
            <a:r>
              <a:rPr lang="zh-CN" altLang="en-US" dirty="0"/>
              <a:t>个红色指示灯、 </a:t>
            </a:r>
            <a:r>
              <a:rPr lang="en-US" altLang="zh-CN" dirty="0"/>
              <a:t>4 </a:t>
            </a:r>
            <a:r>
              <a:rPr lang="zh-CN" altLang="en-US" dirty="0"/>
              <a:t>个绿色指示灯和 </a:t>
            </a:r>
            <a:r>
              <a:rPr lang="en-US" altLang="zh-CN" dirty="0"/>
              <a:t>4 </a:t>
            </a:r>
            <a:r>
              <a:rPr lang="zh-CN" altLang="en-US" dirty="0"/>
              <a:t>个黄色指示灯模拟路口的东、南、西、北 </a:t>
            </a:r>
            <a:r>
              <a:rPr lang="en-US" altLang="zh-CN" dirty="0"/>
              <a:t>4 </a:t>
            </a:r>
            <a:r>
              <a:rPr lang="zh-CN" altLang="en-US" dirty="0"/>
              <a:t>个方向的红、绿、黄交通灯。控制这些指示灯，使它们按下列规律亮和灭。（ </a:t>
            </a:r>
            <a:r>
              <a:rPr lang="en-US" altLang="zh-CN" dirty="0"/>
              <a:t>1</a:t>
            </a:r>
            <a:r>
              <a:rPr lang="zh-CN" altLang="en-US" dirty="0"/>
              <a:t>）初始状态为 </a:t>
            </a:r>
            <a:r>
              <a:rPr lang="en-US" altLang="zh-CN" dirty="0"/>
              <a:t>4 </a:t>
            </a:r>
            <a:r>
              <a:rPr lang="zh-CN" altLang="en-US" dirty="0"/>
              <a:t>个方向的红灯全亮，时间 </a:t>
            </a:r>
            <a:r>
              <a:rPr lang="en-US" altLang="zh-CN" dirty="0"/>
              <a:t>1S</a:t>
            </a:r>
            <a:r>
              <a:rPr lang="zh-CN" altLang="en-US" dirty="0"/>
              <a:t>；（ </a:t>
            </a:r>
            <a:r>
              <a:rPr lang="en-US" altLang="zh-CN" dirty="0"/>
              <a:t>2</a:t>
            </a:r>
            <a:r>
              <a:rPr lang="zh-CN" altLang="en-US" dirty="0"/>
              <a:t>）东、西方向绿灯亮，南、北方向红灯亮。东、西方向通车，时间 </a:t>
            </a:r>
            <a:r>
              <a:rPr lang="en-US" altLang="zh-CN" dirty="0"/>
              <a:t>5S</a:t>
            </a:r>
            <a:r>
              <a:rPr lang="zh-CN" altLang="en-US" dirty="0"/>
              <a:t>；（ </a:t>
            </a:r>
            <a:r>
              <a:rPr lang="en-US" altLang="zh-CN" dirty="0"/>
              <a:t>3</a:t>
            </a:r>
            <a:r>
              <a:rPr lang="zh-CN" altLang="en-US" dirty="0"/>
              <a:t>）东、西方向黄灯闪烁，南、北方向红灯亮，时间 </a:t>
            </a:r>
            <a:r>
              <a:rPr lang="en-US" altLang="zh-CN" dirty="0"/>
              <a:t>2S</a:t>
            </a:r>
            <a:r>
              <a:rPr lang="zh-CN" altLang="en-US" dirty="0"/>
              <a:t>；（ </a:t>
            </a:r>
            <a:r>
              <a:rPr lang="en-US" altLang="zh-CN" dirty="0"/>
              <a:t>4</a:t>
            </a:r>
            <a:r>
              <a:rPr lang="zh-CN" altLang="en-US" dirty="0"/>
              <a:t>）东、西方向红灯亮，南、北方向绿灯亮，南、北方向通车，时间 </a:t>
            </a:r>
            <a:r>
              <a:rPr lang="en-US" altLang="zh-CN" dirty="0"/>
              <a:t>5S</a:t>
            </a:r>
            <a:r>
              <a:rPr lang="zh-CN" altLang="en-US" dirty="0"/>
              <a:t>；（ </a:t>
            </a:r>
            <a:r>
              <a:rPr lang="en-US" altLang="zh-CN" dirty="0"/>
              <a:t>5</a:t>
            </a:r>
            <a:r>
              <a:rPr lang="zh-CN" altLang="en-US" dirty="0"/>
              <a:t>）东、西方向红灯亮，南、北方向红闪烁，时间 </a:t>
            </a:r>
            <a:r>
              <a:rPr lang="en-US" altLang="zh-CN" dirty="0"/>
              <a:t>2S</a:t>
            </a:r>
            <a:r>
              <a:rPr lang="zh-CN" altLang="en-US" dirty="0"/>
              <a:t>；（ </a:t>
            </a:r>
            <a:r>
              <a:rPr lang="en-US" altLang="zh-CN" dirty="0"/>
              <a:t>6</a:t>
            </a:r>
            <a:r>
              <a:rPr lang="zh-CN" altLang="en-US" dirty="0"/>
              <a:t>）返回 </a:t>
            </a:r>
            <a:r>
              <a:rPr lang="en-US" altLang="zh-CN" dirty="0"/>
              <a:t>2</a:t>
            </a:r>
            <a:r>
              <a:rPr lang="zh-CN" altLang="en-US" dirty="0"/>
              <a:t>），继续运行；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9D4C67C-4998-4E11-9D0C-514E8D4EB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13" y="608013"/>
            <a:ext cx="10969625" cy="706437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第四题（交通控制灯）</a:t>
            </a:r>
          </a:p>
        </p:txBody>
      </p:sp>
    </p:spTree>
    <p:extLst>
      <p:ext uri="{BB962C8B-B14F-4D97-AF65-F5344CB8AC3E}">
        <p14:creationId xmlns:p14="http://schemas.microsoft.com/office/powerpoint/2010/main" val="319356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87FA8F-7855-40B0-90D4-2856FC922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59742"/>
              </p:ext>
            </p:extLst>
          </p:nvPr>
        </p:nvGraphicFramePr>
        <p:xfrm>
          <a:off x="433137" y="163630"/>
          <a:ext cx="1803686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2654">
                  <a:extLst>
                    <a:ext uri="{9D8B030D-6E8A-4147-A177-3AD203B41FA5}">
                      <a16:colId xmlns:a16="http://schemas.microsoft.com/office/drawing/2014/main" val="1429173147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2599262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8751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581988F-5269-4E03-AF86-E7C0C511F5BC}"/>
              </a:ext>
            </a:extLst>
          </p:cNvPr>
          <p:cNvCxnSpPr>
            <a:cxnSpLocks/>
          </p:cNvCxnSpPr>
          <p:nvPr/>
        </p:nvCxnSpPr>
        <p:spPr>
          <a:xfrm>
            <a:off x="2371578" y="1493169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8323076-9049-4038-B7E4-6E7A3131FD28}"/>
              </a:ext>
            </a:extLst>
          </p:cNvPr>
          <p:cNvCxnSpPr/>
          <p:nvPr/>
        </p:nvCxnSpPr>
        <p:spPr>
          <a:xfrm flipV="1">
            <a:off x="3103098" y="1079282"/>
            <a:ext cx="0" cy="4138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2C059D4-E9FB-4779-8CAB-63BD927874A5}"/>
              </a:ext>
            </a:extLst>
          </p:cNvPr>
          <p:cNvCxnSpPr/>
          <p:nvPr/>
        </p:nvCxnSpPr>
        <p:spPr>
          <a:xfrm flipH="1">
            <a:off x="2371578" y="1079282"/>
            <a:ext cx="7315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7BD574B-0B51-4A7B-ACD0-E0629C2F7757}"/>
              </a:ext>
            </a:extLst>
          </p:cNvPr>
          <p:cNvSpPr txBox="1"/>
          <p:nvPr/>
        </p:nvSpPr>
        <p:spPr>
          <a:xfrm>
            <a:off x="433137" y="1907055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绿灯在红灯亮了</a:t>
            </a:r>
            <a:r>
              <a:rPr lang="en-US" altLang="zh-CN" dirty="0"/>
              <a:t>1s</a:t>
            </a:r>
            <a:r>
              <a:rPr lang="zh-CN" altLang="en-US" dirty="0"/>
              <a:t>之后再亮，可以通过延时</a:t>
            </a:r>
            <a:r>
              <a:rPr lang="en-US" altLang="zh-CN" dirty="0"/>
              <a:t>1s</a:t>
            </a:r>
            <a:r>
              <a:rPr lang="zh-CN" altLang="en-US" dirty="0"/>
              <a:t>后再进入工作循环，即延时</a:t>
            </a:r>
            <a:r>
              <a:rPr lang="en-US" altLang="zh-CN" dirty="0"/>
              <a:t>2s</a:t>
            </a:r>
            <a:r>
              <a:rPr lang="zh-CN" altLang="en-US" dirty="0"/>
              <a:t>（</a:t>
            </a:r>
            <a:r>
              <a:rPr lang="en-US" altLang="zh-CN" dirty="0"/>
              <a:t>1+1</a:t>
            </a:r>
            <a:r>
              <a:rPr lang="zh-CN" altLang="en-US" dirty="0"/>
              <a:t>），就可以完成这个功能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1BC802-1B7B-401F-8F8F-52284FD3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4319" r="9728" b="8886"/>
          <a:stretch/>
        </p:blipFill>
        <p:spPr>
          <a:xfrm>
            <a:off x="3307882" y="394635"/>
            <a:ext cx="8884118" cy="4960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7F8243-46AA-47F7-B65E-1AC5E9070FCC}"/>
              </a:ext>
            </a:extLst>
          </p:cNvPr>
          <p:cNvSpPr txBox="1"/>
          <p:nvPr/>
        </p:nvSpPr>
        <p:spPr>
          <a:xfrm>
            <a:off x="510139" y="3773103"/>
            <a:ext cx="269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这块</a:t>
            </a:r>
            <a:r>
              <a:rPr lang="en-US" altLang="zh-CN" dirty="0"/>
              <a:t>74163</a:t>
            </a:r>
            <a:r>
              <a:rPr lang="zh-CN" altLang="en-US" dirty="0"/>
              <a:t>输出</a:t>
            </a:r>
            <a:r>
              <a:rPr lang="en-US" altLang="zh-CN" dirty="0"/>
              <a:t>Q0,</a:t>
            </a:r>
            <a:r>
              <a:rPr lang="zh-CN" altLang="en-US" dirty="0"/>
              <a:t>可以实现</a:t>
            </a:r>
            <a:r>
              <a:rPr lang="zh-CN" altLang="en-US" b="1" dirty="0">
                <a:solidFill>
                  <a:srgbClr val="FF0000"/>
                </a:solidFill>
              </a:rPr>
              <a:t>第一秒输出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，之后一直输出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的功能，用于进入绿灯循环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8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A6068B-6618-467F-9FDA-E4E8F069F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t="845" r="2765"/>
          <a:stretch/>
        </p:blipFill>
        <p:spPr>
          <a:xfrm>
            <a:off x="3878981" y="0"/>
            <a:ext cx="8383605" cy="54025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49F3EE-E9BA-4B86-A99E-4F961CE37BE7}"/>
              </a:ext>
            </a:extLst>
          </p:cNvPr>
          <p:cNvSpPr txBox="1"/>
          <p:nvPr/>
        </p:nvSpPr>
        <p:spPr>
          <a:xfrm>
            <a:off x="19250" y="231007"/>
            <a:ext cx="385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上方的</a:t>
            </a:r>
            <a:r>
              <a:rPr lang="en-US" altLang="zh-CN" dirty="0"/>
              <a:t>74163</a:t>
            </a:r>
            <a:r>
              <a:rPr lang="zh-CN" altLang="en-US" dirty="0"/>
              <a:t>用于实现</a:t>
            </a:r>
            <a:endParaRPr lang="en-US" altLang="zh-CN" dirty="0"/>
          </a:p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green</a:t>
            </a:r>
            <a:r>
              <a:rPr lang="zh-CN" altLang="en-US" b="1" dirty="0"/>
              <a:t>）</a:t>
            </a:r>
            <a:r>
              <a:rPr lang="en-US" altLang="zh-CN" b="1" dirty="0"/>
              <a:t>=  Q3'Q2’+Q3'Q1’ Q0’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DCE50-B912-4E12-889F-2B0C2FE8D8E6}"/>
              </a:ext>
            </a:extLst>
          </p:cNvPr>
          <p:cNvSpPr txBox="1"/>
          <p:nvPr/>
        </p:nvSpPr>
        <p:spPr>
          <a:xfrm>
            <a:off x="240632" y="1183907"/>
            <a:ext cx="312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上方的</a:t>
            </a:r>
            <a:r>
              <a:rPr lang="en-US" altLang="zh-CN" dirty="0"/>
              <a:t>74163</a:t>
            </a:r>
            <a:r>
              <a:rPr lang="zh-CN" altLang="en-US" dirty="0"/>
              <a:t>输出</a:t>
            </a:r>
            <a:r>
              <a:rPr lang="en-US" altLang="zh-CN" b="1" dirty="0"/>
              <a:t>Q0,</a:t>
            </a:r>
            <a:r>
              <a:rPr lang="zh-CN" altLang="en-US" b="1" dirty="0">
                <a:solidFill>
                  <a:srgbClr val="FF0000"/>
                </a:solidFill>
              </a:rPr>
              <a:t>通过置数成</a:t>
            </a:r>
            <a:r>
              <a:rPr lang="en-US" altLang="zh-CN" b="1" dirty="0">
                <a:solidFill>
                  <a:srgbClr val="FF0000"/>
                </a:solidFill>
              </a:rPr>
              <a:t>1111</a:t>
            </a:r>
            <a:r>
              <a:rPr lang="zh-CN" altLang="en-US" b="1" dirty="0">
                <a:solidFill>
                  <a:srgbClr val="FF0000"/>
                </a:solidFill>
              </a:rPr>
              <a:t>，实现第一秒输出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，之后一直为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1ADBAE-A7A6-4F53-8181-F3D5CE06913C}"/>
              </a:ext>
            </a:extLst>
          </p:cNvPr>
          <p:cNvSpPr txBox="1"/>
          <p:nvPr/>
        </p:nvSpPr>
        <p:spPr>
          <a:xfrm>
            <a:off x="240632" y="2550695"/>
            <a:ext cx="32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GREEN</a:t>
            </a:r>
            <a:r>
              <a:rPr lang="zh-CN" altLang="en-US" b="1" dirty="0">
                <a:solidFill>
                  <a:srgbClr val="FF0000"/>
                </a:solidFill>
              </a:rPr>
              <a:t>（东西）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Z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green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* Q0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67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49F3EE-E9BA-4B86-A99E-4F961CE37BE7}"/>
              </a:ext>
            </a:extLst>
          </p:cNvPr>
          <p:cNvSpPr txBox="1"/>
          <p:nvPr/>
        </p:nvSpPr>
        <p:spPr>
          <a:xfrm>
            <a:off x="19250" y="231007"/>
            <a:ext cx="385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上方的</a:t>
            </a:r>
            <a:r>
              <a:rPr lang="en-US" altLang="zh-CN" dirty="0"/>
              <a:t>74163</a:t>
            </a:r>
            <a:r>
              <a:rPr lang="zh-CN" altLang="en-US" dirty="0"/>
              <a:t>用于实现</a:t>
            </a:r>
            <a:endParaRPr lang="en-US" altLang="zh-CN" dirty="0"/>
          </a:p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green</a:t>
            </a:r>
            <a:r>
              <a:rPr lang="zh-CN" altLang="en-US" b="1" dirty="0"/>
              <a:t>）</a:t>
            </a:r>
            <a:r>
              <a:rPr lang="en-US" altLang="zh-CN" b="1" dirty="0"/>
              <a:t>=  Q3'Q2’+Q3'Q1’ Q0’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DCE50-B912-4E12-889F-2B0C2FE8D8E6}"/>
              </a:ext>
            </a:extLst>
          </p:cNvPr>
          <p:cNvSpPr txBox="1"/>
          <p:nvPr/>
        </p:nvSpPr>
        <p:spPr>
          <a:xfrm>
            <a:off x="240632" y="1183907"/>
            <a:ext cx="312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上方的</a:t>
            </a:r>
            <a:r>
              <a:rPr lang="en-US" altLang="zh-CN" dirty="0"/>
              <a:t>74163</a:t>
            </a:r>
            <a:r>
              <a:rPr lang="zh-CN" altLang="en-US" dirty="0"/>
              <a:t>输出</a:t>
            </a:r>
            <a:r>
              <a:rPr lang="en-US" altLang="zh-CN" b="1" dirty="0"/>
              <a:t>Q0,</a:t>
            </a:r>
            <a:r>
              <a:rPr lang="zh-CN" altLang="en-US" b="1" dirty="0">
                <a:solidFill>
                  <a:srgbClr val="FF0000"/>
                </a:solidFill>
              </a:rPr>
              <a:t>通过置数成</a:t>
            </a:r>
            <a:r>
              <a:rPr lang="en-US" altLang="zh-CN" b="1" dirty="0">
                <a:solidFill>
                  <a:srgbClr val="FF0000"/>
                </a:solidFill>
              </a:rPr>
              <a:t>1111</a:t>
            </a:r>
            <a:r>
              <a:rPr lang="zh-CN" altLang="en-US" b="1" dirty="0">
                <a:solidFill>
                  <a:srgbClr val="FF0000"/>
                </a:solidFill>
              </a:rPr>
              <a:t>，实现第一秒输出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，之后一直为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1ADBAE-A7A6-4F53-8181-F3D5CE06913C}"/>
              </a:ext>
            </a:extLst>
          </p:cNvPr>
          <p:cNvSpPr txBox="1"/>
          <p:nvPr/>
        </p:nvSpPr>
        <p:spPr>
          <a:xfrm>
            <a:off x="240632" y="2550695"/>
            <a:ext cx="32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GREEN</a:t>
            </a:r>
            <a:r>
              <a:rPr lang="zh-CN" altLang="en-US" b="1" dirty="0"/>
              <a:t>（东西）</a:t>
            </a:r>
            <a:r>
              <a:rPr lang="en-US" altLang="zh-CN" b="1" dirty="0"/>
              <a:t>=</a:t>
            </a:r>
          </a:p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green</a:t>
            </a:r>
            <a:r>
              <a:rPr lang="zh-CN" altLang="en-US" b="1" dirty="0"/>
              <a:t>）</a:t>
            </a:r>
            <a:r>
              <a:rPr lang="en-US" altLang="zh-CN" b="1" dirty="0"/>
              <a:t>* Q0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A2FA8F-8FBA-4947-988C-305F3CD4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4229315"/>
            <a:ext cx="6677782" cy="262868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754C5E-E207-434E-8017-5E8F656F1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33677"/>
              </p:ext>
            </p:extLst>
          </p:nvPr>
        </p:nvGraphicFramePr>
        <p:xfrm>
          <a:off x="4905120" y="628957"/>
          <a:ext cx="1803686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2654">
                  <a:extLst>
                    <a:ext uri="{9D8B030D-6E8A-4147-A177-3AD203B41FA5}">
                      <a16:colId xmlns:a16="http://schemas.microsoft.com/office/drawing/2014/main" val="1429173147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2599262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8751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9CC51B-6E4D-45A3-BD93-32F450378299}"/>
              </a:ext>
            </a:extLst>
          </p:cNvPr>
          <p:cNvCxnSpPr>
            <a:cxnSpLocks/>
          </p:cNvCxnSpPr>
          <p:nvPr/>
        </p:nvCxnSpPr>
        <p:spPr>
          <a:xfrm>
            <a:off x="6843561" y="1958496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2258F1-6F1E-40BF-8191-E39516D1123E}"/>
              </a:ext>
            </a:extLst>
          </p:cNvPr>
          <p:cNvCxnSpPr/>
          <p:nvPr/>
        </p:nvCxnSpPr>
        <p:spPr>
          <a:xfrm flipV="1">
            <a:off x="7575081" y="1544609"/>
            <a:ext cx="0" cy="4138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B31F0E-3748-4FFE-B68F-C6389E50B106}"/>
              </a:ext>
            </a:extLst>
          </p:cNvPr>
          <p:cNvCxnSpPr/>
          <p:nvPr/>
        </p:nvCxnSpPr>
        <p:spPr>
          <a:xfrm flipH="1">
            <a:off x="6843561" y="1544609"/>
            <a:ext cx="7315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BBF24E2-C8BA-4151-A5F1-50C5DD27D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80277"/>
              </p:ext>
            </p:extLst>
          </p:nvPr>
        </p:nvGraphicFramePr>
        <p:xfrm>
          <a:off x="9185471" y="368866"/>
          <a:ext cx="909207" cy="565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5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27DDA05-389E-4FCA-9C7E-9B20DCAB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11933"/>
              </p:ext>
            </p:extLst>
          </p:nvPr>
        </p:nvGraphicFramePr>
        <p:xfrm>
          <a:off x="531760" y="409325"/>
          <a:ext cx="1802064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1221925438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1970495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5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7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9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8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89923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31BFE-41EC-48EE-AFF0-7A22A279F8F1}"/>
              </a:ext>
            </a:extLst>
          </p:cNvPr>
          <p:cNvCxnSpPr/>
          <p:nvPr/>
        </p:nvCxnSpPr>
        <p:spPr>
          <a:xfrm>
            <a:off x="2363556" y="2499259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BCAC9B-EFA9-41EB-B8C5-6C300655B9CA}"/>
              </a:ext>
            </a:extLst>
          </p:cNvPr>
          <p:cNvCxnSpPr/>
          <p:nvPr/>
        </p:nvCxnSpPr>
        <p:spPr>
          <a:xfrm flipV="1">
            <a:off x="3316457" y="1324977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22AA0D-5D9D-44A2-9629-E1FE0770830B}"/>
              </a:ext>
            </a:extLst>
          </p:cNvPr>
          <p:cNvCxnSpPr/>
          <p:nvPr/>
        </p:nvCxnSpPr>
        <p:spPr>
          <a:xfrm flipH="1">
            <a:off x="2430933" y="1324977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下 5">
            <a:extLst>
              <a:ext uri="{FF2B5EF4-FFF2-40B4-BE49-F238E27FC236}">
                <a16:creationId xmlns:a16="http://schemas.microsoft.com/office/drawing/2014/main" id="{787E2E5C-28BE-4168-A974-83DE8C7E9029}"/>
              </a:ext>
            </a:extLst>
          </p:cNvPr>
          <p:cNvSpPr/>
          <p:nvPr/>
        </p:nvSpPr>
        <p:spPr>
          <a:xfrm>
            <a:off x="1078706" y="2814638"/>
            <a:ext cx="771525" cy="935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5CC3A5-E38B-4BB8-8C92-883174398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06957"/>
              </p:ext>
            </p:extLst>
          </p:nvPr>
        </p:nvGraphicFramePr>
        <p:xfrm>
          <a:off x="668846" y="3939047"/>
          <a:ext cx="1802064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1221925438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1970495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5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7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92108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FB406EB-0F68-4E3D-932F-703CBF07C026}"/>
              </a:ext>
            </a:extLst>
          </p:cNvPr>
          <p:cNvCxnSpPr/>
          <p:nvPr/>
        </p:nvCxnSpPr>
        <p:spPr>
          <a:xfrm>
            <a:off x="2621756" y="5243513"/>
            <a:ext cx="5643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216507-50FC-4534-A61E-52D7AFFF3061}"/>
              </a:ext>
            </a:extLst>
          </p:cNvPr>
          <p:cNvCxnSpPr/>
          <p:nvPr/>
        </p:nvCxnSpPr>
        <p:spPr>
          <a:xfrm flipV="1">
            <a:off x="3178969" y="4836319"/>
            <a:ext cx="0" cy="4143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D5630E-4C95-494C-8693-201558D78CE1}"/>
              </a:ext>
            </a:extLst>
          </p:cNvPr>
          <p:cNvCxnSpPr>
            <a:cxnSpLocks/>
          </p:cNvCxnSpPr>
          <p:nvPr/>
        </p:nvCxnSpPr>
        <p:spPr>
          <a:xfrm flipH="1">
            <a:off x="2621756" y="4857750"/>
            <a:ext cx="564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E7C7E98-70E6-40A4-939F-D5173ECE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825"/>
              </p:ext>
            </p:extLst>
          </p:nvPr>
        </p:nvGraphicFramePr>
        <p:xfrm>
          <a:off x="4746877" y="581082"/>
          <a:ext cx="909207" cy="56958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2648247249"/>
                    </a:ext>
                  </a:extLst>
                </a:gridCol>
              </a:tblGrid>
              <a:tr h="405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6714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6970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 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1195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6438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62639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9020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9571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78349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624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97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2751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1604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29752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6014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AF9F8F3-B300-4DE1-A028-A0F0E8F20FCA}"/>
              </a:ext>
            </a:extLst>
          </p:cNvPr>
          <p:cNvSpPr txBox="1"/>
          <p:nvPr/>
        </p:nvSpPr>
        <p:spPr>
          <a:xfrm>
            <a:off x="6189044" y="581082"/>
            <a:ext cx="516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显然，循环时间仍是</a:t>
            </a:r>
            <a:r>
              <a:rPr lang="en-US" altLang="zh-CN" dirty="0"/>
              <a:t>14s</a:t>
            </a:r>
            <a:r>
              <a:rPr lang="zh-CN" altLang="en-US" dirty="0"/>
              <a:t>，前</a:t>
            </a:r>
            <a:r>
              <a:rPr lang="en-US" altLang="zh-CN" dirty="0"/>
              <a:t>2</a:t>
            </a:r>
            <a:r>
              <a:rPr lang="zh-CN" altLang="en-US" dirty="0"/>
              <a:t>个状态输出</a:t>
            </a:r>
            <a:r>
              <a:rPr lang="en-US" altLang="zh-CN" dirty="0"/>
              <a:t>1</a:t>
            </a:r>
            <a:r>
              <a:rPr lang="zh-CN" altLang="en-US" dirty="0"/>
              <a:t>，后面</a:t>
            </a:r>
            <a:r>
              <a:rPr lang="en-US" altLang="zh-CN" dirty="0"/>
              <a:t>12</a:t>
            </a:r>
            <a:r>
              <a:rPr lang="zh-CN" altLang="en-US" dirty="0"/>
              <a:t>个输出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972FBE-E553-406A-9985-9E1743A4742A}"/>
              </a:ext>
            </a:extLst>
          </p:cNvPr>
          <p:cNvSpPr txBox="1"/>
          <p:nvPr/>
        </p:nvSpPr>
        <p:spPr>
          <a:xfrm>
            <a:off x="6321392" y="132497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LOAD</a:t>
            </a:r>
            <a:r>
              <a:rPr lang="zh-CN" altLang="en-US" b="1" dirty="0"/>
              <a:t>（</a:t>
            </a:r>
            <a:r>
              <a:rPr lang="en-US" altLang="zh-CN" b="1" dirty="0"/>
              <a:t>yellow</a:t>
            </a:r>
            <a:r>
              <a:rPr lang="zh-CN" altLang="en-US" b="1" dirty="0"/>
              <a:t>）</a:t>
            </a:r>
            <a:r>
              <a:rPr lang="en-US" altLang="zh-CN" b="1" dirty="0"/>
              <a:t>=Q3Q2Q0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B65840-AEE7-4853-850B-21F2E884D763}"/>
              </a:ext>
            </a:extLst>
          </p:cNvPr>
          <p:cNvSpPr txBox="1"/>
          <p:nvPr/>
        </p:nvSpPr>
        <p:spPr>
          <a:xfrm>
            <a:off x="6321392" y="1912118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yellow</a:t>
            </a:r>
            <a:r>
              <a:rPr lang="zh-CN" altLang="en-US" b="1" dirty="0"/>
              <a:t>）</a:t>
            </a:r>
            <a:r>
              <a:rPr lang="en-US" altLang="zh-CN" b="1" dirty="0"/>
              <a:t>=  Q3'Q2'Q1’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E4FD55-BC91-4870-8785-1932A8F244FE}"/>
              </a:ext>
            </a:extLst>
          </p:cNvPr>
          <p:cNvSpPr txBox="1"/>
          <p:nvPr/>
        </p:nvSpPr>
        <p:spPr>
          <a:xfrm>
            <a:off x="6314172" y="2505669"/>
            <a:ext cx="491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循环工作逻辑为绿</a:t>
            </a:r>
            <a:r>
              <a:rPr lang="en-US" altLang="zh-CN" dirty="0"/>
              <a:t>——</a:t>
            </a:r>
            <a:r>
              <a:rPr lang="zh-CN" altLang="en-US" dirty="0"/>
              <a:t>黄</a:t>
            </a:r>
            <a:r>
              <a:rPr lang="en-US" altLang="zh-CN" dirty="0"/>
              <a:t>——</a:t>
            </a:r>
            <a:r>
              <a:rPr lang="zh-CN" altLang="en-US" dirty="0"/>
              <a:t>红</a:t>
            </a:r>
            <a:endParaRPr lang="en-US" altLang="zh-CN" dirty="0"/>
          </a:p>
          <a:p>
            <a:r>
              <a:rPr lang="zh-CN" altLang="en-US" dirty="0"/>
              <a:t>故黄灯信号工作是在绿灯结束后的，黄灯的时钟信号</a:t>
            </a:r>
            <a:r>
              <a:rPr lang="zh-CN" altLang="en-US" b="1" dirty="0">
                <a:solidFill>
                  <a:srgbClr val="FF0000"/>
                </a:solidFill>
              </a:rPr>
              <a:t>相对于绿灯再延时</a:t>
            </a:r>
            <a:r>
              <a:rPr lang="en-US" altLang="zh-CN" b="1" dirty="0">
                <a:solidFill>
                  <a:srgbClr val="FF0000"/>
                </a:solidFill>
              </a:rPr>
              <a:t>5s</a:t>
            </a:r>
            <a:r>
              <a:rPr lang="zh-CN" altLang="en-US" b="1" dirty="0">
                <a:solidFill>
                  <a:srgbClr val="FF0000"/>
                </a:solidFill>
              </a:rPr>
              <a:t>即可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38666D-D846-4358-9D60-9BCE5EB90848}"/>
              </a:ext>
            </a:extLst>
          </p:cNvPr>
          <p:cNvSpPr txBox="1"/>
          <p:nvPr/>
        </p:nvSpPr>
        <p:spPr>
          <a:xfrm>
            <a:off x="6314172" y="3678710"/>
            <a:ext cx="38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让黄灯和一个</a:t>
            </a:r>
            <a:r>
              <a:rPr lang="en-US" altLang="zh-CN" dirty="0"/>
              <a:t>5HZ</a:t>
            </a:r>
            <a:r>
              <a:rPr lang="zh-CN" altLang="en-US" dirty="0"/>
              <a:t>的时钟信号相与，即可实现</a:t>
            </a:r>
            <a:r>
              <a:rPr lang="en-US" altLang="zh-CN" dirty="0"/>
              <a:t>0.2s</a:t>
            </a:r>
            <a:r>
              <a:rPr lang="zh-CN" altLang="en-US" dirty="0"/>
              <a:t>的闪烁</a:t>
            </a:r>
          </a:p>
        </p:txBody>
      </p:sp>
    </p:spTree>
    <p:extLst>
      <p:ext uri="{BB962C8B-B14F-4D97-AF65-F5344CB8AC3E}">
        <p14:creationId xmlns:p14="http://schemas.microsoft.com/office/powerpoint/2010/main" val="181050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559DB5-CB38-4E42-8EAD-BC579C42F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3873" r="4102" b="4041"/>
          <a:stretch/>
        </p:blipFill>
        <p:spPr>
          <a:xfrm>
            <a:off x="3303997" y="1629075"/>
            <a:ext cx="8198193" cy="3599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CC566C-A7D4-4CD8-8831-8BA212F84A1D}"/>
              </a:ext>
            </a:extLst>
          </p:cNvPr>
          <p:cNvSpPr txBox="1"/>
          <p:nvPr/>
        </p:nvSpPr>
        <p:spPr>
          <a:xfrm>
            <a:off x="362551" y="365759"/>
            <a:ext cx="411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这一电路与绿灯的相似，只是相对于绿灯多延时了</a:t>
            </a:r>
            <a:r>
              <a:rPr lang="en-US" altLang="zh-CN" dirty="0"/>
              <a:t>5s</a:t>
            </a:r>
            <a:r>
              <a:rPr lang="zh-CN" altLang="en-US" dirty="0"/>
              <a:t>，实现</a:t>
            </a:r>
            <a:r>
              <a:rPr lang="zh-CN" altLang="en-US" b="1" dirty="0">
                <a:solidFill>
                  <a:srgbClr val="FF0000"/>
                </a:solidFill>
              </a:rPr>
              <a:t>前</a:t>
            </a:r>
            <a:r>
              <a:rPr lang="en-US" altLang="zh-CN" b="1" dirty="0">
                <a:solidFill>
                  <a:srgbClr val="FF0000"/>
                </a:solidFill>
              </a:rPr>
              <a:t>6s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</a:rPr>
              <a:t>0,</a:t>
            </a:r>
            <a:r>
              <a:rPr lang="zh-CN" altLang="en-US" b="1" dirty="0">
                <a:solidFill>
                  <a:srgbClr val="FF0000"/>
                </a:solidFill>
              </a:rPr>
              <a:t>之后一直输出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能够让黄灯进入循环</a:t>
            </a:r>
          </a:p>
        </p:txBody>
      </p:sp>
    </p:spTree>
    <p:extLst>
      <p:ext uri="{BB962C8B-B14F-4D97-AF65-F5344CB8AC3E}">
        <p14:creationId xmlns:p14="http://schemas.microsoft.com/office/powerpoint/2010/main" val="108752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E1B573D-540C-4FFE-AD96-51D23BF94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221" b="-221"/>
          <a:stretch/>
        </p:blipFill>
        <p:spPr>
          <a:xfrm>
            <a:off x="3763478" y="0"/>
            <a:ext cx="8428522" cy="43626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4D44C3-C989-44E9-9BA1-A94BF30E5BFC}"/>
              </a:ext>
            </a:extLst>
          </p:cNvPr>
          <p:cNvSpPr txBox="1"/>
          <p:nvPr/>
        </p:nvSpPr>
        <p:spPr>
          <a:xfrm>
            <a:off x="452387" y="1414914"/>
            <a:ext cx="2935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</a:t>
            </a:r>
            <a:r>
              <a:rPr lang="en-US" altLang="zh-CN" dirty="0"/>
              <a:t>74163</a:t>
            </a:r>
            <a:r>
              <a:rPr lang="zh-CN" altLang="en-US" dirty="0"/>
              <a:t>用于输出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Z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yellow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=  Q3'Q2'Q1’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F8941A-7207-4E07-8FE0-A3703682B10F}"/>
              </a:ext>
            </a:extLst>
          </p:cNvPr>
          <p:cNvSpPr txBox="1"/>
          <p:nvPr/>
        </p:nvSpPr>
        <p:spPr>
          <a:xfrm>
            <a:off x="452387" y="2181337"/>
            <a:ext cx="308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下方输出</a:t>
            </a:r>
            <a:r>
              <a:rPr lang="en-US" altLang="zh-CN" dirty="0"/>
              <a:t>Q1</a:t>
            </a:r>
            <a:r>
              <a:rPr lang="zh-CN" altLang="en-US" dirty="0"/>
              <a:t>，实现</a:t>
            </a:r>
            <a:r>
              <a:rPr lang="zh-CN" altLang="en-US" b="1" dirty="0">
                <a:solidFill>
                  <a:srgbClr val="FF0000"/>
                </a:solidFill>
              </a:rPr>
              <a:t>前</a:t>
            </a:r>
            <a:r>
              <a:rPr lang="en-US" altLang="zh-CN" b="1" dirty="0">
                <a:solidFill>
                  <a:srgbClr val="FF0000"/>
                </a:solidFill>
              </a:rPr>
              <a:t>6s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</a:rPr>
              <a:t>0,</a:t>
            </a:r>
            <a:r>
              <a:rPr lang="zh-CN" altLang="en-US" b="1" dirty="0">
                <a:solidFill>
                  <a:srgbClr val="FF0000"/>
                </a:solidFill>
              </a:rPr>
              <a:t>之后一直输出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能够让黄灯进入循环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185BD9-0439-4A80-905A-73B9AD715393}"/>
              </a:ext>
            </a:extLst>
          </p:cNvPr>
          <p:cNvSpPr txBox="1"/>
          <p:nvPr/>
        </p:nvSpPr>
        <p:spPr>
          <a:xfrm>
            <a:off x="298383" y="3551722"/>
            <a:ext cx="283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YELLOW(</a:t>
            </a:r>
            <a:r>
              <a:rPr lang="zh-CN" altLang="en-US" b="1" dirty="0">
                <a:solidFill>
                  <a:srgbClr val="FF0000"/>
                </a:solidFill>
              </a:rPr>
              <a:t>东西</a:t>
            </a:r>
            <a:r>
              <a:rPr lang="en-US" altLang="zh-CN" b="1" dirty="0">
                <a:solidFill>
                  <a:srgbClr val="FF0000"/>
                </a:solidFill>
              </a:rPr>
              <a:t>)=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Z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yellow)*Q1*CLK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4E0465E-86EA-4B76-8AE8-1B7AC054D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44" y="4644384"/>
            <a:ext cx="5277121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4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F0E2D7-190F-45DF-A954-8C9B59E898BD}"/>
              </a:ext>
            </a:extLst>
          </p:cNvPr>
          <p:cNvSpPr txBox="1"/>
          <p:nvPr/>
        </p:nvSpPr>
        <p:spPr>
          <a:xfrm>
            <a:off x="89296" y="3092590"/>
            <a:ext cx="5332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从交通灯的工作系统可以看出，东西方向和南北方向的交通灯循环工作时间</a:t>
            </a:r>
            <a:r>
              <a:rPr lang="zh-CN" altLang="en-US" dirty="0">
                <a:solidFill>
                  <a:srgbClr val="FF0000"/>
                </a:solidFill>
              </a:rPr>
              <a:t>仅仅相差东西方向灯的动作时间</a:t>
            </a:r>
            <a:r>
              <a:rPr lang="zh-CN" altLang="en-US" dirty="0"/>
              <a:t>，即南北方向的灯只需要在东西方向的灯的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信号上分别延时</a:t>
            </a:r>
            <a:r>
              <a:rPr lang="zh-CN" altLang="en-US" dirty="0"/>
              <a:t>即可，根据二者的工作相差时间，</a:t>
            </a:r>
            <a:r>
              <a:rPr lang="zh-CN" altLang="en-US" dirty="0">
                <a:solidFill>
                  <a:srgbClr val="FF0000"/>
                </a:solidFill>
              </a:rPr>
              <a:t>南北方向的灯均相对于东西方向延时</a:t>
            </a:r>
            <a:r>
              <a:rPr lang="en-US" altLang="zh-CN" dirty="0">
                <a:solidFill>
                  <a:srgbClr val="FF0000"/>
                </a:solidFill>
              </a:rPr>
              <a:t>7s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F02B19B7-9021-485C-AA10-DA4D9626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42904"/>
              </p:ext>
            </p:extLst>
          </p:nvPr>
        </p:nvGraphicFramePr>
        <p:xfrm>
          <a:off x="0" y="71253"/>
          <a:ext cx="4870384" cy="2585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7596">
                  <a:extLst>
                    <a:ext uri="{9D8B030D-6E8A-4147-A177-3AD203B41FA5}">
                      <a16:colId xmlns:a16="http://schemas.microsoft.com/office/drawing/2014/main" val="1684173399"/>
                    </a:ext>
                  </a:extLst>
                </a:gridCol>
                <a:gridCol w="1217596">
                  <a:extLst>
                    <a:ext uri="{9D8B030D-6E8A-4147-A177-3AD203B41FA5}">
                      <a16:colId xmlns:a16="http://schemas.microsoft.com/office/drawing/2014/main" val="1020372909"/>
                    </a:ext>
                  </a:extLst>
                </a:gridCol>
                <a:gridCol w="1217596">
                  <a:extLst>
                    <a:ext uri="{9D8B030D-6E8A-4147-A177-3AD203B41FA5}">
                      <a16:colId xmlns:a16="http://schemas.microsoft.com/office/drawing/2014/main" val="71195548"/>
                    </a:ext>
                  </a:extLst>
                </a:gridCol>
                <a:gridCol w="1217596">
                  <a:extLst>
                    <a:ext uri="{9D8B030D-6E8A-4147-A177-3AD203B41FA5}">
                      <a16:colId xmlns:a16="http://schemas.microsoft.com/office/drawing/2014/main" val="361134492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东西方向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73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1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4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1464"/>
                  </a:ext>
                </a:extLst>
              </a:tr>
            </a:tbl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8980958-1B26-40E5-B398-D974BF69C113}"/>
              </a:ext>
            </a:extLst>
          </p:cNvPr>
          <p:cNvCxnSpPr>
            <a:cxnSpLocks/>
          </p:cNvCxnSpPr>
          <p:nvPr/>
        </p:nvCxnSpPr>
        <p:spPr>
          <a:xfrm>
            <a:off x="4803007" y="2541065"/>
            <a:ext cx="6186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D736BC-D4F5-41BE-A248-94639E43A0BC}"/>
              </a:ext>
            </a:extLst>
          </p:cNvPr>
          <p:cNvCxnSpPr>
            <a:cxnSpLocks/>
          </p:cNvCxnSpPr>
          <p:nvPr/>
        </p:nvCxnSpPr>
        <p:spPr>
          <a:xfrm flipV="1">
            <a:off x="5419549" y="1366783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981A2FA-5A3D-4C59-B034-66E487BB123E}"/>
              </a:ext>
            </a:extLst>
          </p:cNvPr>
          <p:cNvCxnSpPr>
            <a:cxnSpLocks/>
          </p:cNvCxnSpPr>
          <p:nvPr/>
        </p:nvCxnSpPr>
        <p:spPr>
          <a:xfrm flipH="1">
            <a:off x="4870384" y="1357160"/>
            <a:ext cx="5513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E52047CE-D2C7-4249-AEEA-DDFF0E03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66691"/>
              </p:ext>
            </p:extLst>
          </p:nvPr>
        </p:nvGraphicFramePr>
        <p:xfrm>
          <a:off x="5622755" y="71253"/>
          <a:ext cx="5706180" cy="27160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26545">
                  <a:extLst>
                    <a:ext uri="{9D8B030D-6E8A-4147-A177-3AD203B41FA5}">
                      <a16:colId xmlns:a16="http://schemas.microsoft.com/office/drawing/2014/main" val="1684173399"/>
                    </a:ext>
                  </a:extLst>
                </a:gridCol>
                <a:gridCol w="1426545">
                  <a:extLst>
                    <a:ext uri="{9D8B030D-6E8A-4147-A177-3AD203B41FA5}">
                      <a16:colId xmlns:a16="http://schemas.microsoft.com/office/drawing/2014/main" val="1020372909"/>
                    </a:ext>
                  </a:extLst>
                </a:gridCol>
                <a:gridCol w="1426545">
                  <a:extLst>
                    <a:ext uri="{9D8B030D-6E8A-4147-A177-3AD203B41FA5}">
                      <a16:colId xmlns:a16="http://schemas.microsoft.com/office/drawing/2014/main" val="71195548"/>
                    </a:ext>
                  </a:extLst>
                </a:gridCol>
                <a:gridCol w="1426545">
                  <a:extLst>
                    <a:ext uri="{9D8B030D-6E8A-4147-A177-3AD203B41FA5}">
                      <a16:colId xmlns:a16="http://schemas.microsoft.com/office/drawing/2014/main" val="361134492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南北方向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73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1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793"/>
                  </a:ext>
                </a:extLst>
              </a:tr>
              <a:tr h="5011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4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1464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A379429-1ACF-4EEF-86E0-7D60D871C538}"/>
              </a:ext>
            </a:extLst>
          </p:cNvPr>
          <p:cNvCxnSpPr>
            <a:cxnSpLocks/>
          </p:cNvCxnSpPr>
          <p:nvPr/>
        </p:nvCxnSpPr>
        <p:spPr>
          <a:xfrm>
            <a:off x="11292577" y="2656571"/>
            <a:ext cx="6186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003EE0-C4EC-4EBC-BD1E-55C2FF786820}"/>
              </a:ext>
            </a:extLst>
          </p:cNvPr>
          <p:cNvCxnSpPr>
            <a:cxnSpLocks/>
          </p:cNvCxnSpPr>
          <p:nvPr/>
        </p:nvCxnSpPr>
        <p:spPr>
          <a:xfrm flipH="1">
            <a:off x="11359954" y="1472666"/>
            <a:ext cx="5513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AC72DCF-BC60-408E-9D37-138D45E49303}"/>
              </a:ext>
            </a:extLst>
          </p:cNvPr>
          <p:cNvCxnSpPr>
            <a:cxnSpLocks/>
          </p:cNvCxnSpPr>
          <p:nvPr/>
        </p:nvCxnSpPr>
        <p:spPr>
          <a:xfrm flipV="1">
            <a:off x="11911262" y="1472666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5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C13C64-7C55-4A1D-9C29-6FB31695A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6" y="565003"/>
            <a:ext cx="10655848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6A17ED-3C71-4DD5-BE32-78677D8F0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8" y="2219263"/>
            <a:ext cx="11760804" cy="24194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DA5386B-32F2-40A9-95B9-3602F93AE6B5}"/>
              </a:ext>
            </a:extLst>
          </p:cNvPr>
          <p:cNvSpPr txBox="1"/>
          <p:nvPr/>
        </p:nvSpPr>
        <p:spPr>
          <a:xfrm>
            <a:off x="1203157" y="719379"/>
            <a:ext cx="3763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模拟图像</a:t>
            </a:r>
          </a:p>
        </p:txBody>
      </p:sp>
    </p:spTree>
    <p:extLst>
      <p:ext uri="{BB962C8B-B14F-4D97-AF65-F5344CB8AC3E}">
        <p14:creationId xmlns:p14="http://schemas.microsoft.com/office/powerpoint/2010/main" val="47755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E2F4A-F850-4251-92CD-0862563D0119}"/>
              </a:ext>
            </a:extLst>
          </p:cNvPr>
          <p:cNvSpPr txBox="1"/>
          <p:nvPr/>
        </p:nvSpPr>
        <p:spPr>
          <a:xfrm>
            <a:off x="309093" y="204882"/>
            <a:ext cx="206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不考虑延时</a:t>
            </a:r>
            <a:endParaRPr lang="en-US" altLang="zh-CN" sz="2800" dirty="0"/>
          </a:p>
          <a:p>
            <a:r>
              <a:rPr lang="zh-CN" altLang="en-US" sz="2800" dirty="0"/>
              <a:t>东西红灯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907042-B97B-4430-9162-45B48C01B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84312"/>
              </p:ext>
            </p:extLst>
          </p:nvPr>
        </p:nvGraphicFramePr>
        <p:xfrm>
          <a:off x="2374378" y="290256"/>
          <a:ext cx="909207" cy="6022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267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855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483DA26-D4B7-4D05-BAD0-F2F86B83BAC2}"/>
              </a:ext>
            </a:extLst>
          </p:cNvPr>
          <p:cNvSpPr txBox="1"/>
          <p:nvPr/>
        </p:nvSpPr>
        <p:spPr>
          <a:xfrm>
            <a:off x="5455814" y="1104429"/>
            <a:ext cx="6094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Z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red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  Q3Q2'+Q3Q1'+Q3Q0'+Q2'Q1'Q0'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9165158-984C-44D6-AB51-A11EFB00EBC7}"/>
              </a:ext>
            </a:extLst>
          </p:cNvPr>
          <p:cNvCxnSpPr/>
          <p:nvPr/>
        </p:nvCxnSpPr>
        <p:spPr>
          <a:xfrm>
            <a:off x="3457977" y="6136783"/>
            <a:ext cx="837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8DF119-802D-42E9-BBF1-08A2AAE0F0EF}"/>
              </a:ext>
            </a:extLst>
          </p:cNvPr>
          <p:cNvCxnSpPr>
            <a:cxnSpLocks/>
          </p:cNvCxnSpPr>
          <p:nvPr/>
        </p:nvCxnSpPr>
        <p:spPr>
          <a:xfrm flipV="1">
            <a:off x="4295104" y="851213"/>
            <a:ext cx="0" cy="52855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F7A496-7945-42B0-8FD9-AA03021A438B}"/>
              </a:ext>
            </a:extLst>
          </p:cNvPr>
          <p:cNvCxnSpPr/>
          <p:nvPr/>
        </p:nvCxnSpPr>
        <p:spPr>
          <a:xfrm flipH="1">
            <a:off x="3457977" y="851213"/>
            <a:ext cx="837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FFA3C01-C961-46D0-B367-97A8583AE816}"/>
              </a:ext>
            </a:extLst>
          </p:cNvPr>
          <p:cNvSpPr txBox="1"/>
          <p:nvPr/>
        </p:nvSpPr>
        <p:spPr>
          <a:xfrm>
            <a:off x="5542220" y="2222641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LOAD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red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=Q3Q2Q1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F4412C-4E9C-4AA8-86A0-2EA970D9AA01}"/>
              </a:ext>
            </a:extLst>
          </p:cNvPr>
          <p:cNvSpPr txBox="1"/>
          <p:nvPr/>
        </p:nvSpPr>
        <p:spPr>
          <a:xfrm>
            <a:off x="5638472" y="3429000"/>
            <a:ext cx="5912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在循环内是从</a:t>
            </a:r>
            <a:r>
              <a:rPr lang="en-US" altLang="zh-CN" sz="2800" dirty="0"/>
              <a:t>0001</a:t>
            </a:r>
            <a:r>
              <a:rPr lang="zh-CN" altLang="en-US" sz="2800" dirty="0"/>
              <a:t>开始计数，则输入端就设置成</a:t>
            </a:r>
            <a:r>
              <a:rPr lang="en-US" altLang="zh-CN" sz="2800" dirty="0"/>
              <a:t>0001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654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灯亮即为</a:t>
            </a:r>
            <a:r>
              <a:rPr lang="en-US" altLang="zh-CN" sz="2800" dirty="0"/>
              <a:t>1</a:t>
            </a:r>
            <a:r>
              <a:rPr lang="zh-CN" altLang="en-US" sz="2800" dirty="0"/>
              <a:t>，灯灭即为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ADEA764-8C77-430C-B6C2-489DE539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3ED408F-23F6-44B8-8B6E-29586B7BA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14888"/>
              </p:ext>
            </p:extLst>
          </p:nvPr>
        </p:nvGraphicFramePr>
        <p:xfrm>
          <a:off x="531530" y="2949207"/>
          <a:ext cx="7208252" cy="2585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2063">
                  <a:extLst>
                    <a:ext uri="{9D8B030D-6E8A-4147-A177-3AD203B41FA5}">
                      <a16:colId xmlns:a16="http://schemas.microsoft.com/office/drawing/2014/main" val="1684173399"/>
                    </a:ext>
                  </a:extLst>
                </a:gridCol>
                <a:gridCol w="1802063">
                  <a:extLst>
                    <a:ext uri="{9D8B030D-6E8A-4147-A177-3AD203B41FA5}">
                      <a16:colId xmlns:a16="http://schemas.microsoft.com/office/drawing/2014/main" val="1020372909"/>
                    </a:ext>
                  </a:extLst>
                </a:gridCol>
                <a:gridCol w="1802063">
                  <a:extLst>
                    <a:ext uri="{9D8B030D-6E8A-4147-A177-3AD203B41FA5}">
                      <a16:colId xmlns:a16="http://schemas.microsoft.com/office/drawing/2014/main" val="71195548"/>
                    </a:ext>
                  </a:extLst>
                </a:gridCol>
                <a:gridCol w="1802063">
                  <a:extLst>
                    <a:ext uri="{9D8B030D-6E8A-4147-A177-3AD203B41FA5}">
                      <a16:colId xmlns:a16="http://schemas.microsoft.com/office/drawing/2014/main" val="361134492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东西方向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73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1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4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1464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1CA5631-E648-414A-B67F-47F120676EBA}"/>
              </a:ext>
            </a:extLst>
          </p:cNvPr>
          <p:cNvCxnSpPr/>
          <p:nvPr/>
        </p:nvCxnSpPr>
        <p:spPr>
          <a:xfrm>
            <a:off x="7969716" y="5419022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DFFED3-8F6C-4615-8AE0-DEA1A461D6E4}"/>
              </a:ext>
            </a:extLst>
          </p:cNvPr>
          <p:cNvCxnSpPr/>
          <p:nvPr/>
        </p:nvCxnSpPr>
        <p:spPr>
          <a:xfrm flipV="1">
            <a:off x="8922617" y="4244740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4C1C9C-E567-4B0B-ABCB-9633D63E2505}"/>
              </a:ext>
            </a:extLst>
          </p:cNvPr>
          <p:cNvCxnSpPr/>
          <p:nvPr/>
        </p:nvCxnSpPr>
        <p:spPr>
          <a:xfrm flipH="1">
            <a:off x="8037093" y="4244740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87B72C-0D4C-43A6-9EE1-3B1DACC6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4893" r="1927" b="4468"/>
          <a:stretch/>
        </p:blipFill>
        <p:spPr>
          <a:xfrm>
            <a:off x="-51516" y="45076"/>
            <a:ext cx="10142113" cy="4121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6466F7-92E0-4AD1-B646-410A9309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1" y="4581188"/>
            <a:ext cx="8865080" cy="16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1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D64189-5960-4C11-8F08-06821AD76785}"/>
              </a:ext>
            </a:extLst>
          </p:cNvPr>
          <p:cNvSpPr txBox="1"/>
          <p:nvPr/>
        </p:nvSpPr>
        <p:spPr>
          <a:xfrm>
            <a:off x="102867" y="481882"/>
            <a:ext cx="1793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东西绿灯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8BE21C-5FFA-4A0A-B755-E34C6296D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40298"/>
              </p:ext>
            </p:extLst>
          </p:nvPr>
        </p:nvGraphicFramePr>
        <p:xfrm>
          <a:off x="2374378" y="290256"/>
          <a:ext cx="909207" cy="6022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267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85563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0B5EF5-D717-4A68-B1E4-BB0373F0571F}"/>
              </a:ext>
            </a:extLst>
          </p:cNvPr>
          <p:cNvCxnSpPr/>
          <p:nvPr/>
        </p:nvCxnSpPr>
        <p:spPr>
          <a:xfrm>
            <a:off x="3457977" y="6136783"/>
            <a:ext cx="837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95B56-149A-4F8C-93CF-8E6174A77F59}"/>
              </a:ext>
            </a:extLst>
          </p:cNvPr>
          <p:cNvCxnSpPr>
            <a:cxnSpLocks/>
          </p:cNvCxnSpPr>
          <p:nvPr/>
        </p:nvCxnSpPr>
        <p:spPr>
          <a:xfrm flipV="1">
            <a:off x="4295104" y="851213"/>
            <a:ext cx="0" cy="52855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56996C8-3775-4495-BE9C-47B513CE4156}"/>
              </a:ext>
            </a:extLst>
          </p:cNvPr>
          <p:cNvCxnSpPr/>
          <p:nvPr/>
        </p:nvCxnSpPr>
        <p:spPr>
          <a:xfrm flipH="1">
            <a:off x="3457977" y="851213"/>
            <a:ext cx="837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45E6336-CA5D-4F3B-A225-76C9DDFF0E9D}"/>
              </a:ext>
            </a:extLst>
          </p:cNvPr>
          <p:cNvSpPr txBox="1"/>
          <p:nvPr/>
        </p:nvSpPr>
        <p:spPr>
          <a:xfrm>
            <a:off x="4566460" y="1139926"/>
            <a:ext cx="92939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Z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green</a:t>
            </a:r>
            <a:r>
              <a:rPr lang="zh-CN" altLang="en-US" sz="4000" b="1" dirty="0"/>
              <a:t>）</a:t>
            </a:r>
            <a:r>
              <a:rPr lang="en-US" altLang="zh-CN" sz="4000" b="1" dirty="0"/>
              <a:t>=  Q3Q2'+Q3Q1'+Q3Q0'+Q2'Q1'Q0</a:t>
            </a:r>
            <a:endParaRPr lang="en-US" altLang="zh-CN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EA89D8-EFA7-47B9-A117-CA19FD3200AB}"/>
              </a:ext>
            </a:extLst>
          </p:cNvPr>
          <p:cNvSpPr txBox="1"/>
          <p:nvPr/>
        </p:nvSpPr>
        <p:spPr>
          <a:xfrm>
            <a:off x="4566460" y="2685476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LOAD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green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=Q3Q2Q1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35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950FBE-88FC-4FAE-A368-5F137D87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8295" b="1868"/>
          <a:stretch/>
        </p:blipFill>
        <p:spPr>
          <a:xfrm>
            <a:off x="51516" y="81197"/>
            <a:ext cx="10580737" cy="42332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EE40BD-D77E-4970-92B6-408CE6E8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4" y="4646572"/>
            <a:ext cx="11027266" cy="18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185FF6-F561-4684-A1DE-41CBAD1027DF}"/>
              </a:ext>
            </a:extLst>
          </p:cNvPr>
          <p:cNvSpPr txBox="1"/>
          <p:nvPr/>
        </p:nvSpPr>
        <p:spPr>
          <a:xfrm>
            <a:off x="123960" y="340148"/>
            <a:ext cx="1608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东西黄灯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A5F114-75EE-42C5-99AC-CEE43ABFD099}"/>
              </a:ext>
            </a:extLst>
          </p:cNvPr>
          <p:cNvSpPr txBox="1"/>
          <p:nvPr/>
        </p:nvSpPr>
        <p:spPr>
          <a:xfrm>
            <a:off x="5384980" y="591286"/>
            <a:ext cx="5272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Z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yellow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  Q3'Q2Q1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9C4147-EFAA-45C8-B178-7E85CB59E6EE}"/>
              </a:ext>
            </a:extLst>
          </p:cNvPr>
          <p:cNvSpPr txBox="1"/>
          <p:nvPr/>
        </p:nvSpPr>
        <p:spPr>
          <a:xfrm>
            <a:off x="5384979" y="1430041"/>
            <a:ext cx="6223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LOAD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 yellow 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=Q3Q2Q1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208E77E-B505-4624-ADF3-A7CCD2CC6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6664"/>
              </p:ext>
            </p:extLst>
          </p:nvPr>
        </p:nvGraphicFramePr>
        <p:xfrm>
          <a:off x="2374378" y="290256"/>
          <a:ext cx="909207" cy="6022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267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8556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5FE20C-DAAA-48A2-AC34-5B7AD5D541D6}"/>
              </a:ext>
            </a:extLst>
          </p:cNvPr>
          <p:cNvCxnSpPr/>
          <p:nvPr/>
        </p:nvCxnSpPr>
        <p:spPr>
          <a:xfrm>
            <a:off x="3457977" y="6136783"/>
            <a:ext cx="837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CB157C-BE54-4A2C-A3C4-3C28361967A2}"/>
              </a:ext>
            </a:extLst>
          </p:cNvPr>
          <p:cNvCxnSpPr>
            <a:cxnSpLocks/>
          </p:cNvCxnSpPr>
          <p:nvPr/>
        </p:nvCxnSpPr>
        <p:spPr>
          <a:xfrm flipV="1">
            <a:off x="4295104" y="851213"/>
            <a:ext cx="0" cy="52855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3B3C5E6-7FB8-4D1F-A00D-CB4D7518C951}"/>
              </a:ext>
            </a:extLst>
          </p:cNvPr>
          <p:cNvCxnSpPr/>
          <p:nvPr/>
        </p:nvCxnSpPr>
        <p:spPr>
          <a:xfrm flipH="1">
            <a:off x="3457977" y="851213"/>
            <a:ext cx="837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7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618787-820F-492C-9136-229EFEA7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1" y="4320711"/>
            <a:ext cx="8792732" cy="2137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E53315-FC14-4DAF-9B5F-E8DDD1B20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" t="3729" r="1660" b="6687"/>
          <a:stretch/>
        </p:blipFill>
        <p:spPr>
          <a:xfrm>
            <a:off x="0" y="104846"/>
            <a:ext cx="9408523" cy="39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4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827FFC-58B8-4DA0-BFA1-ED1CDAD58F60}"/>
              </a:ext>
            </a:extLst>
          </p:cNvPr>
          <p:cNvSpPr txBox="1"/>
          <p:nvPr/>
        </p:nvSpPr>
        <p:spPr>
          <a:xfrm>
            <a:off x="123959" y="340148"/>
            <a:ext cx="1807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南北红灯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2D03576-BBE7-4DE9-BBB0-2CAD5647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9056"/>
              </p:ext>
            </p:extLst>
          </p:nvPr>
        </p:nvGraphicFramePr>
        <p:xfrm>
          <a:off x="2374378" y="290256"/>
          <a:ext cx="909207" cy="6022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85563"/>
                  </a:ext>
                </a:extLst>
              </a:tr>
            </a:tbl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FAF0D3B-31C8-4DE8-A28C-FFAD16C68190}"/>
              </a:ext>
            </a:extLst>
          </p:cNvPr>
          <p:cNvCxnSpPr/>
          <p:nvPr/>
        </p:nvCxnSpPr>
        <p:spPr>
          <a:xfrm>
            <a:off x="3457977" y="6136783"/>
            <a:ext cx="837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9438911-5A33-4F50-8EA7-94E9CFDBB6BF}"/>
              </a:ext>
            </a:extLst>
          </p:cNvPr>
          <p:cNvCxnSpPr>
            <a:cxnSpLocks/>
          </p:cNvCxnSpPr>
          <p:nvPr/>
        </p:nvCxnSpPr>
        <p:spPr>
          <a:xfrm flipV="1">
            <a:off x="4295104" y="851213"/>
            <a:ext cx="0" cy="52855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8AEE02F-F1BF-4918-9262-1651A38F0C80}"/>
              </a:ext>
            </a:extLst>
          </p:cNvPr>
          <p:cNvCxnSpPr/>
          <p:nvPr/>
        </p:nvCxnSpPr>
        <p:spPr>
          <a:xfrm flipH="1">
            <a:off x="3457977" y="851213"/>
            <a:ext cx="837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7F1E6A4-D2ED-49AB-AA21-088F7D182EEF}"/>
              </a:ext>
            </a:extLst>
          </p:cNvPr>
          <p:cNvSpPr txBox="1"/>
          <p:nvPr/>
        </p:nvSpPr>
        <p:spPr>
          <a:xfrm>
            <a:off x="6090799" y="2402193"/>
            <a:ext cx="4583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LOAD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 red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=Q3Q2Q1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B97545-FA87-4443-8D71-D180AA5DAD9E}"/>
              </a:ext>
            </a:extLst>
          </p:cNvPr>
          <p:cNvSpPr txBox="1"/>
          <p:nvPr/>
        </p:nvSpPr>
        <p:spPr>
          <a:xfrm>
            <a:off x="6090799" y="1484356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Z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red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  Q3'</a:t>
            </a:r>
          </a:p>
        </p:txBody>
      </p:sp>
    </p:spTree>
    <p:extLst>
      <p:ext uri="{BB962C8B-B14F-4D97-AF65-F5344CB8AC3E}">
        <p14:creationId xmlns:p14="http://schemas.microsoft.com/office/powerpoint/2010/main" val="414975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372325-752A-4C68-9A9F-546E54515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2" y="4187972"/>
            <a:ext cx="9009283" cy="22901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B4CBDE-8B0E-40D0-9E42-0CD7BA0280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3722" r="1583" b="6493"/>
          <a:stretch/>
        </p:blipFill>
        <p:spPr>
          <a:xfrm>
            <a:off x="302654" y="0"/>
            <a:ext cx="9651457" cy="43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4DC2F-D9B1-478A-BB47-8505441E7F1B}"/>
              </a:ext>
            </a:extLst>
          </p:cNvPr>
          <p:cNvSpPr txBox="1"/>
          <p:nvPr/>
        </p:nvSpPr>
        <p:spPr>
          <a:xfrm>
            <a:off x="5555319" y="2211247"/>
            <a:ext cx="4888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LOAD</a:t>
            </a:r>
            <a:r>
              <a:rPr lang="zh-CN" altLang="en-US" sz="2800" b="1" dirty="0"/>
              <a:t>（</a:t>
            </a:r>
            <a:r>
              <a:rPr lang="en-US" altLang="zh-CN" b="1" dirty="0"/>
              <a:t> </a:t>
            </a:r>
            <a:r>
              <a:rPr lang="en-US" altLang="zh-CN" sz="2800" b="1" dirty="0"/>
              <a:t>green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=Q3Q2Q1</a:t>
            </a:r>
            <a:endParaRPr lang="zh-CN" altLang="en-US" sz="28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3D77D4C-96FA-45C7-AE18-B4F22A18E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24105"/>
              </p:ext>
            </p:extLst>
          </p:nvPr>
        </p:nvGraphicFramePr>
        <p:xfrm>
          <a:off x="2512730" y="292259"/>
          <a:ext cx="909207" cy="6022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85563"/>
                  </a:ext>
                </a:extLst>
              </a:tr>
            </a:tbl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1AE8B5-1F45-4A76-B109-A1781BE3E62A}"/>
              </a:ext>
            </a:extLst>
          </p:cNvPr>
          <p:cNvCxnSpPr/>
          <p:nvPr/>
        </p:nvCxnSpPr>
        <p:spPr>
          <a:xfrm>
            <a:off x="3457977" y="6136783"/>
            <a:ext cx="837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6C0181-2717-4ABA-82E9-75E2E7D602CC}"/>
              </a:ext>
            </a:extLst>
          </p:cNvPr>
          <p:cNvCxnSpPr>
            <a:cxnSpLocks/>
          </p:cNvCxnSpPr>
          <p:nvPr/>
        </p:nvCxnSpPr>
        <p:spPr>
          <a:xfrm flipV="1">
            <a:off x="4295104" y="851213"/>
            <a:ext cx="0" cy="52855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83C35A6-FDDB-4FE2-9152-E4E206484885}"/>
              </a:ext>
            </a:extLst>
          </p:cNvPr>
          <p:cNvCxnSpPr/>
          <p:nvPr/>
        </p:nvCxnSpPr>
        <p:spPr>
          <a:xfrm flipH="1">
            <a:off x="3457977" y="851213"/>
            <a:ext cx="837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B6C42C-5A35-4407-95B2-037A831C1E9C}"/>
              </a:ext>
            </a:extLst>
          </p:cNvPr>
          <p:cNvSpPr txBox="1"/>
          <p:nvPr/>
        </p:nvSpPr>
        <p:spPr>
          <a:xfrm>
            <a:off x="123960" y="340147"/>
            <a:ext cx="1833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南北绿灯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BAD9B-B807-44B9-BEB3-D829F63CFE3A}"/>
              </a:ext>
            </a:extLst>
          </p:cNvPr>
          <p:cNvSpPr txBox="1"/>
          <p:nvPr/>
        </p:nvSpPr>
        <p:spPr>
          <a:xfrm>
            <a:off x="5449373" y="1241669"/>
            <a:ext cx="5356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Z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green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  Q3Q2'+Q3Q1'Q0'</a:t>
            </a:r>
          </a:p>
        </p:txBody>
      </p:sp>
    </p:spTree>
    <p:extLst>
      <p:ext uri="{BB962C8B-B14F-4D97-AF65-F5344CB8AC3E}">
        <p14:creationId xmlns:p14="http://schemas.microsoft.com/office/powerpoint/2010/main" val="202118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53DAD0-D93A-4425-9D32-F2CDB625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4388737"/>
            <a:ext cx="9609742" cy="23177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F379D8-EAB9-4A3A-A714-EC91BF0AF4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"/>
          <a:stretch/>
        </p:blipFill>
        <p:spPr>
          <a:xfrm>
            <a:off x="287723" y="151467"/>
            <a:ext cx="10617746" cy="41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D13F68-65EB-4690-A696-0673E04FAD10}"/>
              </a:ext>
            </a:extLst>
          </p:cNvPr>
          <p:cNvSpPr txBox="1"/>
          <p:nvPr/>
        </p:nvSpPr>
        <p:spPr>
          <a:xfrm>
            <a:off x="5542442" y="2352915"/>
            <a:ext cx="4998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LOAD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 yellow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=Q3Q2Q1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FCF04C-6183-42C6-B92D-77C3E4CA6D9C}"/>
              </a:ext>
            </a:extLst>
          </p:cNvPr>
          <p:cNvSpPr txBox="1"/>
          <p:nvPr/>
        </p:nvSpPr>
        <p:spPr>
          <a:xfrm>
            <a:off x="207673" y="292259"/>
            <a:ext cx="1646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南北黄灯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DE2DC7-51D2-49B3-A03B-0CA04E61CDDA}"/>
              </a:ext>
            </a:extLst>
          </p:cNvPr>
          <p:cNvSpPr txBox="1"/>
          <p:nvPr/>
        </p:nvSpPr>
        <p:spPr>
          <a:xfrm>
            <a:off x="5449372" y="1241669"/>
            <a:ext cx="62124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Z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 yellow 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  Q3Q2Q1'Q0+Q3Q2Q1Q0'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F37257-671D-4357-8127-E4FB6272F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26677"/>
              </p:ext>
            </p:extLst>
          </p:nvPr>
        </p:nvGraphicFramePr>
        <p:xfrm>
          <a:off x="2512730" y="292259"/>
          <a:ext cx="909207" cy="6022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2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8556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97B25F-B072-4C2F-A36C-1DFD29F43FF5}"/>
              </a:ext>
            </a:extLst>
          </p:cNvPr>
          <p:cNvCxnSpPr/>
          <p:nvPr/>
        </p:nvCxnSpPr>
        <p:spPr>
          <a:xfrm>
            <a:off x="3457977" y="6136783"/>
            <a:ext cx="837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BEA12C-7A30-4BB5-9C02-EC78B72BCA57}"/>
              </a:ext>
            </a:extLst>
          </p:cNvPr>
          <p:cNvCxnSpPr>
            <a:cxnSpLocks/>
          </p:cNvCxnSpPr>
          <p:nvPr/>
        </p:nvCxnSpPr>
        <p:spPr>
          <a:xfrm flipV="1">
            <a:off x="4295104" y="851213"/>
            <a:ext cx="0" cy="52855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85BF0F-1C54-4BD4-97F6-C2470CA2656E}"/>
              </a:ext>
            </a:extLst>
          </p:cNvPr>
          <p:cNvCxnSpPr/>
          <p:nvPr/>
        </p:nvCxnSpPr>
        <p:spPr>
          <a:xfrm flipH="1">
            <a:off x="3457977" y="851213"/>
            <a:ext cx="837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9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灯亮即为</a:t>
            </a:r>
            <a:r>
              <a:rPr lang="en-US" altLang="zh-CN" sz="2800" dirty="0"/>
              <a:t>1</a:t>
            </a:r>
            <a:r>
              <a:rPr lang="zh-CN" altLang="en-US" sz="2800" dirty="0"/>
              <a:t>，灯灭即为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ADEA764-8C77-430C-B6C2-489DE539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3ED408F-23F6-44B8-8B6E-29586B7BA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81816"/>
              </p:ext>
            </p:extLst>
          </p:nvPr>
        </p:nvGraphicFramePr>
        <p:xfrm>
          <a:off x="531530" y="2949207"/>
          <a:ext cx="7208252" cy="2585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2063">
                  <a:extLst>
                    <a:ext uri="{9D8B030D-6E8A-4147-A177-3AD203B41FA5}">
                      <a16:colId xmlns:a16="http://schemas.microsoft.com/office/drawing/2014/main" val="1684173399"/>
                    </a:ext>
                  </a:extLst>
                </a:gridCol>
                <a:gridCol w="1802063">
                  <a:extLst>
                    <a:ext uri="{9D8B030D-6E8A-4147-A177-3AD203B41FA5}">
                      <a16:colId xmlns:a16="http://schemas.microsoft.com/office/drawing/2014/main" val="1020372909"/>
                    </a:ext>
                  </a:extLst>
                </a:gridCol>
                <a:gridCol w="1802063">
                  <a:extLst>
                    <a:ext uri="{9D8B030D-6E8A-4147-A177-3AD203B41FA5}">
                      <a16:colId xmlns:a16="http://schemas.microsoft.com/office/drawing/2014/main" val="71195548"/>
                    </a:ext>
                  </a:extLst>
                </a:gridCol>
                <a:gridCol w="1802063">
                  <a:extLst>
                    <a:ext uri="{9D8B030D-6E8A-4147-A177-3AD203B41FA5}">
                      <a16:colId xmlns:a16="http://schemas.microsoft.com/office/drawing/2014/main" val="361134492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南北方向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73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1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4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1464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1CA5631-E648-414A-B67F-47F120676EBA}"/>
              </a:ext>
            </a:extLst>
          </p:cNvPr>
          <p:cNvCxnSpPr/>
          <p:nvPr/>
        </p:nvCxnSpPr>
        <p:spPr>
          <a:xfrm>
            <a:off x="7969716" y="5419022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DFFED3-8F6C-4615-8AE0-DEA1A461D6E4}"/>
              </a:ext>
            </a:extLst>
          </p:cNvPr>
          <p:cNvCxnSpPr/>
          <p:nvPr/>
        </p:nvCxnSpPr>
        <p:spPr>
          <a:xfrm flipV="1">
            <a:off x="8922617" y="4244740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4C1C9C-E567-4B0B-ABCB-9633D63E2505}"/>
              </a:ext>
            </a:extLst>
          </p:cNvPr>
          <p:cNvCxnSpPr/>
          <p:nvPr/>
        </p:nvCxnSpPr>
        <p:spPr>
          <a:xfrm flipH="1">
            <a:off x="8037093" y="4244740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91484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A21B6-F762-4EFE-9EF9-7A84F56B9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9" y="4481010"/>
            <a:ext cx="9352530" cy="2170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A5C668-8961-4312-A462-CF7D0101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0"/>
            <a:ext cx="12192000" cy="42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1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9C9C3-1C65-4228-B6E1-CAFD1F2B94A8}"/>
              </a:ext>
            </a:extLst>
          </p:cNvPr>
          <p:cNvSpPr txBox="1"/>
          <p:nvPr/>
        </p:nvSpPr>
        <p:spPr>
          <a:xfrm>
            <a:off x="2081011" y="869324"/>
            <a:ext cx="8029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 YOU FOR LISTENING!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184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A1946-7BC6-4EA5-8ADF-65296C59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东西方向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08D8A-079C-474F-B622-6CA67416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先处理东西方向，将三个灯分别拿出来分析就很明显地观察出，三个灯的循环过程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0956C6-1B99-4927-A7A5-67331726B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1399"/>
              </p:ext>
            </p:extLst>
          </p:nvPr>
        </p:nvGraphicFramePr>
        <p:xfrm>
          <a:off x="747746" y="2838200"/>
          <a:ext cx="1802064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3907236277"/>
                    </a:ext>
                  </a:extLst>
                </a:gridCol>
              </a:tblGrid>
              <a:tr h="228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2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4626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F7687F-A233-4050-B94A-24B5BB465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02198"/>
              </p:ext>
            </p:extLst>
          </p:nvPr>
        </p:nvGraphicFramePr>
        <p:xfrm>
          <a:off x="4696566" y="2838200"/>
          <a:ext cx="1802064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1221925438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1970495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黄灯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5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7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9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8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8992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7BE5772-03F6-433E-A868-86992809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48094"/>
              </p:ext>
            </p:extLst>
          </p:nvPr>
        </p:nvGraphicFramePr>
        <p:xfrm>
          <a:off x="8433352" y="2838200"/>
          <a:ext cx="1802064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477687337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180231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3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6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5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7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13011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8343696-0237-4F8E-9DD9-F64469A40D8A}"/>
              </a:ext>
            </a:extLst>
          </p:cNvPr>
          <p:cNvCxnSpPr/>
          <p:nvPr/>
        </p:nvCxnSpPr>
        <p:spPr>
          <a:xfrm>
            <a:off x="6528362" y="4928134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FCEF7A-43B9-40BF-B16A-94DB17ABD3F2}"/>
              </a:ext>
            </a:extLst>
          </p:cNvPr>
          <p:cNvCxnSpPr/>
          <p:nvPr/>
        </p:nvCxnSpPr>
        <p:spPr>
          <a:xfrm flipV="1">
            <a:off x="7481263" y="3753852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A8FEBBD-69EF-4A8F-949A-C805FD6E5557}"/>
              </a:ext>
            </a:extLst>
          </p:cNvPr>
          <p:cNvCxnSpPr/>
          <p:nvPr/>
        </p:nvCxnSpPr>
        <p:spPr>
          <a:xfrm flipH="1">
            <a:off x="6595739" y="3753852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A55BF4-0C7A-4825-B2BF-5D88C5F43216}"/>
              </a:ext>
            </a:extLst>
          </p:cNvPr>
          <p:cNvCxnSpPr/>
          <p:nvPr/>
        </p:nvCxnSpPr>
        <p:spPr>
          <a:xfrm>
            <a:off x="10270154" y="4928134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3608DA7-EDD6-44D3-BC2B-83898BF1E483}"/>
              </a:ext>
            </a:extLst>
          </p:cNvPr>
          <p:cNvCxnSpPr/>
          <p:nvPr/>
        </p:nvCxnSpPr>
        <p:spPr>
          <a:xfrm flipV="1">
            <a:off x="11223055" y="3753852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4DDC5F-4D74-4E51-B4A6-B527C246A4F6}"/>
              </a:ext>
            </a:extLst>
          </p:cNvPr>
          <p:cNvCxnSpPr/>
          <p:nvPr/>
        </p:nvCxnSpPr>
        <p:spPr>
          <a:xfrm flipH="1">
            <a:off x="10337531" y="3753852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C6E5DC0-FD89-4D36-96FB-D648F7E39F5F}"/>
              </a:ext>
            </a:extLst>
          </p:cNvPr>
          <p:cNvCxnSpPr/>
          <p:nvPr/>
        </p:nvCxnSpPr>
        <p:spPr>
          <a:xfrm>
            <a:off x="2597215" y="4928134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34ABFB5-7AEF-4DA4-BE22-D14F16CF9256}"/>
              </a:ext>
            </a:extLst>
          </p:cNvPr>
          <p:cNvCxnSpPr/>
          <p:nvPr/>
        </p:nvCxnSpPr>
        <p:spPr>
          <a:xfrm flipV="1">
            <a:off x="3550116" y="3753852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2FC2AD1-0278-4888-8CA7-97ED65D4C757}"/>
              </a:ext>
            </a:extLst>
          </p:cNvPr>
          <p:cNvCxnSpPr/>
          <p:nvPr/>
        </p:nvCxnSpPr>
        <p:spPr>
          <a:xfrm flipH="1">
            <a:off x="2664592" y="3753852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8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B4B261-9059-4CA7-9629-DE6C1E02E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45936"/>
              </p:ext>
            </p:extLst>
          </p:nvPr>
        </p:nvGraphicFramePr>
        <p:xfrm>
          <a:off x="391610" y="634015"/>
          <a:ext cx="180206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3907236277"/>
                    </a:ext>
                  </a:extLst>
                </a:gridCol>
              </a:tblGrid>
              <a:tr h="228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2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46269"/>
                  </a:ext>
                </a:extLst>
              </a:tr>
            </a:tbl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BFB6512-75A6-4FCB-8758-D945AA68109E}"/>
              </a:ext>
            </a:extLst>
          </p:cNvPr>
          <p:cNvCxnSpPr/>
          <p:nvPr/>
        </p:nvCxnSpPr>
        <p:spPr>
          <a:xfrm>
            <a:off x="2221830" y="2772075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3BE046E-DCC4-40F8-BDD4-D2FF15D3584F}"/>
              </a:ext>
            </a:extLst>
          </p:cNvPr>
          <p:cNvCxnSpPr/>
          <p:nvPr/>
        </p:nvCxnSpPr>
        <p:spPr>
          <a:xfrm flipV="1">
            <a:off x="3174731" y="1597793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28508F-8488-4F36-8674-46811E917DE4}"/>
              </a:ext>
            </a:extLst>
          </p:cNvPr>
          <p:cNvCxnSpPr/>
          <p:nvPr/>
        </p:nvCxnSpPr>
        <p:spPr>
          <a:xfrm flipH="1">
            <a:off x="2289207" y="1597793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EB2673-F9C9-46D2-8B98-A2141EAAE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7524"/>
              </p:ext>
            </p:extLst>
          </p:nvPr>
        </p:nvGraphicFramePr>
        <p:xfrm>
          <a:off x="326754" y="4009106"/>
          <a:ext cx="1802064" cy="14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3907236277"/>
                    </a:ext>
                  </a:extLst>
                </a:gridCol>
              </a:tblGrid>
              <a:tr h="228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17468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19F722-F7B6-46B6-90C5-926815DF86CB}"/>
              </a:ext>
            </a:extLst>
          </p:cNvPr>
          <p:cNvCxnSpPr/>
          <p:nvPr/>
        </p:nvCxnSpPr>
        <p:spPr>
          <a:xfrm>
            <a:off x="2244855" y="5289802"/>
            <a:ext cx="5293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D24F98-CC03-4689-A051-DFC9D1FBDCB0}"/>
              </a:ext>
            </a:extLst>
          </p:cNvPr>
          <p:cNvCxnSpPr>
            <a:cxnSpLocks/>
          </p:cNvCxnSpPr>
          <p:nvPr/>
        </p:nvCxnSpPr>
        <p:spPr>
          <a:xfrm flipV="1">
            <a:off x="2774245" y="5020294"/>
            <a:ext cx="0" cy="2695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934FC36-C4BB-4E89-88AF-96A82068972C}"/>
              </a:ext>
            </a:extLst>
          </p:cNvPr>
          <p:cNvCxnSpPr/>
          <p:nvPr/>
        </p:nvCxnSpPr>
        <p:spPr>
          <a:xfrm flipH="1">
            <a:off x="2408485" y="5020294"/>
            <a:ext cx="3657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52AA7A-D623-4699-98B6-B376189115BA}"/>
              </a:ext>
            </a:extLst>
          </p:cNvPr>
          <p:cNvSpPr/>
          <p:nvPr/>
        </p:nvSpPr>
        <p:spPr>
          <a:xfrm>
            <a:off x="4775647" y="481162"/>
            <a:ext cx="3194284" cy="1673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循环时长为</a:t>
            </a:r>
            <a:r>
              <a:rPr lang="en-US" altLang="zh-CN" dirty="0">
                <a:solidFill>
                  <a:schemeClr val="tx1"/>
                </a:solidFill>
              </a:rPr>
              <a:t>14s,</a:t>
            </a:r>
            <a:r>
              <a:rPr lang="zh-CN" altLang="en-US" dirty="0">
                <a:solidFill>
                  <a:schemeClr val="tx1"/>
                </a:solidFill>
              </a:rPr>
              <a:t>故只需要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个状态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选前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个状态为低电平（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），后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个状态为高电平（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58488EE-22C2-4CC2-BA38-9962281E7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26504"/>
              </p:ext>
            </p:extLst>
          </p:nvPr>
        </p:nvGraphicFramePr>
        <p:xfrm>
          <a:off x="3829050" y="264320"/>
          <a:ext cx="909207" cy="56958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405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</a:tbl>
          </a:graphicData>
        </a:graphic>
      </p:graphicFrame>
      <p:sp>
        <p:nvSpPr>
          <p:cNvPr id="27" name="箭头: 下 26">
            <a:extLst>
              <a:ext uri="{FF2B5EF4-FFF2-40B4-BE49-F238E27FC236}">
                <a16:creationId xmlns:a16="http://schemas.microsoft.com/office/drawing/2014/main" id="{016AFEA6-1FC4-4140-9BFF-4983F460418C}"/>
              </a:ext>
            </a:extLst>
          </p:cNvPr>
          <p:cNvSpPr/>
          <p:nvPr/>
        </p:nvSpPr>
        <p:spPr>
          <a:xfrm>
            <a:off x="1006330" y="3021806"/>
            <a:ext cx="442912" cy="9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D75494B-599C-4325-9858-D84C98389D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4360" r="15905" b="30126"/>
          <a:stretch/>
        </p:blipFill>
        <p:spPr>
          <a:xfrm>
            <a:off x="8075497" y="399319"/>
            <a:ext cx="3343387" cy="225888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1462C8F-0186-41CA-A07D-66082C436AEC}"/>
              </a:ext>
            </a:extLst>
          </p:cNvPr>
          <p:cNvSpPr txBox="1"/>
          <p:nvPr/>
        </p:nvSpPr>
        <p:spPr>
          <a:xfrm>
            <a:off x="5444118" y="4558976"/>
            <a:ext cx="469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74163</a:t>
            </a:r>
            <a:r>
              <a:rPr lang="zh-CN" altLang="en-US" dirty="0"/>
              <a:t>芯片，</a:t>
            </a:r>
            <a:r>
              <a:rPr lang="en-US" altLang="zh-CN" dirty="0"/>
              <a:t>14s</a:t>
            </a:r>
            <a:r>
              <a:rPr lang="zh-CN" altLang="en-US" dirty="0"/>
              <a:t>之后从</a:t>
            </a:r>
            <a:r>
              <a:rPr lang="en-US" altLang="zh-CN" dirty="0"/>
              <a:t>1101</a:t>
            </a:r>
            <a:r>
              <a:rPr lang="zh-CN" altLang="en-US" dirty="0"/>
              <a:t>重新置数回</a:t>
            </a:r>
            <a:r>
              <a:rPr lang="en-US" altLang="zh-CN" dirty="0"/>
              <a:t>0000</a:t>
            </a:r>
          </a:p>
          <a:p>
            <a:r>
              <a:rPr lang="zh-CN" altLang="en-US" dirty="0"/>
              <a:t>则置数端的输入为</a:t>
            </a:r>
            <a:r>
              <a:rPr lang="en-US" altLang="zh-CN" b="1" dirty="0"/>
              <a:t>LOAD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en-US" altLang="zh-CN" b="1" dirty="0"/>
              <a:t>=Q3Q2Q0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20E6FD4-B1FD-4089-A3F8-DCC4BA2ED9B3}"/>
              </a:ext>
            </a:extLst>
          </p:cNvPr>
          <p:cNvSpPr txBox="1"/>
          <p:nvPr/>
        </p:nvSpPr>
        <p:spPr>
          <a:xfrm>
            <a:off x="5444119" y="3119735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卡诺图化简</a:t>
            </a:r>
            <a:endParaRPr lang="en-US" altLang="zh-CN" dirty="0"/>
          </a:p>
          <a:p>
            <a:r>
              <a:rPr lang="zh-CN" altLang="en-US" dirty="0"/>
              <a:t>得到的循环逻辑函数为</a:t>
            </a:r>
            <a:endParaRPr lang="en-US" altLang="zh-CN" dirty="0"/>
          </a:p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en-US" altLang="zh-CN" b="1" dirty="0"/>
              <a:t>=  Q3'Q2Q1Q0+Q3Q1'+Q3Q2'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719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529AD40-61AB-42CB-BADF-81D838E10C16}"/>
              </a:ext>
            </a:extLst>
          </p:cNvPr>
          <p:cNvSpPr txBox="1"/>
          <p:nvPr/>
        </p:nvSpPr>
        <p:spPr>
          <a:xfrm>
            <a:off x="189186" y="381028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循环的部分处理完毕，接下来处理如何让红灯进入循环的问题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F32DF5-321D-47A8-ADD9-4E21600EAF37}"/>
              </a:ext>
            </a:extLst>
          </p:cNvPr>
          <p:cNvSpPr txBox="1"/>
          <p:nvPr/>
        </p:nvSpPr>
        <p:spPr>
          <a:xfrm>
            <a:off x="464344" y="1350169"/>
            <a:ext cx="44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引入延时工具，可以让</a:t>
            </a:r>
            <a:r>
              <a:rPr lang="en-US" altLang="zh-CN" dirty="0"/>
              <a:t>Z(red)</a:t>
            </a:r>
            <a:r>
              <a:rPr lang="zh-CN" altLang="en-US" dirty="0"/>
              <a:t>的输出延时。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2C16D-CD90-4F64-845C-510D3BD9D329}"/>
              </a:ext>
            </a:extLst>
          </p:cNvPr>
          <p:cNvSpPr txBox="1"/>
          <p:nvPr/>
        </p:nvSpPr>
        <p:spPr>
          <a:xfrm>
            <a:off x="464344" y="1857645"/>
            <a:ext cx="468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再用一个</a:t>
            </a:r>
            <a:r>
              <a:rPr lang="en-US" altLang="zh-CN" dirty="0"/>
              <a:t>74163</a:t>
            </a:r>
            <a:r>
              <a:rPr lang="zh-CN" altLang="en-US" dirty="0"/>
              <a:t>芯片，完成进入循环的功能。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E31CAD-FF61-4C4A-BD53-0D3B97FD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986" y="381028"/>
            <a:ext cx="6528135" cy="30672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C199BB-8CBE-4860-82B6-70D555783F25}"/>
              </a:ext>
            </a:extLst>
          </p:cNvPr>
          <p:cNvSpPr txBox="1"/>
          <p:nvPr/>
        </p:nvSpPr>
        <p:spPr>
          <a:xfrm>
            <a:off x="9744074" y="3010217"/>
            <a:ext cx="2121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74163</a:t>
            </a:r>
            <a:r>
              <a:rPr lang="zh-CN" altLang="en-US" dirty="0"/>
              <a:t>在模拟的时候是从</a:t>
            </a:r>
            <a:r>
              <a:rPr lang="en-US" altLang="zh-CN" dirty="0"/>
              <a:t>0001</a:t>
            </a:r>
            <a:r>
              <a:rPr lang="zh-CN" altLang="en-US" dirty="0"/>
              <a:t>开始计数，延时</a:t>
            </a:r>
            <a:r>
              <a:rPr lang="en-US" altLang="zh-CN" dirty="0"/>
              <a:t>1s</a:t>
            </a:r>
            <a:r>
              <a:rPr lang="zh-CN" altLang="en-US" dirty="0"/>
              <a:t>可以让他从</a:t>
            </a:r>
            <a:r>
              <a:rPr lang="en-US" altLang="zh-CN" dirty="0"/>
              <a:t>0000</a:t>
            </a:r>
            <a:r>
              <a:rPr lang="zh-CN" altLang="en-US" dirty="0"/>
              <a:t>开始计数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16707B-C5A7-419B-879E-5B7427DE6681}"/>
              </a:ext>
            </a:extLst>
          </p:cNvPr>
          <p:cNvSpPr txBox="1"/>
          <p:nvPr/>
        </p:nvSpPr>
        <p:spPr>
          <a:xfrm>
            <a:off x="326231" y="3597200"/>
            <a:ext cx="6672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置数端接入低电平，第一秒正常计数为</a:t>
            </a:r>
            <a:r>
              <a:rPr lang="en-US" altLang="zh-CN" dirty="0"/>
              <a:t>0000</a:t>
            </a:r>
            <a:r>
              <a:rPr lang="zh-CN" altLang="en-US" dirty="0"/>
              <a:t>，输出</a:t>
            </a:r>
            <a:r>
              <a:rPr lang="en-US" altLang="zh-CN" b="1" dirty="0"/>
              <a:t>Q2’=1.</a:t>
            </a:r>
          </a:p>
          <a:p>
            <a:r>
              <a:rPr lang="zh-CN" altLang="en-US" dirty="0"/>
              <a:t>之后的一直置数为</a:t>
            </a:r>
            <a:r>
              <a:rPr lang="en-US" altLang="zh-CN" dirty="0"/>
              <a:t>1111</a:t>
            </a:r>
            <a:r>
              <a:rPr lang="zh-CN" altLang="en-US" dirty="0"/>
              <a:t>，输出</a:t>
            </a:r>
            <a:r>
              <a:rPr lang="en-US" altLang="zh-CN" b="1" dirty="0"/>
              <a:t>Q2’=0.</a:t>
            </a:r>
          </a:p>
          <a:p>
            <a:r>
              <a:rPr lang="zh-CN" altLang="en-US" dirty="0"/>
              <a:t>即</a:t>
            </a:r>
            <a:r>
              <a:rPr lang="en-US" altLang="zh-CN" b="1" dirty="0"/>
              <a:t>Q2’</a:t>
            </a:r>
            <a:r>
              <a:rPr lang="zh-CN" altLang="en-US" b="1" dirty="0">
                <a:solidFill>
                  <a:srgbClr val="FF0000"/>
                </a:solidFill>
              </a:rPr>
              <a:t>只在第一秒为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，其余时间一直为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0348F4-DBA9-439A-ABB5-06D7704D65EA}"/>
              </a:ext>
            </a:extLst>
          </p:cNvPr>
          <p:cNvSpPr txBox="1"/>
          <p:nvPr/>
        </p:nvSpPr>
        <p:spPr>
          <a:xfrm>
            <a:off x="444168" y="2475112"/>
            <a:ext cx="31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这个部分的功能是，输出</a:t>
            </a:r>
            <a:r>
              <a:rPr lang="en-US" altLang="zh-CN" b="1" dirty="0"/>
              <a:t>Q2'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23794F-8824-410A-899E-FCBC4B52ACAF}"/>
              </a:ext>
            </a:extLst>
          </p:cNvPr>
          <p:cNvSpPr txBox="1"/>
          <p:nvPr/>
        </p:nvSpPr>
        <p:spPr>
          <a:xfrm>
            <a:off x="378619" y="5079206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通过这个电路可以实现进入循环</a:t>
            </a:r>
          </a:p>
        </p:txBody>
      </p:sp>
    </p:spTree>
    <p:extLst>
      <p:ext uri="{BB962C8B-B14F-4D97-AF65-F5344CB8AC3E}">
        <p14:creationId xmlns:p14="http://schemas.microsoft.com/office/powerpoint/2010/main" val="148311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2FB78C-9200-4103-AF95-F5CFD63A1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71" y="0"/>
            <a:ext cx="9088629" cy="47634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5BDC99-66D0-47BF-AAB3-C061FE7D0DA9}"/>
              </a:ext>
            </a:extLst>
          </p:cNvPr>
          <p:cNvSpPr txBox="1"/>
          <p:nvPr/>
        </p:nvSpPr>
        <p:spPr>
          <a:xfrm>
            <a:off x="121444" y="271462"/>
            <a:ext cx="3136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上方的</a:t>
            </a:r>
            <a:r>
              <a:rPr lang="en-US" altLang="zh-CN" dirty="0"/>
              <a:t>74163</a:t>
            </a:r>
            <a:r>
              <a:rPr lang="zh-CN" altLang="en-US" dirty="0"/>
              <a:t>即为输出</a:t>
            </a:r>
            <a:endParaRPr lang="en-US" altLang="zh-CN" dirty="0"/>
          </a:p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en-US" altLang="zh-CN" b="1" dirty="0"/>
              <a:t>=  Q3'Q2Q1Q0+Q3Q1'+Q3Q2’</a:t>
            </a:r>
          </a:p>
          <a:p>
            <a:endParaRPr lang="zh-CN" altLang="en-US" b="1" dirty="0"/>
          </a:p>
          <a:p>
            <a:r>
              <a:rPr lang="zh-CN" altLang="en-US" dirty="0"/>
              <a:t>下方的</a:t>
            </a:r>
            <a:r>
              <a:rPr lang="en-US" altLang="zh-CN" dirty="0"/>
              <a:t>74163</a:t>
            </a:r>
            <a:r>
              <a:rPr lang="zh-CN" altLang="en-US" dirty="0"/>
              <a:t>即为输出</a:t>
            </a:r>
            <a:endParaRPr lang="en-US" altLang="zh-CN" dirty="0"/>
          </a:p>
          <a:p>
            <a:r>
              <a:rPr lang="en-US" altLang="zh-CN" b="1" dirty="0"/>
              <a:t>Q2’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79DC5B-9289-43D0-9BC8-6A4EDBB9D284}"/>
              </a:ext>
            </a:extLst>
          </p:cNvPr>
          <p:cNvSpPr txBox="1"/>
          <p:nvPr/>
        </p:nvSpPr>
        <p:spPr>
          <a:xfrm>
            <a:off x="121444" y="2586038"/>
            <a:ext cx="321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上方延时</a:t>
            </a:r>
            <a:r>
              <a:rPr lang="en-US" altLang="zh-CN" dirty="0"/>
              <a:t>2s</a:t>
            </a:r>
            <a:r>
              <a:rPr lang="zh-CN" altLang="en-US" dirty="0"/>
              <a:t>（</a:t>
            </a:r>
            <a:r>
              <a:rPr lang="en-US" altLang="zh-CN" dirty="0"/>
              <a:t>1+1</a:t>
            </a:r>
            <a:r>
              <a:rPr lang="zh-CN" altLang="en-US" dirty="0"/>
              <a:t>），即在正常工作的情况下延时</a:t>
            </a:r>
            <a:r>
              <a:rPr lang="en-US" altLang="zh-CN" dirty="0"/>
              <a:t>1s,</a:t>
            </a:r>
            <a:r>
              <a:rPr lang="zh-CN" altLang="en-US" dirty="0"/>
              <a:t>可以让</a:t>
            </a:r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zh-CN" altLang="en-US" dirty="0"/>
              <a:t>的初态多维持</a:t>
            </a:r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ADD4BB-66ED-4792-AB87-38EC427FC81A}"/>
              </a:ext>
            </a:extLst>
          </p:cNvPr>
          <p:cNvSpPr txBox="1"/>
          <p:nvPr/>
        </p:nvSpPr>
        <p:spPr>
          <a:xfrm>
            <a:off x="264319" y="3650456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通过或门，将</a:t>
            </a:r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zh-CN" altLang="en-US" dirty="0"/>
              <a:t>和</a:t>
            </a:r>
            <a:r>
              <a:rPr lang="en-US" altLang="zh-CN" b="1" dirty="0"/>
              <a:t>Q2’</a:t>
            </a:r>
            <a:r>
              <a:rPr lang="zh-CN" altLang="en-US" dirty="0"/>
              <a:t>相与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944011-E604-4874-98D0-B3F2140D8DA9}"/>
              </a:ext>
            </a:extLst>
          </p:cNvPr>
          <p:cNvSpPr txBox="1"/>
          <p:nvPr/>
        </p:nvSpPr>
        <p:spPr>
          <a:xfrm>
            <a:off x="414338" y="5069909"/>
            <a:ext cx="497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RED(</a:t>
            </a:r>
            <a:r>
              <a:rPr lang="zh-CN" altLang="en-US" b="1" dirty="0"/>
              <a:t>东西</a:t>
            </a:r>
            <a:r>
              <a:rPr lang="en-US" altLang="zh-CN" b="1" dirty="0"/>
              <a:t>)= 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en-US" altLang="zh-CN" b="1" dirty="0"/>
              <a:t>+Q2’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08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5BDC99-66D0-47BF-AAB3-C061FE7D0DA9}"/>
              </a:ext>
            </a:extLst>
          </p:cNvPr>
          <p:cNvSpPr txBox="1"/>
          <p:nvPr/>
        </p:nvSpPr>
        <p:spPr>
          <a:xfrm>
            <a:off x="121444" y="271462"/>
            <a:ext cx="3136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上方的</a:t>
            </a:r>
            <a:r>
              <a:rPr lang="en-US" altLang="zh-CN" dirty="0"/>
              <a:t>74163</a:t>
            </a:r>
            <a:r>
              <a:rPr lang="zh-CN" altLang="en-US" dirty="0"/>
              <a:t>即为输出</a:t>
            </a:r>
            <a:endParaRPr lang="en-US" altLang="zh-CN" dirty="0"/>
          </a:p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en-US" altLang="zh-CN" b="1" dirty="0"/>
              <a:t>=  Q3'Q2Q1Q0+Q3Q1'+Q3Q2’</a:t>
            </a:r>
          </a:p>
          <a:p>
            <a:endParaRPr lang="zh-CN" altLang="en-US" b="1" dirty="0"/>
          </a:p>
          <a:p>
            <a:r>
              <a:rPr lang="zh-CN" altLang="en-US" dirty="0"/>
              <a:t>下方的</a:t>
            </a:r>
            <a:r>
              <a:rPr lang="en-US" altLang="zh-CN" dirty="0"/>
              <a:t>74163</a:t>
            </a:r>
            <a:r>
              <a:rPr lang="zh-CN" altLang="en-US" dirty="0"/>
              <a:t>即为输出</a:t>
            </a:r>
            <a:endParaRPr lang="en-US" altLang="zh-CN" dirty="0"/>
          </a:p>
          <a:p>
            <a:r>
              <a:rPr lang="en-US" altLang="zh-CN" b="1" dirty="0"/>
              <a:t>Q2’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79DC5B-9289-43D0-9BC8-6A4EDBB9D284}"/>
              </a:ext>
            </a:extLst>
          </p:cNvPr>
          <p:cNvSpPr txBox="1"/>
          <p:nvPr/>
        </p:nvSpPr>
        <p:spPr>
          <a:xfrm>
            <a:off x="121444" y="2586038"/>
            <a:ext cx="321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上方延时</a:t>
            </a:r>
            <a:r>
              <a:rPr lang="en-US" altLang="zh-CN" dirty="0"/>
              <a:t>2s</a:t>
            </a:r>
            <a:r>
              <a:rPr lang="zh-CN" altLang="en-US" dirty="0"/>
              <a:t>（</a:t>
            </a:r>
            <a:r>
              <a:rPr lang="en-US" altLang="zh-CN" dirty="0"/>
              <a:t>1+1</a:t>
            </a:r>
            <a:r>
              <a:rPr lang="zh-CN" altLang="en-US" dirty="0"/>
              <a:t>），即在正常工作的情况下延时</a:t>
            </a:r>
            <a:r>
              <a:rPr lang="en-US" altLang="zh-CN" dirty="0"/>
              <a:t>1s,</a:t>
            </a:r>
            <a:r>
              <a:rPr lang="zh-CN" altLang="en-US" dirty="0"/>
              <a:t>可以让</a:t>
            </a:r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zh-CN" altLang="en-US" dirty="0"/>
              <a:t>的初态多维持</a:t>
            </a:r>
            <a:r>
              <a:rPr lang="en-US" altLang="zh-CN" dirty="0"/>
              <a:t>1s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ADD4BB-66ED-4792-AB87-38EC427FC81A}"/>
              </a:ext>
            </a:extLst>
          </p:cNvPr>
          <p:cNvSpPr txBox="1"/>
          <p:nvPr/>
        </p:nvSpPr>
        <p:spPr>
          <a:xfrm>
            <a:off x="264319" y="3650456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通过或门，将</a:t>
            </a:r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zh-CN" altLang="en-US" dirty="0"/>
              <a:t>和</a:t>
            </a:r>
            <a:r>
              <a:rPr lang="en-US" altLang="zh-CN" b="1" dirty="0"/>
              <a:t>Q2’</a:t>
            </a:r>
            <a:r>
              <a:rPr lang="zh-CN" altLang="en-US" dirty="0"/>
              <a:t>相与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944011-E604-4874-98D0-B3F2140D8DA9}"/>
              </a:ext>
            </a:extLst>
          </p:cNvPr>
          <p:cNvSpPr txBox="1"/>
          <p:nvPr/>
        </p:nvSpPr>
        <p:spPr>
          <a:xfrm>
            <a:off x="414338" y="5069909"/>
            <a:ext cx="306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RED(</a:t>
            </a:r>
            <a:r>
              <a:rPr lang="zh-CN" altLang="en-US" b="1" dirty="0">
                <a:solidFill>
                  <a:srgbClr val="FF0000"/>
                </a:solidFill>
              </a:rPr>
              <a:t>东西</a:t>
            </a:r>
            <a:r>
              <a:rPr lang="en-US" altLang="zh-CN" b="1" dirty="0">
                <a:solidFill>
                  <a:srgbClr val="FF0000"/>
                </a:solidFill>
              </a:rPr>
              <a:t>)= Z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+Q2’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此时就可以实现东西方向红灯工作的逻辑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617815-F360-4821-BB6E-4A5B19D09640}"/>
              </a:ext>
            </a:extLst>
          </p:cNvPr>
          <p:cNvSpPr txBox="1"/>
          <p:nvPr/>
        </p:nvSpPr>
        <p:spPr>
          <a:xfrm>
            <a:off x="414338" y="4530208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Q2’</a:t>
            </a:r>
            <a:r>
              <a:rPr lang="zh-CN" altLang="en-US" b="1" dirty="0">
                <a:solidFill>
                  <a:srgbClr val="FF0000"/>
                </a:solidFill>
              </a:rPr>
              <a:t>只在第一秒为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，其余时间一直为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83164B-ED30-400A-AC80-CA87FAEF6823}"/>
              </a:ext>
            </a:extLst>
          </p:cNvPr>
          <p:cNvSpPr/>
          <p:nvPr/>
        </p:nvSpPr>
        <p:spPr>
          <a:xfrm>
            <a:off x="3178969" y="2928938"/>
            <a:ext cx="682020" cy="39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B54803-D6D5-438B-A598-99D99C30D6AA}"/>
              </a:ext>
            </a:extLst>
          </p:cNvPr>
          <p:cNvSpPr txBox="1"/>
          <p:nvPr/>
        </p:nvSpPr>
        <p:spPr>
          <a:xfrm>
            <a:off x="4002708" y="2878553"/>
            <a:ext cx="278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即让</a:t>
            </a:r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red</a:t>
            </a:r>
            <a:r>
              <a:rPr lang="zh-CN" altLang="en-US" b="1" dirty="0"/>
              <a:t>）</a:t>
            </a:r>
            <a:r>
              <a:rPr lang="en-US" altLang="zh-CN" b="1" dirty="0"/>
              <a:t>= 0</a:t>
            </a:r>
            <a:r>
              <a:rPr lang="zh-CN" altLang="en-US" dirty="0"/>
              <a:t>的时间在第一次循环从</a:t>
            </a:r>
            <a:r>
              <a:rPr lang="en-US" altLang="zh-CN" dirty="0"/>
              <a:t>7s</a:t>
            </a:r>
            <a:r>
              <a:rPr lang="zh-CN" altLang="en-US" dirty="0"/>
              <a:t>变成</a:t>
            </a:r>
            <a:r>
              <a:rPr lang="en-US" altLang="zh-CN" dirty="0"/>
              <a:t>8s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B6C2E5-47D3-485E-BB8C-2038CE2B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77678"/>
              </p:ext>
            </p:extLst>
          </p:nvPr>
        </p:nvGraphicFramePr>
        <p:xfrm>
          <a:off x="6279121" y="552588"/>
          <a:ext cx="1802064" cy="14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032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3907236277"/>
                    </a:ext>
                  </a:extLst>
                </a:gridCol>
              </a:tblGrid>
              <a:tr h="223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17468"/>
                  </a:ext>
                </a:extLst>
              </a:tr>
            </a:tbl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273D5B0-E6F3-451E-AB1F-C4AC83015372}"/>
              </a:ext>
            </a:extLst>
          </p:cNvPr>
          <p:cNvCxnSpPr/>
          <p:nvPr/>
        </p:nvCxnSpPr>
        <p:spPr>
          <a:xfrm>
            <a:off x="8182250" y="1833284"/>
            <a:ext cx="5293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B0BE489-31F2-4101-91BE-2FC7C618E032}"/>
              </a:ext>
            </a:extLst>
          </p:cNvPr>
          <p:cNvCxnSpPr>
            <a:cxnSpLocks/>
          </p:cNvCxnSpPr>
          <p:nvPr/>
        </p:nvCxnSpPr>
        <p:spPr>
          <a:xfrm flipV="1">
            <a:off x="8711640" y="1563776"/>
            <a:ext cx="0" cy="2695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CF20E8B-4DB2-4ABE-97C8-B2257702F844}"/>
              </a:ext>
            </a:extLst>
          </p:cNvPr>
          <p:cNvCxnSpPr/>
          <p:nvPr/>
        </p:nvCxnSpPr>
        <p:spPr>
          <a:xfrm flipH="1">
            <a:off x="8345880" y="1563776"/>
            <a:ext cx="3657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E038CFE-A441-4961-8B36-D1FF775B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80151"/>
              </p:ext>
            </p:extLst>
          </p:nvPr>
        </p:nvGraphicFramePr>
        <p:xfrm>
          <a:off x="9666735" y="219543"/>
          <a:ext cx="909207" cy="565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1101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</a:tbl>
          </a:graphicData>
        </a:graphic>
      </p:graphicFrame>
      <p:pic>
        <p:nvPicPr>
          <p:cNvPr id="24" name="图片 23">
            <a:extLst>
              <a:ext uri="{FF2B5EF4-FFF2-40B4-BE49-F238E27FC236}">
                <a16:creationId xmlns:a16="http://schemas.microsoft.com/office/drawing/2014/main" id="{1DB2ECFC-388F-4A56-9D0C-B9B35AA2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06" y="4153376"/>
            <a:ext cx="4559534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6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DCD9FC-BA45-4899-B781-3B3A2AAA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6704"/>
              </p:ext>
            </p:extLst>
          </p:nvPr>
        </p:nvGraphicFramePr>
        <p:xfrm>
          <a:off x="529389" y="200878"/>
          <a:ext cx="1803686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2654">
                  <a:extLst>
                    <a:ext uri="{9D8B030D-6E8A-4147-A177-3AD203B41FA5}">
                      <a16:colId xmlns:a16="http://schemas.microsoft.com/office/drawing/2014/main" val="477687337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180231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3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6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5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7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13011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6FCB762-A3FC-4155-A85A-132C57B93820}"/>
              </a:ext>
            </a:extLst>
          </p:cNvPr>
          <p:cNvCxnSpPr/>
          <p:nvPr/>
        </p:nvCxnSpPr>
        <p:spPr>
          <a:xfrm>
            <a:off x="2367813" y="2290812"/>
            <a:ext cx="952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3D54A8-1C58-49D5-AB77-1382CED301A3}"/>
              </a:ext>
            </a:extLst>
          </p:cNvPr>
          <p:cNvCxnSpPr/>
          <p:nvPr/>
        </p:nvCxnSpPr>
        <p:spPr>
          <a:xfrm flipV="1">
            <a:off x="3320714" y="1116530"/>
            <a:ext cx="0" cy="11742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EC2801-5DD2-4691-A4CE-3C4FDE337A16}"/>
              </a:ext>
            </a:extLst>
          </p:cNvPr>
          <p:cNvCxnSpPr/>
          <p:nvPr/>
        </p:nvCxnSpPr>
        <p:spPr>
          <a:xfrm flipH="1">
            <a:off x="2435190" y="1116530"/>
            <a:ext cx="8855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下 5">
            <a:extLst>
              <a:ext uri="{FF2B5EF4-FFF2-40B4-BE49-F238E27FC236}">
                <a16:creationId xmlns:a16="http://schemas.microsoft.com/office/drawing/2014/main" id="{9CC3F1DF-5904-45EF-81F6-70C9C527DF67}"/>
              </a:ext>
            </a:extLst>
          </p:cNvPr>
          <p:cNvSpPr/>
          <p:nvPr/>
        </p:nvSpPr>
        <p:spPr>
          <a:xfrm>
            <a:off x="1039528" y="2579571"/>
            <a:ext cx="721895" cy="849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4BB2D4A-F683-4E23-B046-26C17EE3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50114"/>
              </p:ext>
            </p:extLst>
          </p:nvPr>
        </p:nvGraphicFramePr>
        <p:xfrm>
          <a:off x="564127" y="3781476"/>
          <a:ext cx="1803686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2654">
                  <a:extLst>
                    <a:ext uri="{9D8B030D-6E8A-4147-A177-3AD203B41FA5}">
                      <a16:colId xmlns:a16="http://schemas.microsoft.com/office/drawing/2014/main" val="1429173147"/>
                    </a:ext>
                  </a:extLst>
                </a:gridCol>
                <a:gridCol w="901032">
                  <a:extLst>
                    <a:ext uri="{9D8B030D-6E8A-4147-A177-3AD203B41FA5}">
                      <a16:colId xmlns:a16="http://schemas.microsoft.com/office/drawing/2014/main" val="2599262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绿灯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8751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6B7F63D-FA4D-4522-803A-C012F62C7779}"/>
              </a:ext>
            </a:extLst>
          </p:cNvPr>
          <p:cNvCxnSpPr>
            <a:cxnSpLocks/>
          </p:cNvCxnSpPr>
          <p:nvPr/>
        </p:nvCxnSpPr>
        <p:spPr>
          <a:xfrm>
            <a:off x="2502568" y="5111015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610559-8FEE-4B6B-A9D8-749ECC6B1E42}"/>
              </a:ext>
            </a:extLst>
          </p:cNvPr>
          <p:cNvCxnSpPr/>
          <p:nvPr/>
        </p:nvCxnSpPr>
        <p:spPr>
          <a:xfrm flipV="1">
            <a:off x="3234088" y="4697128"/>
            <a:ext cx="0" cy="4138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AF8731-9ABB-4D26-96EC-A11D5D467C23}"/>
              </a:ext>
            </a:extLst>
          </p:cNvPr>
          <p:cNvCxnSpPr/>
          <p:nvPr/>
        </p:nvCxnSpPr>
        <p:spPr>
          <a:xfrm flipH="1">
            <a:off x="2502568" y="4697128"/>
            <a:ext cx="7315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A82DCA7-1948-4B92-A4C2-C107D865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03092"/>
              </p:ext>
            </p:extLst>
          </p:nvPr>
        </p:nvGraphicFramePr>
        <p:xfrm>
          <a:off x="4623097" y="200878"/>
          <a:ext cx="909207" cy="565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9207">
                  <a:extLst>
                    <a:ext uri="{9D8B030D-6E8A-4147-A177-3AD203B41FA5}">
                      <a16:colId xmlns:a16="http://schemas.microsoft.com/office/drawing/2014/main" val="341501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790936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8285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1022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8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0100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9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0990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2938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06361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30607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92805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39772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82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10616"/>
                  </a:ext>
                </a:extLst>
              </a:tr>
              <a:tr h="27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16352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D6779C8-63F3-491B-80D8-2F0B9FCDA54A}"/>
              </a:ext>
            </a:extLst>
          </p:cNvPr>
          <p:cNvSpPr txBox="1"/>
          <p:nvPr/>
        </p:nvSpPr>
        <p:spPr>
          <a:xfrm>
            <a:off x="6503471" y="40095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LOAD</a:t>
            </a:r>
            <a:r>
              <a:rPr lang="zh-CN" altLang="en-US" b="1" dirty="0"/>
              <a:t>（</a:t>
            </a:r>
            <a:r>
              <a:rPr lang="en-US" altLang="zh-CN" b="1" dirty="0"/>
              <a:t>green</a:t>
            </a:r>
            <a:r>
              <a:rPr lang="zh-CN" altLang="en-US" b="1" dirty="0"/>
              <a:t>）</a:t>
            </a:r>
            <a:r>
              <a:rPr lang="en-US" altLang="zh-CN" b="1" dirty="0"/>
              <a:t>=Q3Q2Q0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461FFBD-C0F1-4B3F-92CA-25DD7A87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27509" r="20982" b="23305"/>
          <a:stretch/>
        </p:blipFill>
        <p:spPr>
          <a:xfrm>
            <a:off x="6503471" y="734237"/>
            <a:ext cx="4649001" cy="33732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BC0D999-A6A8-479C-8734-8D5F14782CC6}"/>
              </a:ext>
            </a:extLst>
          </p:cNvPr>
          <p:cNvSpPr txBox="1"/>
          <p:nvPr/>
        </p:nvSpPr>
        <p:spPr>
          <a:xfrm>
            <a:off x="6503471" y="4256058"/>
            <a:ext cx="4166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Z</a:t>
            </a:r>
            <a:r>
              <a:rPr lang="zh-CN" altLang="en-US" b="1" dirty="0"/>
              <a:t>（</a:t>
            </a:r>
            <a:r>
              <a:rPr lang="en-US" altLang="zh-CN" b="1" dirty="0"/>
              <a:t>green</a:t>
            </a:r>
            <a:r>
              <a:rPr lang="zh-CN" altLang="en-US" b="1" dirty="0"/>
              <a:t>）</a:t>
            </a:r>
            <a:r>
              <a:rPr lang="en-US" altLang="zh-CN" b="1" dirty="0"/>
              <a:t>=  Q3'Q2’+Q3'Q1’ Q0’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1078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1536</Words>
  <Application>Microsoft Office PowerPoint</Application>
  <PresentationFormat>宽屏</PresentationFormat>
  <Paragraphs>473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Wingdings</vt:lpstr>
      <vt:lpstr>Arial</vt:lpstr>
      <vt:lpstr>WPS</vt:lpstr>
      <vt:lpstr>第四题（交通控制灯）</vt:lpstr>
      <vt:lpstr>设计思路</vt:lpstr>
      <vt:lpstr>设计思路</vt:lpstr>
      <vt:lpstr>东西方向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藤丸立香</dc:creator>
  <cp:lastModifiedBy>晶晶</cp:lastModifiedBy>
  <cp:revision>210</cp:revision>
  <dcterms:created xsi:type="dcterms:W3CDTF">2019-06-19T02:08:00Z</dcterms:created>
  <dcterms:modified xsi:type="dcterms:W3CDTF">2024-12-23T04:27:57Z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998AE046E8D042088C84CCCE21D42CDF_11</vt:lpwstr>
  </property>
</Properties>
</file>