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7" r:id="rId8"/>
    <p:sldId id="263" r:id="rId9"/>
    <p:sldId id="268" r:id="rId10"/>
    <p:sldId id="260" r:id="rId11"/>
    <p:sldId id="269" r:id="rId12"/>
    <p:sldId id="264" r:id="rId13"/>
    <p:sldId id="270" r:id="rId14"/>
    <p:sldId id="261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1128" y="10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第二次项目设计汇报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                                             ——</a:t>
            </a:r>
            <a:r>
              <a:rPr lang="zh-CN" altLang="en-US"/>
              <a:t>第一小组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逻辑图与真值表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全加器</a:t>
            </a:r>
            <a:r>
              <a:rPr lang="en-US" altLang="zh-CN"/>
              <a:t>                                                       </a:t>
            </a:r>
            <a:r>
              <a:rPr lang="zh-CN" altLang="en-US"/>
              <a:t>全减器</a:t>
            </a:r>
          </a:p>
        </p:txBody>
      </p:sp>
      <p:pic>
        <p:nvPicPr>
          <p:cNvPr id="4" name="图片 2" descr="全加示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8" y="2058670"/>
            <a:ext cx="5273675" cy="2465070"/>
          </a:xfrm>
          <a:prstGeom prst="rect">
            <a:avLst/>
          </a:prstGeom>
        </p:spPr>
      </p:pic>
      <p:pic>
        <p:nvPicPr>
          <p:cNvPr id="5" name="图片 3" descr="全减示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03" y="2058670"/>
            <a:ext cx="5267325" cy="2731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第四题（多通道数据分时传送系统）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设计思路：</a:t>
            </a:r>
          </a:p>
          <a:p>
            <a:r>
              <a:rPr lang="zh-CN" altLang="en-US"/>
              <a:t>我们要实现的是</a:t>
            </a:r>
            <a:r>
              <a:rPr lang="en-US" altLang="zh-CN"/>
              <a:t>“</a:t>
            </a:r>
            <a:r>
              <a:rPr lang="zh-CN" altLang="en-US"/>
              <a:t>用数据选择器把并行的信号分时段送出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再通过数据分配器把每一个信号分配到相应的引脚口</a:t>
            </a:r>
            <a:r>
              <a:rPr lang="en-US" altLang="zh-CN"/>
              <a:t>”</a:t>
            </a:r>
            <a:r>
              <a:rPr lang="zh-CN" altLang="en-US"/>
              <a:t>。因为</a:t>
            </a:r>
            <a:r>
              <a:rPr lang="en-US" altLang="zh-CN"/>
              <a:t>74151</a:t>
            </a:r>
            <a:r>
              <a:rPr lang="zh-CN" altLang="en-US"/>
              <a:t>是八选一，</a:t>
            </a:r>
            <a:r>
              <a:rPr lang="en-US" altLang="zh-CN"/>
              <a:t>74154</a:t>
            </a:r>
            <a:r>
              <a:rPr lang="zh-CN" altLang="en-US"/>
              <a:t>是</a:t>
            </a:r>
            <a:r>
              <a:rPr lang="en-US" altLang="zh-CN"/>
              <a:t>16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，所以数据选择器部分把两个</a:t>
            </a:r>
            <a:r>
              <a:rPr lang="en-US" altLang="zh-CN"/>
              <a:t>74151</a:t>
            </a:r>
            <a:r>
              <a:rPr lang="zh-CN" altLang="en-US"/>
              <a:t>做级联，让能输入的并行信号为</a:t>
            </a:r>
            <a:r>
              <a:rPr lang="en-US" altLang="zh-CN"/>
              <a:t>16</a:t>
            </a:r>
            <a:r>
              <a:rPr lang="zh-CN" altLang="en-US"/>
              <a:t>个，并且让两个芯片的输出经过或非门输入给</a:t>
            </a:r>
            <a:r>
              <a:rPr lang="en-US" altLang="zh-CN"/>
              <a:t>74154</a:t>
            </a:r>
            <a:r>
              <a:rPr lang="zh-CN" altLang="en-US"/>
              <a:t>的使能端，提供使能信号（</a:t>
            </a:r>
            <a:r>
              <a:rPr lang="en-US" altLang="zh-CN"/>
              <a:t>16</a:t>
            </a:r>
            <a:r>
              <a:rPr lang="zh-CN" altLang="en-US"/>
              <a:t>个输入信号接</a:t>
            </a:r>
            <a:r>
              <a:rPr lang="en-US" altLang="zh-CN"/>
              <a:t>VCC</a:t>
            </a:r>
            <a:r>
              <a:rPr lang="zh-CN" altLang="en-US"/>
              <a:t>，相当于每个时间段送出的都是一个</a:t>
            </a:r>
            <a:r>
              <a:rPr lang="en-US" altLang="zh-CN"/>
              <a:t>1</a:t>
            </a:r>
            <a:r>
              <a:rPr lang="zh-CN" altLang="en-US"/>
              <a:t>信号，并且每次一个</a:t>
            </a:r>
            <a:r>
              <a:rPr lang="en-US" altLang="zh-CN"/>
              <a:t>74151</a:t>
            </a:r>
            <a:r>
              <a:rPr lang="zh-CN" altLang="en-US"/>
              <a:t>芯片输出</a:t>
            </a:r>
            <a:r>
              <a:rPr lang="en-US" altLang="zh-CN"/>
              <a:t>1</a:t>
            </a:r>
            <a:r>
              <a:rPr lang="zh-CN" altLang="en-US"/>
              <a:t>，一个输出</a:t>
            </a:r>
            <a:r>
              <a:rPr lang="en-US" altLang="zh-CN"/>
              <a:t>0</a:t>
            </a:r>
            <a:r>
              <a:rPr lang="zh-CN" altLang="en-US"/>
              <a:t>右边的</a:t>
            </a:r>
            <a:r>
              <a:rPr lang="en-US" altLang="zh-CN"/>
              <a:t>74154</a:t>
            </a:r>
            <a:r>
              <a:rPr lang="zh-CN" altLang="en-US"/>
              <a:t>与</a:t>
            </a:r>
            <a:r>
              <a:rPr lang="en-US" altLang="zh-CN"/>
              <a:t>74151</a:t>
            </a:r>
            <a:r>
              <a:rPr lang="zh-CN" altLang="en-US"/>
              <a:t>使用相同的选择段，这样一来，例如，当选择端</a:t>
            </a:r>
            <a:r>
              <a:rPr lang="en-US" altLang="zh-CN"/>
              <a:t>A B C D</a:t>
            </a:r>
            <a:r>
              <a:rPr lang="zh-CN" altLang="en-US"/>
              <a:t>为</a:t>
            </a:r>
            <a:r>
              <a:rPr lang="en-US" altLang="zh-CN"/>
              <a:t>1001</a:t>
            </a:r>
            <a:r>
              <a:rPr lang="zh-CN" altLang="en-US"/>
              <a:t>，</a:t>
            </a:r>
            <a:r>
              <a:rPr lang="en-US" altLang="zh-CN"/>
              <a:t>74151</a:t>
            </a:r>
            <a:r>
              <a:rPr lang="zh-CN" altLang="en-US"/>
              <a:t>送出一个</a:t>
            </a:r>
            <a:r>
              <a:rPr lang="en-US" altLang="zh-CN"/>
              <a:t>D9</a:t>
            </a:r>
            <a:r>
              <a:rPr lang="zh-CN" altLang="en-US"/>
              <a:t>信号，</a:t>
            </a:r>
            <a:r>
              <a:rPr lang="en-US" altLang="zh-CN"/>
              <a:t>74154</a:t>
            </a:r>
            <a:r>
              <a:rPr lang="zh-CN" altLang="en-US"/>
              <a:t>同时可以接受并向</a:t>
            </a:r>
            <a:r>
              <a:rPr lang="en-US" altLang="zh-CN"/>
              <a:t>O9</a:t>
            </a:r>
            <a:r>
              <a:rPr lang="zh-CN" altLang="en-US"/>
              <a:t>输出高电平。</a:t>
            </a:r>
            <a:r>
              <a:rPr lang="en-US" altLang="zh-CN"/>
              <a:t>S0-S3</a:t>
            </a:r>
            <a:r>
              <a:rPr lang="zh-CN" altLang="en-US"/>
              <a:t>随着时间依次增加，</a:t>
            </a:r>
            <a:r>
              <a:rPr lang="en-US" altLang="zh-CN"/>
              <a:t>74151</a:t>
            </a:r>
            <a:r>
              <a:rPr lang="zh-CN" altLang="en-US"/>
              <a:t>和</a:t>
            </a:r>
            <a:r>
              <a:rPr lang="en-US" altLang="zh-CN"/>
              <a:t>74154</a:t>
            </a:r>
            <a:r>
              <a:rPr lang="zh-CN" altLang="en-US"/>
              <a:t>每次选择端口的编号一致，就实现了该编号端口的信号从左输送到右，最终效果为流水灯。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逻辑图与真值表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33" y="1472565"/>
            <a:ext cx="5220335" cy="39128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" y="1490345"/>
            <a:ext cx="5031740" cy="46278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75" y="1490345"/>
            <a:ext cx="5892165" cy="4663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C39371-561E-642C-37F7-E70353751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107003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cs typeface="Times New Roman" panose="02020603050405020304" pitchFamily="18" charset="0"/>
              </a:rPr>
              <a:t>四位二进制全加器和全减器设计思路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D84405-408C-C75C-222E-0E9CF0ABC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1977174"/>
            <a:ext cx="57326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目录：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设计目标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四位二进制全加器设计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四位二进制全减器设计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实现过程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4000" i="0" u="none" strike="noStrike" cap="none" normalizeH="0" baseline="0" dirty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总结与应用</a:t>
            </a:r>
            <a:endParaRPr kumimoji="0" lang="zh-CN" altLang="zh-CN" sz="40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798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4A1572-56E8-B8BB-1551-78E4AC83B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36551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800" b="1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1. 设计目标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660DED-2686-75FB-8662-ABB4EBB65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3085170"/>
            <a:ext cx="113030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四位二进制全加器：设计一个可以对两个四位二进制数进行加法运算的电路，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且支持进位输入和进位输出。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四位二进制全减器：设计一个可以对两个四位二进制数进行减法运算的电路，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且支持借位输入和借位输出。</a:t>
            </a:r>
          </a:p>
        </p:txBody>
      </p:sp>
    </p:spTree>
    <p:extLst>
      <p:ext uri="{BB962C8B-B14F-4D97-AF65-F5344CB8AC3E}">
        <p14:creationId xmlns:p14="http://schemas.microsoft.com/office/powerpoint/2010/main" val="276778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18FFD88-0818-8E36-D6BC-92238831A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1977174"/>
            <a:ext cx="1204528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基本要求：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输入：两个四位二进制数 A=A3A2A1A0，B=B3B2B1B0，进位输入 Cin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输出：四位和 S=S3S2S1S0，进位输出 Cout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真值表：（略过）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设计思路：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使用 74LS283 4位加法器进行设计，该芯片可以处理两个四位的二进制数相加，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并输出四位和以及进位输出。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将输入 A3A2A1A0和 B3B2B1B0连接到 74LS283 的输入端。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将进位输入 Cin连接到 74LS283 的进位输入端。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输出和 S3S2S1S0连接到加法器的和输出端，进位输出 Cout 连接到进位输出端。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C9982A2-19FE-D5D5-057A-337B0343B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7579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800" b="1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2. 四位二进制全加器设计</a:t>
            </a:r>
          </a:p>
        </p:txBody>
      </p:sp>
    </p:spTree>
    <p:extLst>
      <p:ext uri="{BB962C8B-B14F-4D97-AF65-F5344CB8AC3E}">
        <p14:creationId xmlns:p14="http://schemas.microsoft.com/office/powerpoint/2010/main" val="115150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第一题（保险箱用的</a:t>
            </a:r>
            <a:r>
              <a:rPr lang="en-US" altLang="zh-CN"/>
              <a:t> 4 </a:t>
            </a:r>
            <a:r>
              <a:rPr lang="zh-CN" altLang="en-US"/>
              <a:t>位数字代码锁）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</a:rPr>
              <a:t>设计思路</a:t>
            </a:r>
          </a:p>
          <a:p>
            <a:r>
              <a:rPr lang="zh-CN" altLang="en-US"/>
              <a:t>要实现一个四位密码器，所以我们选择了有三个输入的</a:t>
            </a:r>
            <a:r>
              <a:rPr lang="en-US" altLang="zh-CN"/>
              <a:t>74x151</a:t>
            </a:r>
            <a:r>
              <a:rPr lang="zh-CN" altLang="en-US"/>
              <a:t>进行设计，同时利用它的使能端完成第四位密码的输入。我们首先设置密码器的密码为</a:t>
            </a:r>
            <a:r>
              <a:rPr lang="en-US" altLang="zh-CN"/>
              <a:t>1011</a:t>
            </a:r>
            <a:r>
              <a:rPr lang="zh-CN" altLang="en-US"/>
              <a:t>，对应相应的</a:t>
            </a:r>
            <a:r>
              <a:rPr lang="en-US" altLang="zh-CN"/>
              <a:t>ABCD</a:t>
            </a:r>
            <a:r>
              <a:rPr lang="zh-CN" altLang="en-US"/>
              <a:t>四个输入端口。</a:t>
            </a:r>
            <a:r>
              <a:rPr lang="en-US" altLang="zh-CN"/>
              <a:t>D5</a:t>
            </a:r>
            <a:r>
              <a:rPr lang="zh-CN" altLang="en-US"/>
              <a:t>连接高电平，其他端口接地。因为</a:t>
            </a:r>
            <a:r>
              <a:rPr lang="en-US" altLang="zh-CN"/>
              <a:t>74X151</a:t>
            </a:r>
            <a:r>
              <a:rPr lang="zh-CN" altLang="en-US"/>
              <a:t>的使能端是低电平有效，我们使</a:t>
            </a:r>
            <a:r>
              <a:rPr lang="en-US" altLang="zh-CN"/>
              <a:t>A</a:t>
            </a:r>
            <a:r>
              <a:rPr lang="zh-CN" altLang="en-US"/>
              <a:t>对应输入口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对应输入口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对应输入口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通过一个反相器连接使能端，那么在</a:t>
            </a:r>
            <a:r>
              <a:rPr lang="en-US" altLang="zh-CN"/>
              <a:t>ABC</a:t>
            </a:r>
            <a:r>
              <a:rPr lang="zh-CN" altLang="en-US"/>
              <a:t>输入为</a:t>
            </a:r>
            <a:r>
              <a:rPr lang="en-US" altLang="zh-CN"/>
              <a:t>101</a:t>
            </a:r>
            <a:r>
              <a:rPr lang="zh-CN" altLang="en-US"/>
              <a:t>且</a:t>
            </a:r>
            <a:r>
              <a:rPr lang="en-US" altLang="zh-CN"/>
              <a:t>D</a:t>
            </a:r>
            <a:r>
              <a:rPr lang="zh-CN" altLang="en-US"/>
              <a:t>输入为</a:t>
            </a:r>
            <a:r>
              <a:rPr lang="en-US" altLang="zh-CN"/>
              <a:t>1</a:t>
            </a:r>
            <a:r>
              <a:rPr lang="zh-CN" altLang="en-US"/>
              <a:t>时可以使</a:t>
            </a:r>
            <a:r>
              <a:rPr lang="en-US" altLang="zh-CN"/>
              <a:t>Y</a:t>
            </a:r>
            <a:r>
              <a:rPr lang="zh-CN" altLang="en-US"/>
              <a:t>输入出对应的</a:t>
            </a:r>
            <a:r>
              <a:rPr lang="en-US" altLang="zh-CN"/>
              <a:t>D5</a:t>
            </a:r>
            <a:r>
              <a:rPr lang="zh-CN" altLang="en-US"/>
              <a:t>的信号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W</a:t>
            </a:r>
            <a:r>
              <a:rPr lang="zh-CN" altLang="en-US"/>
              <a:t>反相端输入为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r>
              <a:rPr lang="zh-CN" altLang="en-US"/>
              <a:t>那么将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与使能输入端</a:t>
            </a:r>
            <a:r>
              <a:rPr lang="en-US" altLang="zh-CN"/>
              <a:t>E</a:t>
            </a:r>
            <a:r>
              <a:rPr lang="zh-CN" altLang="en-US"/>
              <a:t>分别进行与运算，我们就可以完成在</a:t>
            </a:r>
            <a:r>
              <a:rPr lang="en-US" altLang="zh-CN"/>
              <a:t>E</a:t>
            </a:r>
            <a:r>
              <a:rPr lang="zh-CN" altLang="en-US"/>
              <a:t>（即是否开锁的判断）为</a:t>
            </a:r>
            <a:r>
              <a:rPr lang="en-US" altLang="zh-CN"/>
              <a:t>1</a:t>
            </a:r>
            <a:r>
              <a:rPr lang="zh-CN" altLang="en-US"/>
              <a:t>且密码正确的情况下，</a:t>
            </a:r>
            <a:r>
              <a:rPr lang="en-US" altLang="zh-CN"/>
              <a:t>Y</a:t>
            </a:r>
            <a:r>
              <a:rPr lang="zh-CN" altLang="en-US"/>
              <a:t>与</a:t>
            </a:r>
            <a:r>
              <a:rPr lang="en-US" altLang="zh-CN"/>
              <a:t>E</a:t>
            </a:r>
            <a:r>
              <a:rPr lang="zh-CN" altLang="en-US"/>
              <a:t>完成运算，使之后的绿色发光二极管发亮。如若</a:t>
            </a:r>
            <a:r>
              <a:rPr lang="en-US" altLang="zh-CN"/>
              <a:t>E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或者输入不为</a:t>
            </a:r>
            <a:r>
              <a:rPr lang="en-US" altLang="zh-CN"/>
              <a:t>1011</a:t>
            </a:r>
            <a:r>
              <a:rPr lang="zh-CN" altLang="en-US"/>
              <a:t>时（只会满足一项，因为</a:t>
            </a:r>
            <a:r>
              <a:rPr lang="en-US" altLang="zh-CN"/>
              <a:t>E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时表示开锁，</a:t>
            </a:r>
            <a:r>
              <a:rPr lang="en-US" altLang="zh-CN"/>
              <a:t>E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时表示不输入密码），那么将会使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进行的与运算完成，从而导致红色发光二极管发光。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E772B1-BF9E-FCDC-2A3A-E44FD759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7579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800" b="1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3. 四位二进制全减器设计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7640EB-96A3-55B8-F8DD-1CC1055B0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1423176"/>
            <a:ext cx="114393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基本要求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输入：两个四位二进制数 A=A3A2A1A0，B=B3B2B1B0，借位输入 Bin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输出：四位差 D=D3D2D1D0、借位输出 Bout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真值表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：（略过）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设计思路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利用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74LS283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作为加法器进行设计。由于加法器只能执行加法运算，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我们将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输入和借位输入 BinBinBin 反相，将全减器问题转化为加法问题。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将输入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和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的反相输入到加法器。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将 Bin为进位输入接入加法器。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输出的和 S3S2S1S0作为差输出 D3D2D1D0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借位输出 Bout由加法器的进位输出提供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反向处理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使用反相器对 B3B2B1B0输入进行反转，并将借位输入 Bin 作为进位输入。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964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57449A-0B58-802E-DEA2-3A20041E1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36551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800" b="1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4. 实现过程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6CAB57-42AF-2AE6-8510-F9B9978EA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2531172"/>
            <a:ext cx="146229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1. 四位加法器实现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使用 74LS283 连接四位输入 AAAA 和 BBBB，进位输入 Cin 连接到加法器的进位输入端。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输出端直接获取和和进位输出。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2. 四位减法器实现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使用 74LS283 进行加法运算，通过对减数 BBBB 进行反相处理，将其转化为加法器可处理的加数。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借位输入 Bin作为进位输入提供给加法器。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输出和作为差值，进位输出作为借位。</a:t>
            </a:r>
          </a:p>
        </p:txBody>
      </p:sp>
    </p:spTree>
    <p:extLst>
      <p:ext uri="{BB962C8B-B14F-4D97-AF65-F5344CB8AC3E}">
        <p14:creationId xmlns:p14="http://schemas.microsoft.com/office/powerpoint/2010/main" val="25581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4B05AB7-F4CE-84E9-5B99-532AF35A6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43091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800" b="1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5. 总结与应用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E5549-D56C-1E84-6E3F-18810DB30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2715838"/>
            <a:ext cx="170258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总结：</a:t>
            </a:r>
          </a:p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四位全加器通过使用 74LS283 4位加法器能够高效实现对两个四位二进制数的加法运算，支持进位输入和进位输出。</a:t>
            </a:r>
          </a:p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四位全减器通过反转输入并利用加法器，能够转化为加法问题，从而实现减法运算，支持借位输入和借位输出。</a:t>
            </a:r>
          </a:p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应用：</a:t>
            </a:r>
          </a:p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四位全加器广泛应用于数字电路中的加法器单元，如加法器链、乘法器、算术逻辑单元（ALU）等。</a:t>
            </a:r>
          </a:p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四位全减器在数字信号处理中、计算机体系结构中的算术运算部分有广泛的应用，尤其是涉及减法运算的地方。</a:t>
            </a:r>
          </a:p>
        </p:txBody>
      </p:sp>
    </p:spTree>
    <p:extLst>
      <p:ext uri="{BB962C8B-B14F-4D97-AF65-F5344CB8AC3E}">
        <p14:creationId xmlns:p14="http://schemas.microsoft.com/office/powerpoint/2010/main" val="280075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4948714-4D09-3105-B4F9-F46FFE0DD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00" y="545702"/>
            <a:ext cx="18277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800" b="1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50BDE0-1FA3-84F2-1C0D-CB0BA162D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400" y="2715838"/>
            <a:ext cx="104342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Q: 为什么需要对减数进行反相处理？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A: 因为加法器只能进行加法运算，反相后可以将减法转换为加法问题，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从而实现减法。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Q: 进位和借位有何不同？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A: 进位表示在加法中超出了当前位的最大值，而借位是在减法中，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+mj-ea"/>
                <a:ea typeface="+mj-ea"/>
                <a:cs typeface="Times New Roman" panose="02020603050405020304" pitchFamily="18" charset="0"/>
              </a:rPr>
              <a:t>从更高位借用以完成计算。</a:t>
            </a:r>
          </a:p>
        </p:txBody>
      </p:sp>
    </p:spTree>
    <p:extLst>
      <p:ext uri="{BB962C8B-B14F-4D97-AF65-F5344CB8AC3E}">
        <p14:creationId xmlns:p14="http://schemas.microsoft.com/office/powerpoint/2010/main" val="349986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逻辑图与真值表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44375"/>
            <a:ext cx="10969200" cy="4759200"/>
          </a:xfrm>
        </p:spPr>
        <p:txBody>
          <a:bodyPr/>
          <a:lstStyle/>
          <a:p>
            <a:r>
              <a:rPr lang="en-US" altLang="zh-CN"/>
              <a:t> 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1600"/>
              <a:t>U7 A  U6 B  U5 C  U8 D  U9</a:t>
            </a:r>
            <a:r>
              <a:rPr lang="zh-CN" altLang="en-US" sz="1600"/>
              <a:t>使能端</a:t>
            </a:r>
          </a:p>
        </p:txBody>
      </p:sp>
      <p:pic>
        <p:nvPicPr>
          <p:cNvPr id="8" name="图片 8" descr="img_v3_02gv_514a0fca-6ab7-476a-b0ae-bb1a93ff78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1638300"/>
            <a:ext cx="5271770" cy="2263140"/>
          </a:xfrm>
          <a:prstGeom prst="rect">
            <a:avLst/>
          </a:prstGeom>
        </p:spPr>
      </p:pic>
      <p:pic>
        <p:nvPicPr>
          <p:cNvPr id="9" name="图片 9" descr="img_v3_02gv_e86726a8-0eb4-4d96-b350-6a6d47d549c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95" y="1638300"/>
            <a:ext cx="3535680" cy="3413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7440" y="120681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真值表：（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F1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对应开锁成功，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F2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对应开锁失败）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第二题（手动记分控制电路）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</a:rPr>
              <a:t>设计思路：</a:t>
            </a:r>
          </a:p>
          <a:p>
            <a:r>
              <a:rPr lang="zh-CN" altLang="en-US"/>
              <a:t>用优先编码器</a:t>
            </a:r>
            <a:r>
              <a:rPr lang="en-US" altLang="zh-CN"/>
              <a:t>74x148</a:t>
            </a:r>
            <a:r>
              <a:rPr lang="zh-CN" altLang="en-US"/>
              <a:t>构成</a:t>
            </a:r>
            <a:r>
              <a:rPr lang="en-US" altLang="zh-CN"/>
              <a:t>8421BCD</a:t>
            </a:r>
            <a:r>
              <a:rPr lang="zh-CN" altLang="en-US"/>
              <a:t>编码器，再与</a:t>
            </a:r>
            <a:r>
              <a:rPr lang="en-US" altLang="zh-CN"/>
              <a:t>74x48</a:t>
            </a:r>
            <a:r>
              <a:rPr lang="zh-CN" altLang="en-US"/>
              <a:t>译码器相连接，</a:t>
            </a:r>
            <a:r>
              <a:rPr lang="en-US" altLang="zh-CN"/>
              <a:t>74x148</a:t>
            </a:r>
            <a:r>
              <a:rPr lang="zh-CN" altLang="en-US"/>
              <a:t>将按键输入转变为</a:t>
            </a:r>
            <a:r>
              <a:rPr lang="en-US" altLang="zh-CN"/>
              <a:t>8421BCD</a:t>
            </a:r>
            <a:r>
              <a:rPr lang="zh-CN" altLang="en-US"/>
              <a:t>编码输出，再由</a:t>
            </a:r>
            <a:r>
              <a:rPr lang="en-US" altLang="zh-CN"/>
              <a:t>74x48</a:t>
            </a:r>
            <a:r>
              <a:rPr lang="zh-CN" altLang="en-US"/>
              <a:t>转换为七段显示信号，驱动数码管显示相应的数字。</a:t>
            </a:r>
          </a:p>
          <a:p>
            <a:r>
              <a:rPr lang="zh-CN" altLang="en-US"/>
              <a:t>按键从</a:t>
            </a:r>
            <a:r>
              <a:rPr lang="en-US" altLang="zh-CN"/>
              <a:t>9</a:t>
            </a:r>
            <a:r>
              <a:rPr lang="zh-CN" altLang="en-US"/>
              <a:t>到</a:t>
            </a:r>
            <a:r>
              <a:rPr lang="en-US" altLang="zh-CN"/>
              <a:t>0</a:t>
            </a:r>
            <a:r>
              <a:rPr lang="zh-CN" altLang="en-US"/>
              <a:t>，优先级数依次递减；当没有按键输入的时候数码管显示数字</a:t>
            </a:r>
            <a:r>
              <a:rPr lang="en-US" altLang="zh-CN"/>
              <a:t>0</a:t>
            </a:r>
            <a:r>
              <a:rPr lang="zh-CN" altLang="en-US"/>
              <a:t>，其余情况显示的数字与按键输入的数字保持一致。</a:t>
            </a:r>
          </a:p>
          <a:p>
            <a:r>
              <a:rPr lang="en-US" altLang="zh-CN"/>
              <a:t>74x148</a:t>
            </a:r>
            <a:r>
              <a:rPr lang="zh-CN" altLang="en-US"/>
              <a:t>的输入输出均为低位有效，则在</a:t>
            </a:r>
            <a:r>
              <a:rPr lang="en-US" altLang="zh-CN"/>
              <a:t>74x148</a:t>
            </a:r>
            <a:r>
              <a:rPr lang="zh-CN" altLang="en-US"/>
              <a:t>的输入端以及输出端安放反相器。</a:t>
            </a:r>
          </a:p>
          <a:p>
            <a:r>
              <a:rPr lang="zh-CN" altLang="en-US"/>
              <a:t>由于</a:t>
            </a:r>
            <a:r>
              <a:rPr lang="en-US" altLang="zh-CN"/>
              <a:t>74x148</a:t>
            </a:r>
            <a:r>
              <a:rPr lang="zh-CN" altLang="en-US"/>
              <a:t>是</a:t>
            </a:r>
            <a:r>
              <a:rPr lang="en-US" altLang="zh-CN"/>
              <a:t>8</a:t>
            </a:r>
            <a:r>
              <a:rPr lang="zh-CN" altLang="en-US"/>
              <a:t>线</a:t>
            </a:r>
            <a:r>
              <a:rPr lang="en-US" altLang="zh-CN"/>
              <a:t>-3</a:t>
            </a:r>
            <a:r>
              <a:rPr lang="zh-CN" altLang="en-US"/>
              <a:t>线编码器，</a:t>
            </a:r>
            <a:r>
              <a:rPr lang="en-US" altLang="zh-CN"/>
              <a:t>0~9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个输入，所以需要使用与非门接入多的两个按键输入。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逻辑图与真值表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3765" y="1570355"/>
            <a:ext cx="10497185" cy="49403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4450"/>
            <a:ext cx="10968990" cy="4935220"/>
          </a:xfrm>
        </p:spPr>
        <p:txBody>
          <a:bodyPr/>
          <a:lstStyle/>
          <a:p>
            <a:r>
              <a:rPr lang="en-US" altLang="zh-CN"/>
              <a:t>74x148                                                     74x48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54685" y="1723263"/>
          <a:ext cx="5081270" cy="4526280"/>
        </p:xfrm>
        <a:graphic>
          <a:graphicData uri="http://schemas.openxmlformats.org/drawingml/2006/table">
            <a:tbl>
              <a:tblPr/>
              <a:tblGrid>
                <a:gridCol w="254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zh-CN" altLang="en-US" sz="1400" b="1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1">
                          <a:latin typeface="Calibri" panose="020F0502020204030204"/>
                          <a:ea typeface="宋体" panose="02010600030101010101" pitchFamily="2" charset="-122"/>
                        </a:rPr>
                        <a:t>(I9-I0)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</a:t>
                      </a:r>
                      <a:r>
                        <a:rPr lang="zh-CN" altLang="en-US" sz="1400" b="1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1">
                          <a:latin typeface="Calibri" panose="020F0502020204030204"/>
                          <a:ea typeface="宋体" panose="02010600030101010101" pitchFamily="2" charset="-122"/>
                        </a:rPr>
                        <a:t>( A3-A0)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0000000000 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0000000001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0000000010 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0001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0000000100 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0010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0000001000 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0011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0000010000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0100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0000100000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0101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0001000000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0110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0010000000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0111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0100000000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1000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1000000000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Calibri" panose="020F0502020204030204"/>
                          <a:ea typeface="宋体" panose="02010600030101010101" pitchFamily="2" charset="-122"/>
                        </a:rPr>
                        <a:t>1001</a:t>
                      </a:r>
                      <a:endParaRPr lang="en-US" altLang="zh-CN" sz="14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165850" y="1723390"/>
          <a:ext cx="5411470" cy="4526280"/>
        </p:xfrm>
        <a:graphic>
          <a:graphicData uri="http://schemas.openxmlformats.org/drawingml/2006/table">
            <a:tbl>
              <a:tblPr/>
              <a:tblGrid>
                <a:gridCol w="270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zh-CN" altLang="en-US" sz="1500" b="1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 b="1">
                          <a:latin typeface="Calibri" panose="020F0502020204030204"/>
                          <a:ea typeface="宋体" panose="02010600030101010101" pitchFamily="2" charset="-122"/>
                        </a:rPr>
                        <a:t>(A3-A0)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5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</a:t>
                      </a:r>
                      <a:r>
                        <a:rPr lang="zh-CN" altLang="en-US" sz="1500" b="1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500" b="1">
                          <a:latin typeface="Calibri" panose="020F0502020204030204"/>
                          <a:ea typeface="宋体" panose="02010600030101010101" pitchFamily="2" charset="-122"/>
                        </a:rPr>
                        <a:t>(a-g)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0000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1111110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0001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0110000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0010 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1101101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1111001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0110011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1011011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0110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0011111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0111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1110000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1111111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500">
                          <a:latin typeface="Calibri" panose="020F0502020204030204"/>
                          <a:ea typeface="宋体" panose="02010600030101010101" pitchFamily="2" charset="-122"/>
                        </a:rPr>
                        <a:t>1110011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华康行楷体 W5" panose="03000509000000000000" charset="-122"/>
                <a:ea typeface="华康行楷体 W5" panose="03000509000000000000" charset="-122"/>
              </a:rPr>
              <a:t>设计思路：</a:t>
            </a:r>
          </a:p>
          <a:p>
            <a:r>
              <a:rPr lang="zh-CN" altLang="en-US"/>
              <a:t>全加器：根据</a:t>
            </a:r>
            <a:r>
              <a:rPr lang="en-US" altLang="zh-CN"/>
              <a:t>74LS283</a:t>
            </a:r>
            <a:r>
              <a:rPr lang="zh-CN" altLang="en-US"/>
              <a:t>芯片直接将四位二进制数字进行加法运算，并按次序输出结果</a:t>
            </a:r>
          </a:p>
          <a:p>
            <a:r>
              <a:rPr lang="zh-CN" altLang="en-US"/>
              <a:t>全减器：将减数按位取反并且输入进位取</a:t>
            </a:r>
            <a:r>
              <a:rPr lang="en-US" altLang="zh-CN"/>
              <a:t>1</a:t>
            </a:r>
            <a:r>
              <a:rPr lang="zh-CN" altLang="en-US"/>
              <a:t>以进行减数转换成负数取补码，再直接输入</a:t>
            </a:r>
            <a:r>
              <a:rPr lang="en-US" altLang="zh-CN"/>
              <a:t>74LS283</a:t>
            </a:r>
            <a:r>
              <a:rPr lang="zh-CN" altLang="en-US"/>
              <a:t>芯片中进行运算，按次序输出结果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6*356"/>
  <p:tag name="TABLE_ENDDRAG_RECT" val="485*135*426*35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1501</Words>
  <Application>Microsoft Office PowerPoint</Application>
  <PresentationFormat>宽屏</PresentationFormat>
  <Paragraphs>142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Calibri</vt:lpstr>
      <vt:lpstr>Arial</vt:lpstr>
      <vt:lpstr>华康行楷体 W5</vt:lpstr>
      <vt:lpstr>Wingdings</vt:lpstr>
      <vt:lpstr>WPS</vt:lpstr>
      <vt:lpstr>第二次项目设计汇报</vt:lpstr>
      <vt:lpstr>第一题（保险箱用的 4 位数字代码锁）</vt:lpstr>
      <vt:lpstr>逻辑图与真值表</vt:lpstr>
      <vt:lpstr>仿真</vt:lpstr>
      <vt:lpstr>第二题（手动记分控制电路）</vt:lpstr>
      <vt:lpstr>逻辑图与真值表</vt:lpstr>
      <vt:lpstr>真值表</vt:lpstr>
      <vt:lpstr>仿真</vt:lpstr>
      <vt:lpstr>第三题</vt:lpstr>
      <vt:lpstr>逻辑图与真值表</vt:lpstr>
      <vt:lpstr>PowerPoint 演示文稿</vt:lpstr>
      <vt:lpstr>仿真</vt:lpstr>
      <vt:lpstr>第四题（多通道数据分时传送系统）</vt:lpstr>
      <vt:lpstr>逻辑图与真值表</vt:lpstr>
      <vt:lpstr>PowerPoint 演示文稿</vt:lpstr>
      <vt:lpstr>仿真</vt:lpstr>
      <vt:lpstr>四位二进制全加器和全减器设计思路</vt:lpstr>
      <vt:lpstr>1. 设计目标</vt:lpstr>
      <vt:lpstr>2. 四位二进制全加器设计</vt:lpstr>
      <vt:lpstr>3. 四位二进制全减器设计</vt:lpstr>
      <vt:lpstr>4. 实现过程</vt:lpstr>
      <vt:lpstr>5. 总结与应用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1092531511@qq.com</cp:lastModifiedBy>
  <cp:revision>163</cp:revision>
  <dcterms:created xsi:type="dcterms:W3CDTF">2019-06-19T02:08:00Z</dcterms:created>
  <dcterms:modified xsi:type="dcterms:W3CDTF">2024-12-02T08:36:50Z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998AE046E8D042088C84CCCE21D42CDF_11</vt:lpwstr>
  </property>
</Properties>
</file>