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59"/>
  </p:notesMasterIdLst>
  <p:sldIdLst>
    <p:sldId id="256" r:id="rId2"/>
    <p:sldId id="274" r:id="rId3"/>
    <p:sldId id="289" r:id="rId4"/>
    <p:sldId id="378" r:id="rId5"/>
    <p:sldId id="270" r:id="rId6"/>
    <p:sldId id="377" r:id="rId7"/>
    <p:sldId id="299" r:id="rId8"/>
    <p:sldId id="300" r:id="rId9"/>
    <p:sldId id="302" r:id="rId10"/>
    <p:sldId id="303" r:id="rId11"/>
    <p:sldId id="304" r:id="rId12"/>
    <p:sldId id="305" r:id="rId13"/>
    <p:sldId id="310" r:id="rId14"/>
    <p:sldId id="335" r:id="rId15"/>
    <p:sldId id="332" r:id="rId16"/>
    <p:sldId id="333" r:id="rId17"/>
    <p:sldId id="334" r:id="rId18"/>
    <p:sldId id="306" r:id="rId19"/>
    <p:sldId id="309" r:id="rId20"/>
    <p:sldId id="308" r:id="rId21"/>
    <p:sldId id="307" r:id="rId22"/>
    <p:sldId id="336" r:id="rId23"/>
    <p:sldId id="337" r:id="rId24"/>
    <p:sldId id="338" r:id="rId25"/>
    <p:sldId id="339" r:id="rId26"/>
    <p:sldId id="349" r:id="rId27"/>
    <p:sldId id="341" r:id="rId28"/>
    <p:sldId id="342" r:id="rId29"/>
    <p:sldId id="343" r:id="rId30"/>
    <p:sldId id="346" r:id="rId31"/>
    <p:sldId id="345" r:id="rId32"/>
    <p:sldId id="382" r:id="rId33"/>
    <p:sldId id="383" r:id="rId34"/>
    <p:sldId id="384" r:id="rId35"/>
    <p:sldId id="379" r:id="rId36"/>
    <p:sldId id="381" r:id="rId37"/>
    <p:sldId id="380" r:id="rId38"/>
    <p:sldId id="385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393" r:id="rId47"/>
    <p:sldId id="394" r:id="rId48"/>
    <p:sldId id="395" r:id="rId49"/>
    <p:sldId id="396" r:id="rId50"/>
    <p:sldId id="397" r:id="rId51"/>
    <p:sldId id="398" r:id="rId52"/>
    <p:sldId id="399" r:id="rId53"/>
    <p:sldId id="400" r:id="rId54"/>
    <p:sldId id="401" r:id="rId55"/>
    <p:sldId id="402" r:id="rId56"/>
    <p:sldId id="403" r:id="rId57"/>
    <p:sldId id="404" r:id="rId5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Açık Stil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89" autoAdjust="0"/>
  </p:normalViewPr>
  <p:slideViewPr>
    <p:cSldViewPr snapToGrid="0">
      <p:cViewPr varScale="1">
        <p:scale>
          <a:sx n="117" d="100"/>
          <a:sy n="117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39AE9-2280-45A1-A009-3BF4E6ECF219}" type="datetimeFigureOut">
              <a:rPr lang="tr-TR" smtClean="0"/>
              <a:t>22/02/2025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77136-D465-4789-9E34-230E6E97FE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1019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684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564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945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51070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6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6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6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3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0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5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6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981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5" r:id="rId7"/>
    <p:sldLayoutId id="2147483731" r:id="rId8"/>
    <p:sldLayoutId id="2147483732" r:id="rId9"/>
    <p:sldLayoutId id="2147483733" r:id="rId10"/>
    <p:sldLayoutId id="2147483734" r:id="rId11"/>
    <p:sldLayoutId id="2147483737" r:id="rId12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ikmet.canli@gedik.edu.t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://localhost/home/index/123" TargetMode="External"/><Relationship Id="rId7" Type="http://schemas.openxmlformats.org/officeDocument/2006/relationships/hyperlink" Target="http://localhost/book/edit/123" TargetMode="External"/><Relationship Id="rId2" Type="http://schemas.openxmlformats.org/officeDocument/2006/relationships/hyperlink" Target="http://localhost/home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localhost/book" TargetMode="External"/><Relationship Id="rId5" Type="http://schemas.openxmlformats.org/officeDocument/2006/relationships/hyperlink" Target="http://localhost/home/contact" TargetMode="External"/><Relationship Id="rId4" Type="http://schemas.openxmlformats.org/officeDocument/2006/relationships/hyperlink" Target="http://localhost/home/about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tr-tr/library/system.web.mvc.redirecttorouteresult(v=vs.100).aspx" TargetMode="External"/><Relationship Id="rId13" Type="http://schemas.openxmlformats.org/officeDocument/2006/relationships/hyperlink" Target="https://msdn.microsoft.com/tr-tr/library/system.web.mvc.jsonresult(v=vs.100).aspx" TargetMode="External"/><Relationship Id="rId18" Type="http://schemas.openxmlformats.org/officeDocument/2006/relationships/hyperlink" Target="https://msdn.microsoft.com/tr-tr/library/system.web.mvc.controller.file(v=vs.100).aspx" TargetMode="External"/><Relationship Id="rId3" Type="http://schemas.openxmlformats.org/officeDocument/2006/relationships/hyperlink" Target="https://msdn.microsoft.com/tr-tr/library/system.web.mvc.controller.view(v=vs.100).aspx" TargetMode="External"/><Relationship Id="rId7" Type="http://schemas.openxmlformats.org/officeDocument/2006/relationships/hyperlink" Target="https://msdn.microsoft.com/tr-tr/library/dd492671(v=vs.100).aspx" TargetMode="External"/><Relationship Id="rId12" Type="http://schemas.openxmlformats.org/officeDocument/2006/relationships/hyperlink" Target="https://msdn.microsoft.com/tr-tr/library/system.web.mvc.controller.content(v=vs.100).aspx" TargetMode="External"/><Relationship Id="rId17" Type="http://schemas.openxmlformats.org/officeDocument/2006/relationships/hyperlink" Target="https://msdn.microsoft.com/tr-tr/library/system.web.mvc.fileresult(v=vs.100).aspx" TargetMode="External"/><Relationship Id="rId2" Type="http://schemas.openxmlformats.org/officeDocument/2006/relationships/hyperlink" Target="https://msdn.microsoft.com/tr-tr/library/system.web.mvc.viewresult(v=vs.100).aspx" TargetMode="External"/><Relationship Id="rId16" Type="http://schemas.openxmlformats.org/officeDocument/2006/relationships/hyperlink" Target="https://msdn.microsoft.com/tr-tr/library/dd505087(v=vs.100).aspx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msdn.microsoft.com/tr-tr/library/system.web.mvc.redirectresult(v=vs.100).aspx" TargetMode="External"/><Relationship Id="rId11" Type="http://schemas.openxmlformats.org/officeDocument/2006/relationships/hyperlink" Target="https://msdn.microsoft.com/tr-tr/library/system.web.mvc.contentresult(v=vs.100).aspx" TargetMode="External"/><Relationship Id="rId5" Type="http://schemas.openxmlformats.org/officeDocument/2006/relationships/hyperlink" Target="https://msdn.microsoft.com/tr-tr/library/system.web.mvc.controller.partialview(v=vs.100).aspx" TargetMode="External"/><Relationship Id="rId15" Type="http://schemas.openxmlformats.org/officeDocument/2006/relationships/hyperlink" Target="https://msdn.microsoft.com/tr-tr/library/system.web.mvc.javascriptresult(v=vs.100).aspx" TargetMode="External"/><Relationship Id="rId10" Type="http://schemas.openxmlformats.org/officeDocument/2006/relationships/hyperlink" Target="https://msdn.microsoft.com/tr-tr/library/system.web.mvc.controller.redirecttoroute(v=vs.100).aspx" TargetMode="External"/><Relationship Id="rId19" Type="http://schemas.openxmlformats.org/officeDocument/2006/relationships/hyperlink" Target="https://msdn.microsoft.com/tr-tr/library/system.web.mvc.emptyresult(v=vs.100).aspx" TargetMode="External"/><Relationship Id="rId4" Type="http://schemas.openxmlformats.org/officeDocument/2006/relationships/hyperlink" Target="https://msdn.microsoft.com/tr-tr/library/system.web.mvc.partialviewresult(v=vs.100).aspx" TargetMode="External"/><Relationship Id="rId9" Type="http://schemas.openxmlformats.org/officeDocument/2006/relationships/hyperlink" Target="https://msdn.microsoft.com/tr-tr/library/system.web.mvc.controller.redirecttoaction(v=vs.100).aspx" TargetMode="External"/><Relationship Id="rId14" Type="http://schemas.openxmlformats.org/officeDocument/2006/relationships/hyperlink" Target="https://msdn.microsoft.com/tr-tr/library/system.web.mvc.controller.json(v=vs.100).aspx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 descr="Bozuk Rope">
            <a:extLst>
              <a:ext uri="{FF2B5EF4-FFF2-40B4-BE49-F238E27FC236}">
                <a16:creationId xmlns:a16="http://schemas.microsoft.com/office/drawing/2014/main" id="{AEB7CF51-056D-9BEA-A4E2-48E06E1CA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867" b="2585"/>
          <a:stretch/>
        </p:blipFill>
        <p:spPr>
          <a:xfrm>
            <a:off x="1" y="10"/>
            <a:ext cx="12191999" cy="6857990"/>
          </a:xfrm>
          <a:prstGeom prst="rect">
            <a:avLst/>
          </a:prstGeom>
          <a:noFill/>
          <a:effectLst>
            <a:outerShdw dist="165100" dir="19200000" algn="bl" rotWithShape="0">
              <a:schemeClr val="tx1"/>
            </a:outerShdw>
          </a:effectLst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D642E1DB-7BB7-2AD4-D815-CC447631A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322" y="1606247"/>
            <a:ext cx="10363200" cy="4441372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Web tabanlı programlama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DA43750-7D33-D43A-98EA-6CDE8FC95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5284" y="717037"/>
            <a:ext cx="4757394" cy="1335393"/>
          </a:xfrm>
        </p:spPr>
        <p:txBody>
          <a:bodyPr>
            <a:normAutofit/>
          </a:bodyPr>
          <a:lstStyle/>
          <a:p>
            <a:pPr algn="r"/>
            <a:r>
              <a:rPr lang="tr-TR">
                <a:solidFill>
                  <a:srgbClr val="FFFFFF"/>
                </a:solidFill>
              </a:rPr>
              <a:t>Dr. Öğr. Üyesi </a:t>
            </a:r>
          </a:p>
          <a:p>
            <a:pPr algn="r"/>
            <a:r>
              <a:rPr lang="tr-TR">
                <a:solidFill>
                  <a:srgbClr val="FFFFFF"/>
                </a:solidFill>
              </a:rPr>
              <a:t>	hikmet canlı</a:t>
            </a:r>
          </a:p>
        </p:txBody>
      </p:sp>
      <p:sp>
        <p:nvSpPr>
          <p:cNvPr id="35" name="Date Placeholder 7">
            <a:extLst>
              <a:ext uri="{FF2B5EF4-FFF2-40B4-BE49-F238E27FC236}">
                <a16:creationId xmlns:a16="http://schemas.microsoft.com/office/drawing/2014/main" id="{7B025072-E01B-4B67-9FEC-40245C2E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tr-TR" dirty="0">
                <a:solidFill>
                  <a:srgbClr val="FFFFFF"/>
                </a:solidFill>
              </a:rPr>
              <a:t>2025 – 1. Hafta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7" name="Footer Placeholder 8">
            <a:extLst>
              <a:ext uri="{FF2B5EF4-FFF2-40B4-BE49-F238E27FC236}">
                <a16:creationId xmlns:a16="http://schemas.microsoft.com/office/drawing/2014/main" id="{6A4F0B81-FBE9-45D5-A21C-2617BA5A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tr-TR">
                <a:solidFill>
                  <a:srgbClr val="FFFFFF"/>
                </a:solidFill>
              </a:rPr>
              <a:t>GEDİK ÜNİVERSİTESİ – BİLGİSAYAR MÜHENDİSLİĞİ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9" name="Slide Number Placeholder 3">
            <a:extLst>
              <a:ext uri="{FF2B5EF4-FFF2-40B4-BE49-F238E27FC236}">
                <a16:creationId xmlns:a16="http://schemas.microsoft.com/office/drawing/2014/main" id="{7DC6A6BB-6A4E-4C14-B3A7-38DE9DA9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FAC0926-C259-4B3D-95C8-713E98CEE98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62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D56F824A-7A4D-4536-A957-EF2148943A1C}"/>
              </a:ext>
            </a:extLst>
          </p:cNvPr>
          <p:cNvSpPr txBox="1"/>
          <p:nvPr/>
        </p:nvSpPr>
        <p:spPr>
          <a:xfrm>
            <a:off x="1235460" y="1892830"/>
            <a:ext cx="9721080" cy="18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 algn="just">
              <a:buFont typeface="Arial" panose="020B0604020202020204" pitchFamily="34" charset="0"/>
              <a:buChar char="•"/>
            </a:pPr>
            <a:r>
              <a:rPr lang="en-US" sz="3733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Model, </a:t>
            </a:r>
            <a:r>
              <a:rPr lang="en-US" sz="3733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verileri</a:t>
            </a:r>
            <a:r>
              <a:rPr lang="en-US" sz="3733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733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temsil</a:t>
            </a:r>
            <a:r>
              <a:rPr lang="en-US" sz="3733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733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eder</a:t>
            </a:r>
            <a:r>
              <a:rPr lang="en-US" sz="3733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733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</a:t>
            </a:r>
            <a:r>
              <a:rPr lang="en-US" sz="3733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733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başka</a:t>
            </a:r>
            <a:r>
              <a:rPr lang="en-US" sz="3733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733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hiçbir</a:t>
            </a:r>
            <a:r>
              <a:rPr lang="en-US" sz="3733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733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şey</a:t>
            </a:r>
            <a:r>
              <a:rPr lang="en-US" sz="3733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733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yapmaz</a:t>
            </a:r>
            <a:r>
              <a:rPr lang="en-US" sz="3733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endParaRPr lang="tr-TR" sz="3733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189" indent="-457189" algn="just">
              <a:buFont typeface="Arial" panose="020B0604020202020204" pitchFamily="34" charset="0"/>
              <a:buChar char="•"/>
            </a:pPr>
            <a:r>
              <a:rPr lang="en-US" sz="3733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Model, </a:t>
            </a:r>
            <a:r>
              <a:rPr lang="tr-TR" sz="3733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controller</a:t>
            </a:r>
            <a:r>
              <a:rPr lang="en-US" sz="3733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733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veya</a:t>
            </a:r>
            <a:r>
              <a:rPr lang="en-US" sz="3733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tr-TR" sz="3733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view</a:t>
            </a:r>
            <a:r>
              <a:rPr lang="en-US" sz="3733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733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bağımsızdır</a:t>
            </a:r>
            <a:r>
              <a:rPr lang="en-US" sz="3733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	</a:t>
            </a:r>
          </a:p>
        </p:txBody>
      </p:sp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8C917978-5D46-4C73-94DD-050E82DF76B7}"/>
              </a:ext>
            </a:extLst>
          </p:cNvPr>
          <p:cNvSpPr/>
          <p:nvPr/>
        </p:nvSpPr>
        <p:spPr>
          <a:xfrm>
            <a:off x="911425" y="5202414"/>
            <a:ext cx="2005263" cy="110690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 Item</a:t>
            </a:r>
          </a:p>
        </p:txBody>
      </p:sp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CA08D48F-0BA7-46CD-B544-107D6FBB7741}"/>
              </a:ext>
            </a:extLst>
          </p:cNvPr>
          <p:cNvSpPr/>
          <p:nvPr/>
        </p:nvSpPr>
        <p:spPr>
          <a:xfrm>
            <a:off x="3695734" y="5202413"/>
            <a:ext cx="2005263" cy="110690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Category</a:t>
            </a:r>
          </a:p>
        </p:txBody>
      </p:sp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4B93B2BE-C7FE-4F6F-AE3F-49DD315B5DE4}"/>
              </a:ext>
            </a:extLst>
          </p:cNvPr>
          <p:cNvSpPr/>
          <p:nvPr/>
        </p:nvSpPr>
        <p:spPr>
          <a:xfrm>
            <a:off x="6378551" y="5202413"/>
            <a:ext cx="2304256" cy="110690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Header</a:t>
            </a:r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044AEBDD-486F-448C-BD8A-81C986EA879F}"/>
              </a:ext>
            </a:extLst>
          </p:cNvPr>
          <p:cNvSpPr/>
          <p:nvPr/>
        </p:nvSpPr>
        <p:spPr>
          <a:xfrm>
            <a:off x="9360363" y="5202416"/>
            <a:ext cx="2304256" cy="110690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Detail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3E994CB1-7311-4C9B-90AE-D378DE1E63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4638"/>
            <a:ext cx="12192000" cy="76808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104089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D56F824A-7A4D-4536-A957-EF2148943A1C}"/>
              </a:ext>
            </a:extLst>
          </p:cNvPr>
          <p:cNvSpPr txBox="1"/>
          <p:nvPr/>
        </p:nvSpPr>
        <p:spPr>
          <a:xfrm>
            <a:off x="1235460" y="1892829"/>
            <a:ext cx="9721080" cy="2390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3733" dirty="0" err="1">
                <a:solidFill>
                  <a:schemeClr val="accent5">
                    <a:lumMod val="75000"/>
                  </a:schemeClr>
                </a:solidFill>
              </a:rPr>
              <a:t>Görünümler</a:t>
            </a:r>
            <a:r>
              <a:rPr lang="en-US" sz="3733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3733" dirty="0" err="1">
                <a:solidFill>
                  <a:schemeClr val="accent5">
                    <a:lumMod val="75000"/>
                  </a:schemeClr>
                </a:solidFill>
              </a:rPr>
              <a:t>uygulamanın</a:t>
            </a:r>
            <a:r>
              <a:rPr lang="en-US" sz="3733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733" dirty="0" err="1">
                <a:solidFill>
                  <a:schemeClr val="accent5">
                    <a:lumMod val="75000"/>
                  </a:schemeClr>
                </a:solidFill>
              </a:rPr>
              <a:t>kullanıcı</a:t>
            </a:r>
            <a:r>
              <a:rPr lang="en-US" sz="3733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733" dirty="0" err="1">
                <a:solidFill>
                  <a:schemeClr val="accent5">
                    <a:lumMod val="75000"/>
                  </a:schemeClr>
                </a:solidFill>
              </a:rPr>
              <a:t>arayüzünü</a:t>
            </a:r>
            <a:r>
              <a:rPr lang="en-US" sz="3733" dirty="0">
                <a:solidFill>
                  <a:schemeClr val="accent5">
                    <a:lumMod val="75000"/>
                  </a:schemeClr>
                </a:solidFill>
              </a:rPr>
              <a:t> (UI) </a:t>
            </a:r>
            <a:r>
              <a:rPr lang="en-US" sz="3733" dirty="0" err="1">
                <a:solidFill>
                  <a:schemeClr val="accent5">
                    <a:lumMod val="75000"/>
                  </a:schemeClr>
                </a:solidFill>
              </a:rPr>
              <a:t>görüntüleyen</a:t>
            </a:r>
            <a:r>
              <a:rPr lang="en-US" sz="3733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733" dirty="0" err="1">
                <a:solidFill>
                  <a:schemeClr val="accent5">
                    <a:lumMod val="75000"/>
                  </a:schemeClr>
                </a:solidFill>
              </a:rPr>
              <a:t>bileşenlerdir</a:t>
            </a:r>
            <a:r>
              <a:rPr lang="en-US" sz="3733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3733" dirty="0" err="1">
                <a:solidFill>
                  <a:schemeClr val="accent5">
                    <a:lumMod val="75000"/>
                  </a:schemeClr>
                </a:solidFill>
              </a:rPr>
              <a:t>Genellikle</a:t>
            </a:r>
            <a:r>
              <a:rPr lang="en-US" sz="3733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3733" dirty="0" err="1">
                <a:solidFill>
                  <a:schemeClr val="accent5">
                    <a:lumMod val="75000"/>
                  </a:schemeClr>
                </a:solidFill>
              </a:rPr>
              <a:t>bu</a:t>
            </a:r>
            <a:r>
              <a:rPr lang="en-US" sz="3733" dirty="0">
                <a:solidFill>
                  <a:schemeClr val="accent5">
                    <a:lumMod val="75000"/>
                  </a:schemeClr>
                </a:solidFill>
              </a:rPr>
              <a:t> UI model </a:t>
            </a:r>
            <a:r>
              <a:rPr lang="en-US" sz="3733" dirty="0" err="1">
                <a:solidFill>
                  <a:schemeClr val="accent5">
                    <a:lumMod val="75000"/>
                  </a:schemeClr>
                </a:solidFill>
              </a:rPr>
              <a:t>verilerinden</a:t>
            </a:r>
            <a:r>
              <a:rPr lang="en-US" sz="3733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733" dirty="0" err="1">
                <a:solidFill>
                  <a:schemeClr val="accent5">
                    <a:lumMod val="75000"/>
                  </a:schemeClr>
                </a:solidFill>
              </a:rPr>
              <a:t>oluşturulur</a:t>
            </a:r>
            <a:r>
              <a:rPr lang="en-US" sz="3733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92A164-40AB-418C-9B15-67E8571CE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235" y="4005064"/>
            <a:ext cx="2500644" cy="2307933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CDFF47E4-7729-4D2C-B6B6-FB23ECDEC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4638"/>
            <a:ext cx="12192000" cy="76808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27426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D56F824A-7A4D-4536-A957-EF2148943A1C}"/>
              </a:ext>
            </a:extLst>
          </p:cNvPr>
          <p:cNvSpPr txBox="1"/>
          <p:nvPr/>
        </p:nvSpPr>
        <p:spPr>
          <a:xfrm>
            <a:off x="1235460" y="1892829"/>
            <a:ext cx="9721080" cy="2964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3733" dirty="0">
                <a:solidFill>
                  <a:schemeClr val="accent5">
                    <a:lumMod val="75000"/>
                  </a:schemeClr>
                </a:solidFill>
              </a:rPr>
              <a:t>Controller</a:t>
            </a:r>
            <a:r>
              <a:rPr lang="tr-TR" sz="3733" dirty="0">
                <a:solidFill>
                  <a:schemeClr val="accent5">
                    <a:lumMod val="75000"/>
                  </a:schemeClr>
                </a:solidFill>
              </a:rPr>
              <a:t>’</a:t>
            </a:r>
            <a:r>
              <a:rPr lang="tr-TR" sz="3733" dirty="0" err="1">
                <a:solidFill>
                  <a:schemeClr val="accent5">
                    <a:lumMod val="75000"/>
                  </a:schemeClr>
                </a:solidFill>
              </a:rPr>
              <a:t>lar</a:t>
            </a:r>
            <a:r>
              <a:rPr lang="en-US" sz="3733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3733" dirty="0" err="1">
                <a:solidFill>
                  <a:schemeClr val="accent5">
                    <a:lumMod val="75000"/>
                  </a:schemeClr>
                </a:solidFill>
              </a:rPr>
              <a:t>kullanıcı</a:t>
            </a:r>
            <a:r>
              <a:rPr lang="en-US" sz="3733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733" dirty="0" err="1">
                <a:solidFill>
                  <a:schemeClr val="accent5">
                    <a:lumMod val="75000"/>
                  </a:schemeClr>
                </a:solidFill>
              </a:rPr>
              <a:t>etkileşimini</a:t>
            </a:r>
            <a:r>
              <a:rPr lang="en-US" sz="3733" dirty="0">
                <a:solidFill>
                  <a:schemeClr val="accent5">
                    <a:lumMod val="75000"/>
                  </a:schemeClr>
                </a:solidFill>
              </a:rPr>
              <a:t> (</a:t>
            </a:r>
            <a:r>
              <a:rPr lang="en-US" sz="3733" dirty="0" err="1">
                <a:solidFill>
                  <a:schemeClr val="accent5">
                    <a:lumMod val="75000"/>
                  </a:schemeClr>
                </a:solidFill>
              </a:rPr>
              <a:t>HTTPRequest</a:t>
            </a:r>
            <a:r>
              <a:rPr lang="en-US" sz="3733" dirty="0">
                <a:solidFill>
                  <a:schemeClr val="accent5">
                    <a:lumMod val="75000"/>
                  </a:schemeClr>
                </a:solidFill>
              </a:rPr>
              <a:t>) </a:t>
            </a:r>
            <a:r>
              <a:rPr lang="en-US" sz="3733" dirty="0" err="1">
                <a:solidFill>
                  <a:schemeClr val="accent5">
                    <a:lumMod val="75000"/>
                  </a:schemeClr>
                </a:solidFill>
              </a:rPr>
              <a:t>yöneten</a:t>
            </a:r>
            <a:r>
              <a:rPr lang="en-US" sz="3733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733" dirty="0" err="1">
                <a:solidFill>
                  <a:schemeClr val="accent5">
                    <a:lumMod val="75000"/>
                  </a:schemeClr>
                </a:solidFill>
              </a:rPr>
              <a:t>bileşenlerdir</a:t>
            </a:r>
            <a:endParaRPr lang="en-US" sz="3733" dirty="0">
              <a:solidFill>
                <a:schemeClr val="accent5">
                  <a:lumMod val="75000"/>
                </a:schemeClr>
              </a:solidFill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3733" dirty="0" err="1">
                <a:solidFill>
                  <a:schemeClr val="accent5">
                    <a:lumMod val="75000"/>
                  </a:schemeClr>
                </a:solidFill>
              </a:rPr>
              <a:t>Denetleyici</a:t>
            </a:r>
            <a:r>
              <a:rPr lang="en-US" sz="3733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3733" dirty="0" err="1">
                <a:solidFill>
                  <a:schemeClr val="accent5">
                    <a:lumMod val="75000"/>
                  </a:schemeClr>
                </a:solidFill>
              </a:rPr>
              <a:t>modelle</a:t>
            </a:r>
            <a:r>
              <a:rPr lang="en-US" sz="3733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733" dirty="0" err="1">
                <a:solidFill>
                  <a:schemeClr val="accent5">
                    <a:lumMod val="75000"/>
                  </a:schemeClr>
                </a:solidFill>
              </a:rPr>
              <a:t>çalışır</a:t>
            </a:r>
            <a:r>
              <a:rPr lang="en-US" sz="3733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733" dirty="0" err="1">
                <a:solidFill>
                  <a:schemeClr val="accent5">
                    <a:lumMod val="75000"/>
                  </a:schemeClr>
                </a:solidFill>
              </a:rPr>
              <a:t>ve</a:t>
            </a:r>
            <a:r>
              <a:rPr lang="en-US" sz="3733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733" dirty="0" err="1">
                <a:solidFill>
                  <a:schemeClr val="accent5">
                    <a:lumMod val="75000"/>
                  </a:schemeClr>
                </a:solidFill>
              </a:rPr>
              <a:t>nihayetinde</a:t>
            </a:r>
            <a:r>
              <a:rPr lang="en-US" sz="3733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733" dirty="0" err="1">
                <a:solidFill>
                  <a:schemeClr val="accent5">
                    <a:lumMod val="75000"/>
                  </a:schemeClr>
                </a:solidFill>
              </a:rPr>
              <a:t>kullanıcı</a:t>
            </a:r>
            <a:r>
              <a:rPr lang="en-US" sz="3733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733" dirty="0" err="1">
                <a:solidFill>
                  <a:schemeClr val="accent5">
                    <a:lumMod val="75000"/>
                  </a:schemeClr>
                </a:solidFill>
              </a:rPr>
              <a:t>arayüzünü</a:t>
            </a:r>
            <a:r>
              <a:rPr lang="en-US" sz="3733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733" dirty="0" err="1">
                <a:solidFill>
                  <a:schemeClr val="accent5">
                    <a:lumMod val="75000"/>
                  </a:schemeClr>
                </a:solidFill>
              </a:rPr>
              <a:t>görüntüleyen</a:t>
            </a:r>
            <a:r>
              <a:rPr lang="en-US" sz="3733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733" dirty="0" err="1">
                <a:solidFill>
                  <a:schemeClr val="accent5">
                    <a:lumMod val="75000"/>
                  </a:schemeClr>
                </a:solidFill>
              </a:rPr>
              <a:t>bir</a:t>
            </a:r>
            <a:r>
              <a:rPr lang="en-US" sz="3733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733" dirty="0" err="1">
                <a:solidFill>
                  <a:schemeClr val="accent5">
                    <a:lumMod val="75000"/>
                  </a:schemeClr>
                </a:solidFill>
              </a:rPr>
              <a:t>görünüm</a:t>
            </a:r>
            <a:r>
              <a:rPr lang="en-US" sz="3733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733" dirty="0" err="1">
                <a:solidFill>
                  <a:schemeClr val="accent5">
                    <a:lumMod val="75000"/>
                  </a:schemeClr>
                </a:solidFill>
              </a:rPr>
              <a:t>seçer</a:t>
            </a:r>
            <a:endParaRPr lang="en-US" sz="3733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59D4F0-397E-4589-80EE-CDABC4C1D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0363" y="4197085"/>
            <a:ext cx="2209800" cy="1879600"/>
          </a:xfrm>
          <a:prstGeom prst="rect">
            <a:avLst/>
          </a:prstGeom>
        </p:spPr>
      </p:pic>
      <p:grpSp>
        <p:nvGrpSpPr>
          <p:cNvPr id="8" name="Group 13318">
            <a:extLst>
              <a:ext uri="{FF2B5EF4-FFF2-40B4-BE49-F238E27FC236}">
                <a16:creationId xmlns:a16="http://schemas.microsoft.com/office/drawing/2014/main" id="{0DC60604-D56B-44CA-8329-E0450209107A}"/>
              </a:ext>
            </a:extLst>
          </p:cNvPr>
          <p:cNvGrpSpPr/>
          <p:nvPr/>
        </p:nvGrpSpPr>
        <p:grpSpPr>
          <a:xfrm rot="2366790">
            <a:off x="11012832" y="4823104"/>
            <a:ext cx="828373" cy="1871971"/>
            <a:chOff x="1359132" y="345882"/>
            <a:chExt cx="1966239" cy="4200564"/>
          </a:xfrm>
        </p:grpSpPr>
        <p:grpSp>
          <p:nvGrpSpPr>
            <p:cNvPr id="9" name="Group 23">
              <a:extLst>
                <a:ext uri="{FF2B5EF4-FFF2-40B4-BE49-F238E27FC236}">
                  <a16:creationId xmlns:a16="http://schemas.microsoft.com/office/drawing/2014/main" id="{CDA86A93-573D-4492-8894-F5297942083E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2" name="Rectangle 8">
                <a:extLst>
                  <a:ext uri="{FF2B5EF4-FFF2-40B4-BE49-F238E27FC236}">
                    <a16:creationId xmlns:a16="http://schemas.microsoft.com/office/drawing/2014/main" id="{E3BCE37B-3AC2-4CD6-A415-2543BC7392D9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3" name="Rectangle 8">
                <a:extLst>
                  <a:ext uri="{FF2B5EF4-FFF2-40B4-BE49-F238E27FC236}">
                    <a16:creationId xmlns:a16="http://schemas.microsoft.com/office/drawing/2014/main" id="{2BCA98B6-C899-4E00-8C00-4C316777573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4" name="Rectangle 8">
                <a:extLst>
                  <a:ext uri="{FF2B5EF4-FFF2-40B4-BE49-F238E27FC236}">
                    <a16:creationId xmlns:a16="http://schemas.microsoft.com/office/drawing/2014/main" id="{9D563A65-BD5A-456E-81F4-8C012569A9CE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5" name="Rectangle 2">
                <a:extLst>
                  <a:ext uri="{FF2B5EF4-FFF2-40B4-BE49-F238E27FC236}">
                    <a16:creationId xmlns:a16="http://schemas.microsoft.com/office/drawing/2014/main" id="{0076F2BA-9097-4214-9914-C63CD9747EBB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6" name="Rectangle 2">
                <a:extLst>
                  <a:ext uri="{FF2B5EF4-FFF2-40B4-BE49-F238E27FC236}">
                    <a16:creationId xmlns:a16="http://schemas.microsoft.com/office/drawing/2014/main" id="{4673A840-0B70-42D1-B641-5A7DC1FB8619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7" name="Rectangle 2">
                <a:extLst>
                  <a:ext uri="{FF2B5EF4-FFF2-40B4-BE49-F238E27FC236}">
                    <a16:creationId xmlns:a16="http://schemas.microsoft.com/office/drawing/2014/main" id="{28683974-77C6-434A-8D0C-10C26E01ECC2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28" name="Isosceles Triangle 4">
                <a:extLst>
                  <a:ext uri="{FF2B5EF4-FFF2-40B4-BE49-F238E27FC236}">
                    <a16:creationId xmlns:a16="http://schemas.microsoft.com/office/drawing/2014/main" id="{E713A037-8744-4E51-A768-69F95CF06C4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</p:grpSp>
        <p:grpSp>
          <p:nvGrpSpPr>
            <p:cNvPr id="10" name="Group 26">
              <a:extLst>
                <a:ext uri="{FF2B5EF4-FFF2-40B4-BE49-F238E27FC236}">
                  <a16:creationId xmlns:a16="http://schemas.microsoft.com/office/drawing/2014/main" id="{C70426D2-C398-497C-B057-216467150084}"/>
                </a:ext>
              </a:extLst>
            </p:cNvPr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11" name="Teardrop 30">
                <a:extLst>
                  <a:ext uri="{FF2B5EF4-FFF2-40B4-BE49-F238E27FC236}">
                    <a16:creationId xmlns:a16="http://schemas.microsoft.com/office/drawing/2014/main" id="{C888DF80-0585-4EEA-A270-AFEE37522430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2" name="Trapezoid 24">
                <a:extLst>
                  <a:ext uri="{FF2B5EF4-FFF2-40B4-BE49-F238E27FC236}">
                    <a16:creationId xmlns:a16="http://schemas.microsoft.com/office/drawing/2014/main" id="{7A7A67BD-D31D-405F-BDCF-C003F7F48DBB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3" name="Rounded Rectangle 18">
                <a:extLst>
                  <a:ext uri="{FF2B5EF4-FFF2-40B4-BE49-F238E27FC236}">
                    <a16:creationId xmlns:a16="http://schemas.microsoft.com/office/drawing/2014/main" id="{2554E0C0-5E27-49CF-BF82-F8AD23F8FAAE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9">
                <a:extLst>
                  <a:ext uri="{FF2B5EF4-FFF2-40B4-BE49-F238E27FC236}">
                    <a16:creationId xmlns:a16="http://schemas.microsoft.com/office/drawing/2014/main" id="{567537C9-B130-4266-A021-40C881DF0A7B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ounded Rectangle 20">
                <a:extLst>
                  <a:ext uri="{FF2B5EF4-FFF2-40B4-BE49-F238E27FC236}">
                    <a16:creationId xmlns:a16="http://schemas.microsoft.com/office/drawing/2014/main" id="{47368106-0413-4B29-96CF-9A9CB8129C65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21">
                <a:extLst>
                  <a:ext uri="{FF2B5EF4-FFF2-40B4-BE49-F238E27FC236}">
                    <a16:creationId xmlns:a16="http://schemas.microsoft.com/office/drawing/2014/main" id="{0FAD45F4-1C5C-4BCA-B476-D3A88FF3E940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ounded Rectangle 22">
                <a:extLst>
                  <a:ext uri="{FF2B5EF4-FFF2-40B4-BE49-F238E27FC236}">
                    <a16:creationId xmlns:a16="http://schemas.microsoft.com/office/drawing/2014/main" id="{AF5F5580-4582-4CFA-B301-5134F1EE5A35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5">
                <a:extLst>
                  <a:ext uri="{FF2B5EF4-FFF2-40B4-BE49-F238E27FC236}">
                    <a16:creationId xmlns:a16="http://schemas.microsoft.com/office/drawing/2014/main" id="{4720F3E0-9342-49F7-B08C-F31BE5CA6653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19" name="Rounded Rectangle 27">
                <a:extLst>
                  <a:ext uri="{FF2B5EF4-FFF2-40B4-BE49-F238E27FC236}">
                    <a16:creationId xmlns:a16="http://schemas.microsoft.com/office/drawing/2014/main" id="{5B73F00F-2DC8-4FCE-8465-774528BE2679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8">
                <a:extLst>
                  <a:ext uri="{FF2B5EF4-FFF2-40B4-BE49-F238E27FC236}">
                    <a16:creationId xmlns:a16="http://schemas.microsoft.com/office/drawing/2014/main" id="{0F3F3194-19FD-4379-B52E-3B41051E2386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9">
                <a:extLst>
                  <a:ext uri="{FF2B5EF4-FFF2-40B4-BE49-F238E27FC236}">
                    <a16:creationId xmlns:a16="http://schemas.microsoft.com/office/drawing/2014/main" id="{30ACC358-41C2-4939-BD16-68E62EC81EB0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9" name="Text Placeholder 1">
            <a:extLst>
              <a:ext uri="{FF2B5EF4-FFF2-40B4-BE49-F238E27FC236}">
                <a16:creationId xmlns:a16="http://schemas.microsoft.com/office/drawing/2014/main" id="{34AF97EA-C168-4D9D-8073-166B3EEA89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4638"/>
            <a:ext cx="12192000" cy="76808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81918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30">
            <a:extLst>
              <a:ext uri="{FF2B5EF4-FFF2-40B4-BE49-F238E27FC236}">
                <a16:creationId xmlns:a16="http://schemas.microsoft.com/office/drawing/2014/main" id="{F82F5CDF-46B1-4F81-BCAE-5CE17BEA8B7F}"/>
              </a:ext>
            </a:extLst>
          </p:cNvPr>
          <p:cNvSpPr/>
          <p:nvPr/>
        </p:nvSpPr>
        <p:spPr>
          <a:xfrm>
            <a:off x="431371" y="1508787"/>
            <a:ext cx="11551893" cy="4786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ounded Rectangle 15">
            <a:extLst>
              <a:ext uri="{FF2B5EF4-FFF2-40B4-BE49-F238E27FC236}">
                <a16:creationId xmlns:a16="http://schemas.microsoft.com/office/drawing/2014/main" id="{F1C239F3-776A-47B2-BF04-27474737CA8B}"/>
              </a:ext>
            </a:extLst>
          </p:cNvPr>
          <p:cNvSpPr/>
          <p:nvPr/>
        </p:nvSpPr>
        <p:spPr>
          <a:xfrm>
            <a:off x="5819072" y="2262265"/>
            <a:ext cx="2320381" cy="1102247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lang="en-US" sz="2133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ounded Rectangle 16">
            <a:extLst>
              <a:ext uri="{FF2B5EF4-FFF2-40B4-BE49-F238E27FC236}">
                <a16:creationId xmlns:a16="http://schemas.microsoft.com/office/drawing/2014/main" id="{3E8CD901-AAEA-4103-A8E5-2923B8F5C753}"/>
              </a:ext>
            </a:extLst>
          </p:cNvPr>
          <p:cNvSpPr/>
          <p:nvPr/>
        </p:nvSpPr>
        <p:spPr>
          <a:xfrm>
            <a:off x="9073768" y="4513166"/>
            <a:ext cx="2320381" cy="1102247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951B7958-B546-4E3D-9BB3-D35524B4E358}"/>
              </a:ext>
            </a:extLst>
          </p:cNvPr>
          <p:cNvSpPr/>
          <p:nvPr/>
        </p:nvSpPr>
        <p:spPr>
          <a:xfrm>
            <a:off x="2659540" y="4513165"/>
            <a:ext cx="2320381" cy="1102247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Controller</a:t>
            </a:r>
          </a:p>
        </p:txBody>
      </p:sp>
      <p:sp>
        <p:nvSpPr>
          <p:cNvPr id="11" name="Right Arrow 20">
            <a:extLst>
              <a:ext uri="{FF2B5EF4-FFF2-40B4-BE49-F238E27FC236}">
                <a16:creationId xmlns:a16="http://schemas.microsoft.com/office/drawing/2014/main" id="{F4CCA365-9A01-434C-AA6F-5676C45799F5}"/>
              </a:ext>
            </a:extLst>
          </p:cNvPr>
          <p:cNvSpPr/>
          <p:nvPr/>
        </p:nvSpPr>
        <p:spPr>
          <a:xfrm rot="19187994">
            <a:off x="3653947" y="3462766"/>
            <a:ext cx="2201364" cy="235153"/>
          </a:xfrm>
          <a:prstGeom prst="rightArrow">
            <a:avLst>
              <a:gd name="adj1" fmla="val 50000"/>
              <a:gd name="adj2" fmla="val 83501"/>
            </a:avLst>
          </a:prstGeom>
          <a:solidFill>
            <a:srgbClr val="FFFFFF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66505D-F3A1-43A1-BA91-1E943E965E3F}"/>
              </a:ext>
            </a:extLst>
          </p:cNvPr>
          <p:cNvSpPr txBox="1"/>
          <p:nvPr/>
        </p:nvSpPr>
        <p:spPr>
          <a:xfrm>
            <a:off x="9390867" y="3349162"/>
            <a:ext cx="1128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760DBB-A240-462E-AADC-3CD164A275A2}"/>
              </a:ext>
            </a:extLst>
          </p:cNvPr>
          <p:cNvSpPr txBox="1"/>
          <p:nvPr/>
        </p:nvSpPr>
        <p:spPr>
          <a:xfrm>
            <a:off x="3493110" y="3211010"/>
            <a:ext cx="148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Data</a:t>
            </a:r>
          </a:p>
        </p:txBody>
      </p:sp>
      <p:sp>
        <p:nvSpPr>
          <p:cNvPr id="14" name="Right Arrow 25">
            <a:extLst>
              <a:ext uri="{FF2B5EF4-FFF2-40B4-BE49-F238E27FC236}">
                <a16:creationId xmlns:a16="http://schemas.microsoft.com/office/drawing/2014/main" id="{59E683A3-61E4-46C3-8AD7-E734545B77EE}"/>
              </a:ext>
            </a:extLst>
          </p:cNvPr>
          <p:cNvSpPr/>
          <p:nvPr/>
        </p:nvSpPr>
        <p:spPr>
          <a:xfrm rot="13178994">
            <a:off x="8109134" y="3517280"/>
            <a:ext cx="2201365" cy="235155"/>
          </a:xfrm>
          <a:prstGeom prst="rightArrow">
            <a:avLst>
              <a:gd name="adj1" fmla="val 50000"/>
              <a:gd name="adj2" fmla="val 83501"/>
            </a:avLst>
          </a:prstGeom>
          <a:solidFill>
            <a:srgbClr val="FFFFFF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ight Arrow 26">
            <a:extLst>
              <a:ext uri="{FF2B5EF4-FFF2-40B4-BE49-F238E27FC236}">
                <a16:creationId xmlns:a16="http://schemas.microsoft.com/office/drawing/2014/main" id="{BA0E897F-904B-4D18-8A02-4A0AB1192C7A}"/>
              </a:ext>
            </a:extLst>
          </p:cNvPr>
          <p:cNvSpPr/>
          <p:nvPr/>
        </p:nvSpPr>
        <p:spPr>
          <a:xfrm>
            <a:off x="5074187" y="5044527"/>
            <a:ext cx="3927024" cy="211452"/>
          </a:xfrm>
          <a:prstGeom prst="rightArrow">
            <a:avLst>
              <a:gd name="adj1" fmla="val 50000"/>
              <a:gd name="adj2" fmla="val 83501"/>
            </a:avLst>
          </a:prstGeom>
          <a:solidFill>
            <a:srgbClr val="FFFFFF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ACFC56-E6C0-474C-92EA-DD79AED5B1BC}"/>
              </a:ext>
            </a:extLst>
          </p:cNvPr>
          <p:cNvSpPr txBox="1"/>
          <p:nvPr/>
        </p:nvSpPr>
        <p:spPr>
          <a:xfrm>
            <a:off x="6180996" y="4667839"/>
            <a:ext cx="1237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UI</a:t>
            </a:r>
          </a:p>
        </p:txBody>
      </p:sp>
      <p:sp>
        <p:nvSpPr>
          <p:cNvPr id="17" name="Right Arrow 28">
            <a:extLst>
              <a:ext uri="{FF2B5EF4-FFF2-40B4-BE49-F238E27FC236}">
                <a16:creationId xmlns:a16="http://schemas.microsoft.com/office/drawing/2014/main" id="{5AAEDC73-BD3D-467C-9A14-8CCE40374F5C}"/>
              </a:ext>
            </a:extLst>
          </p:cNvPr>
          <p:cNvSpPr/>
          <p:nvPr/>
        </p:nvSpPr>
        <p:spPr>
          <a:xfrm>
            <a:off x="559216" y="4866145"/>
            <a:ext cx="1959472" cy="233132"/>
          </a:xfrm>
          <a:prstGeom prst="rightArrow">
            <a:avLst>
              <a:gd name="adj1" fmla="val 50000"/>
              <a:gd name="adj2" fmla="val 83501"/>
            </a:avLst>
          </a:prstGeom>
          <a:solidFill>
            <a:srgbClr val="FFFFFF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A0FD48-3DFC-4F5B-BB12-D119A5711120}"/>
              </a:ext>
            </a:extLst>
          </p:cNvPr>
          <p:cNvSpPr txBox="1"/>
          <p:nvPr/>
        </p:nvSpPr>
        <p:spPr>
          <a:xfrm>
            <a:off x="559216" y="4394221"/>
            <a:ext cx="1567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Request</a:t>
            </a:r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7BDEE2F6-A56F-48C6-882D-7A388DB99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4638"/>
            <a:ext cx="12192000" cy="76808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MVC </a:t>
            </a:r>
            <a:r>
              <a:rPr lang="tr-TR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Mimarisi</a:t>
            </a:r>
            <a:endPara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700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D56F824A-7A4D-4536-A957-EF2148943A1C}"/>
              </a:ext>
            </a:extLst>
          </p:cNvPr>
          <p:cNvSpPr txBox="1"/>
          <p:nvPr/>
        </p:nvSpPr>
        <p:spPr>
          <a:xfrm>
            <a:off x="1235460" y="1892830"/>
            <a:ext cx="9721080" cy="2389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 algn="just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ASP.NET Core, Dependency Injection</a:t>
            </a:r>
            <a:r>
              <a:rPr lang="tr-TR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desteklemek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sıfırdan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tasarlanmıştır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189" indent="-457189" algn="just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 Core,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yerleşik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IoC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kapsayıcısını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kullanarak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yapılandırıcı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veya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yöntem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aracılığıyla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bağımlılık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sınıflarının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nesnelerini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enjekte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eder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189" indent="-457189" algn="just">
              <a:buFont typeface="Arial" panose="020B0604020202020204" pitchFamily="34" charset="0"/>
              <a:buChar char="•"/>
            </a:pP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Bağımlılık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Enjeksiyonu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(DI),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geliştiricilerin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uygulamalarının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farklı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parçalarını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ayırmasına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yardımcı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olabilecek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kalıptır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189" indent="-457189" algn="just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ASP.NET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Core'da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sıkı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şekilde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birleştirilmiş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olmak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yerine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hem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çerçeve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hizmetleri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hem de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uygulama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hizmetleri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sınıflarınıza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enjekte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133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edilebilir</a:t>
            </a:r>
            <a:r>
              <a:rPr lang="en-US" sz="2133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8B99A58-FF6B-46EB-9ACF-AFE84DE8BD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4638"/>
            <a:ext cx="12192000" cy="76808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73331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56D40A76-513E-4198-BFF6-ACFD37CAB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3" y="3326538"/>
            <a:ext cx="1409700" cy="16383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086" name="Picture 38" descr="Image result for thinking icon">
            <a:extLst>
              <a:ext uri="{FF2B5EF4-FFF2-40B4-BE49-F238E27FC236}">
                <a16:creationId xmlns:a16="http://schemas.microsoft.com/office/drawing/2014/main" id="{6599F98D-6223-4383-8367-8B307CAF8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91" y="1615307"/>
            <a:ext cx="3541885" cy="354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94B3AD0-1010-4DD0-B5D0-91BC5B78B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31" y="3317506"/>
            <a:ext cx="1409700" cy="1638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2052" name="Picture 4" descr="Image result for hiking backpack items">
            <a:extLst>
              <a:ext uri="{FF2B5EF4-FFF2-40B4-BE49-F238E27FC236}">
                <a16:creationId xmlns:a16="http://schemas.microsoft.com/office/drawing/2014/main" id="{57F71B51-559F-4B6B-89EB-3A3E804349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0" b="2763"/>
          <a:stretch/>
        </p:blipFill>
        <p:spPr bwMode="auto">
          <a:xfrm>
            <a:off x="2358077" y="5357916"/>
            <a:ext cx="784900" cy="94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Image result for mountain icon">
            <a:extLst>
              <a:ext uri="{FF2B5EF4-FFF2-40B4-BE49-F238E27FC236}">
                <a16:creationId xmlns:a16="http://schemas.microsoft.com/office/drawing/2014/main" id="{D8E81BE9-5AA2-40F0-9916-F9B11462E1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2" b="31545"/>
          <a:stretch/>
        </p:blipFill>
        <p:spPr bwMode="auto">
          <a:xfrm>
            <a:off x="2358076" y="2122568"/>
            <a:ext cx="864096" cy="44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Image result for backpack icon">
            <a:extLst>
              <a:ext uri="{FF2B5EF4-FFF2-40B4-BE49-F238E27FC236}">
                <a16:creationId xmlns:a16="http://schemas.microsoft.com/office/drawing/2014/main" id="{5949B007-9569-484B-8B73-364B811A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114" y="5157192"/>
            <a:ext cx="1344149" cy="134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rrow: Curved Down 20">
            <a:extLst>
              <a:ext uri="{FF2B5EF4-FFF2-40B4-BE49-F238E27FC236}">
                <a16:creationId xmlns:a16="http://schemas.microsoft.com/office/drawing/2014/main" id="{4EE4637D-C22E-430C-8FA6-F39538622BA4}"/>
              </a:ext>
            </a:extLst>
          </p:cNvPr>
          <p:cNvSpPr/>
          <p:nvPr/>
        </p:nvSpPr>
        <p:spPr>
          <a:xfrm>
            <a:off x="2750526" y="4720187"/>
            <a:ext cx="2496277" cy="537368"/>
          </a:xfrm>
          <a:prstGeom prst="curvedDownArrow">
            <a:avLst>
              <a:gd name="adj1" fmla="val 6849"/>
              <a:gd name="adj2" fmla="val 36724"/>
              <a:gd name="adj3" fmla="val 25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34" name="Picture 26" descr="Image result for mountain icon">
            <a:extLst>
              <a:ext uri="{FF2B5EF4-FFF2-40B4-BE49-F238E27FC236}">
                <a16:creationId xmlns:a16="http://schemas.microsoft.com/office/drawing/2014/main" id="{C10AD1FD-037E-4F87-81DC-59D1F8578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2" b="31545"/>
          <a:stretch/>
        </p:blipFill>
        <p:spPr bwMode="auto">
          <a:xfrm>
            <a:off x="7632171" y="2737563"/>
            <a:ext cx="4308499" cy="222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621BE19-CEB5-435A-A38D-E820D7376095}"/>
              </a:ext>
            </a:extLst>
          </p:cNvPr>
          <p:cNvSpPr/>
          <p:nvPr/>
        </p:nvSpPr>
        <p:spPr>
          <a:xfrm>
            <a:off x="5999990" y="1615307"/>
            <a:ext cx="192021" cy="5078056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15128A57-9B12-4C01-9391-ADE0BC32A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4638"/>
            <a:ext cx="12192000" cy="76808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Dependency Injection </a:t>
            </a:r>
            <a:r>
              <a:rPr lang="tr-TR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Örnek</a:t>
            </a:r>
            <a:endPara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06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DE631F54-133A-4D25-84BB-13C5236A0C65}"/>
              </a:ext>
            </a:extLst>
          </p:cNvPr>
          <p:cNvSpPr/>
          <p:nvPr/>
        </p:nvSpPr>
        <p:spPr>
          <a:xfrm>
            <a:off x="1167220" y="5157192"/>
            <a:ext cx="960107" cy="960107"/>
          </a:xfrm>
          <a:prstGeom prst="ellipse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E4975E-FEDB-46B2-A6F8-080549CF5779}"/>
              </a:ext>
            </a:extLst>
          </p:cNvPr>
          <p:cNvSpPr/>
          <p:nvPr/>
        </p:nvSpPr>
        <p:spPr>
          <a:xfrm>
            <a:off x="1029157" y="3248049"/>
            <a:ext cx="960107" cy="960107"/>
          </a:xfrm>
          <a:prstGeom prst="ellipse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cxnSp>
        <p:nvCxnSpPr>
          <p:cNvPr id="38" name="Elbow Connector 10">
            <a:extLst>
              <a:ext uri="{FF2B5EF4-FFF2-40B4-BE49-F238E27FC236}">
                <a16:creationId xmlns:a16="http://schemas.microsoft.com/office/drawing/2014/main" id="{B9FBACF7-AB5C-4D2C-BB96-503A7B17A1DB}"/>
              </a:ext>
            </a:extLst>
          </p:cNvPr>
          <p:cNvCxnSpPr>
            <a:cxnSpLocks/>
            <a:stCxn id="60" idx="1"/>
          </p:cNvCxnSpPr>
          <p:nvPr/>
        </p:nvCxnSpPr>
        <p:spPr>
          <a:xfrm rot="10800000">
            <a:off x="1920413" y="2173605"/>
            <a:ext cx="7600776" cy="3370815"/>
          </a:xfrm>
          <a:prstGeom prst="bentConnector3">
            <a:avLst>
              <a:gd name="adj1" fmla="val 45770"/>
            </a:avLst>
          </a:prstGeom>
          <a:ln w="1905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A3CB56A-C064-4F05-8EC5-B7E425E26FB2}"/>
              </a:ext>
            </a:extLst>
          </p:cNvPr>
          <p:cNvSpPr/>
          <p:nvPr/>
        </p:nvSpPr>
        <p:spPr>
          <a:xfrm>
            <a:off x="1032821" y="1495343"/>
            <a:ext cx="960107" cy="960107"/>
          </a:xfrm>
          <a:prstGeom prst="ellipse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1FDE7D-66BC-45DC-A334-A067BEB01D2B}"/>
              </a:ext>
            </a:extLst>
          </p:cNvPr>
          <p:cNvSpPr txBox="1"/>
          <p:nvPr/>
        </p:nvSpPr>
        <p:spPr>
          <a:xfrm>
            <a:off x="2079783" y="5064217"/>
            <a:ext cx="1516549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rgbClr val="002060"/>
                </a:solidFill>
                <a:cs typeface="Arial" pitchFamily="34" charset="0"/>
              </a:defRPr>
            </a:lvl1pPr>
          </a:lstStyle>
          <a:p>
            <a:r>
              <a:rPr lang="en-US" altLang="ko-KR" sz="1600" dirty="0"/>
              <a:t>DATABASE</a:t>
            </a:r>
            <a:endParaRPr lang="ko-KR" altLang="en-US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0B283E-6063-4433-BB36-009A8D55E340}"/>
              </a:ext>
            </a:extLst>
          </p:cNvPr>
          <p:cNvSpPr txBox="1"/>
          <p:nvPr/>
        </p:nvSpPr>
        <p:spPr>
          <a:xfrm>
            <a:off x="2092817" y="3344731"/>
            <a:ext cx="1917296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rgbClr val="002060"/>
                </a:solidFill>
                <a:cs typeface="Arial" pitchFamily="34" charset="0"/>
              </a:defRPr>
            </a:lvl1pPr>
          </a:lstStyle>
          <a:p>
            <a:r>
              <a:rPr lang="en-US" altLang="ko-KR" sz="1600" dirty="0"/>
              <a:t>LOGS</a:t>
            </a:r>
            <a:endParaRPr lang="ko-KR" alt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8EF2BE-3989-459F-A292-EB7FA4DB11F0}"/>
              </a:ext>
            </a:extLst>
          </p:cNvPr>
          <p:cNvSpPr txBox="1"/>
          <p:nvPr/>
        </p:nvSpPr>
        <p:spPr>
          <a:xfrm>
            <a:off x="2127327" y="1402477"/>
            <a:ext cx="116591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2060"/>
                </a:solidFill>
                <a:cs typeface="Arial" pitchFamily="34" charset="0"/>
              </a:rPr>
              <a:t>EMAILS</a:t>
            </a:r>
            <a:endParaRPr lang="ko-KR" altLang="en-US" sz="1600" b="1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4" name="AutoShape 6" descr="Image result for hiking icon">
            <a:extLst>
              <a:ext uri="{FF2B5EF4-FFF2-40B4-BE49-F238E27FC236}">
                <a16:creationId xmlns:a16="http://schemas.microsoft.com/office/drawing/2014/main" id="{CEDCA9FC-15E6-484A-832C-040DE58E36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0565" y="1508787"/>
            <a:ext cx="2315435" cy="231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cxnSp>
        <p:nvCxnSpPr>
          <p:cNvPr id="41" name="Elbow Connector 20">
            <a:extLst>
              <a:ext uri="{FF2B5EF4-FFF2-40B4-BE49-F238E27FC236}">
                <a16:creationId xmlns:a16="http://schemas.microsoft.com/office/drawing/2014/main" id="{9C3660B1-0B49-4325-BB94-F03600002B1E}"/>
              </a:ext>
            </a:extLst>
          </p:cNvPr>
          <p:cNvCxnSpPr>
            <a:cxnSpLocks/>
            <a:endCxn id="36" idx="5"/>
          </p:cNvCxnSpPr>
          <p:nvPr/>
        </p:nvCxnSpPr>
        <p:spPr>
          <a:xfrm rot="10800000">
            <a:off x="1986725" y="5976697"/>
            <a:ext cx="7534471" cy="183241"/>
          </a:xfrm>
          <a:prstGeom prst="bentConnector2">
            <a:avLst/>
          </a:prstGeom>
          <a:ln w="1905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ame 17">
            <a:extLst>
              <a:ext uri="{FF2B5EF4-FFF2-40B4-BE49-F238E27FC236}">
                <a16:creationId xmlns:a16="http://schemas.microsoft.com/office/drawing/2014/main" id="{C30A9DB8-D394-4B25-BEEA-AC502FDF2612}"/>
              </a:ext>
            </a:extLst>
          </p:cNvPr>
          <p:cNvSpPr/>
          <p:nvPr/>
        </p:nvSpPr>
        <p:spPr>
          <a:xfrm>
            <a:off x="1300688" y="3481454"/>
            <a:ext cx="417045" cy="41704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45" name="Rectangle 30">
            <a:extLst>
              <a:ext uri="{FF2B5EF4-FFF2-40B4-BE49-F238E27FC236}">
                <a16:creationId xmlns:a16="http://schemas.microsoft.com/office/drawing/2014/main" id="{BD110EE7-3628-46AC-A113-45216DCE2007}"/>
              </a:ext>
            </a:extLst>
          </p:cNvPr>
          <p:cNvSpPr/>
          <p:nvPr/>
        </p:nvSpPr>
        <p:spPr>
          <a:xfrm>
            <a:off x="1308018" y="1772611"/>
            <a:ext cx="409716" cy="40851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47" name="Oval 21">
            <a:extLst>
              <a:ext uri="{FF2B5EF4-FFF2-40B4-BE49-F238E27FC236}">
                <a16:creationId xmlns:a16="http://schemas.microsoft.com/office/drawing/2014/main" id="{7BAC1B75-43C2-4563-BF44-3F424FFE6707}"/>
              </a:ext>
            </a:extLst>
          </p:cNvPr>
          <p:cNvSpPr>
            <a:spLocks noChangeAspect="1"/>
          </p:cNvSpPr>
          <p:nvPr/>
        </p:nvSpPr>
        <p:spPr>
          <a:xfrm>
            <a:off x="1369900" y="5357555"/>
            <a:ext cx="554747" cy="55938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cxnSp>
        <p:nvCxnSpPr>
          <p:cNvPr id="62" name="Elbow Connector 10">
            <a:extLst>
              <a:ext uri="{FF2B5EF4-FFF2-40B4-BE49-F238E27FC236}">
                <a16:creationId xmlns:a16="http://schemas.microsoft.com/office/drawing/2014/main" id="{27444E18-BC38-432C-994E-6E24505E7278}"/>
              </a:ext>
            </a:extLst>
          </p:cNvPr>
          <p:cNvCxnSpPr>
            <a:cxnSpLocks/>
            <a:endCxn id="33" idx="6"/>
          </p:cNvCxnSpPr>
          <p:nvPr/>
        </p:nvCxnSpPr>
        <p:spPr>
          <a:xfrm rot="10800000">
            <a:off x="1992930" y="1975396"/>
            <a:ext cx="8429383" cy="1752709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10">
            <a:extLst>
              <a:ext uri="{FF2B5EF4-FFF2-40B4-BE49-F238E27FC236}">
                <a16:creationId xmlns:a16="http://schemas.microsoft.com/office/drawing/2014/main" id="{82B36411-761C-4F29-B075-1F1362B509B4}"/>
              </a:ext>
            </a:extLst>
          </p:cNvPr>
          <p:cNvCxnSpPr>
            <a:cxnSpLocks/>
          </p:cNvCxnSpPr>
          <p:nvPr/>
        </p:nvCxnSpPr>
        <p:spPr>
          <a:xfrm rot="10800000">
            <a:off x="1989266" y="1789712"/>
            <a:ext cx="9003281" cy="264593"/>
          </a:xfrm>
          <a:prstGeom prst="bentConnector3">
            <a:avLst>
              <a:gd name="adj1" fmla="val 51786"/>
            </a:avLst>
          </a:prstGeom>
          <a:ln w="1905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13">
            <a:extLst>
              <a:ext uri="{FF2B5EF4-FFF2-40B4-BE49-F238E27FC236}">
                <a16:creationId xmlns:a16="http://schemas.microsoft.com/office/drawing/2014/main" id="{A21019AA-63FF-4B25-ADAE-FAE45B4EF36D}"/>
              </a:ext>
            </a:extLst>
          </p:cNvPr>
          <p:cNvCxnSpPr>
            <a:cxnSpLocks/>
          </p:cNvCxnSpPr>
          <p:nvPr/>
        </p:nvCxnSpPr>
        <p:spPr>
          <a:xfrm rot="10800000">
            <a:off x="1924649" y="4000792"/>
            <a:ext cx="9163908" cy="1848027"/>
          </a:xfrm>
          <a:prstGeom prst="bentConnector3">
            <a:avLst>
              <a:gd name="adj1" fmla="val 68421"/>
            </a:avLst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13">
            <a:extLst>
              <a:ext uri="{FF2B5EF4-FFF2-40B4-BE49-F238E27FC236}">
                <a16:creationId xmlns:a16="http://schemas.microsoft.com/office/drawing/2014/main" id="{5A107FBD-E549-4A2B-BEF4-A4274B0C487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89265" y="2548408"/>
            <a:ext cx="7548624" cy="1139984"/>
          </a:xfrm>
          <a:prstGeom prst="bentConnector3">
            <a:avLst>
              <a:gd name="adj1" fmla="val 62602"/>
            </a:avLst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20">
            <a:extLst>
              <a:ext uri="{FF2B5EF4-FFF2-40B4-BE49-F238E27FC236}">
                <a16:creationId xmlns:a16="http://schemas.microsoft.com/office/drawing/2014/main" id="{5243F28D-5A19-4155-8A6F-16CFE153450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92819" y="4222211"/>
            <a:ext cx="7651588" cy="1607056"/>
          </a:xfrm>
          <a:prstGeom prst="bentConnector3">
            <a:avLst>
              <a:gd name="adj1" fmla="val 76291"/>
            </a:avLst>
          </a:prstGeom>
          <a:ln w="1905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20">
            <a:extLst>
              <a:ext uri="{FF2B5EF4-FFF2-40B4-BE49-F238E27FC236}">
                <a16:creationId xmlns:a16="http://schemas.microsoft.com/office/drawing/2014/main" id="{438155C6-4B76-41B4-8075-F63F1B2932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92817" y="1424855"/>
            <a:ext cx="7445072" cy="4030668"/>
          </a:xfrm>
          <a:prstGeom prst="bentConnector3">
            <a:avLst>
              <a:gd name="adj1" fmla="val 78294"/>
            </a:avLst>
          </a:prstGeom>
          <a:ln w="1905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8025802-A5C8-40C2-AD44-CD20B90ACA2A}"/>
              </a:ext>
            </a:extLst>
          </p:cNvPr>
          <p:cNvCxnSpPr>
            <a:cxnSpLocks/>
          </p:cNvCxnSpPr>
          <p:nvPr/>
        </p:nvCxnSpPr>
        <p:spPr>
          <a:xfrm flipV="1">
            <a:off x="1989264" y="3813043"/>
            <a:ext cx="7755141" cy="1404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9A54633-3EB1-4BA0-B240-77DEC9DB9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190" y="2928019"/>
            <a:ext cx="1733781" cy="160016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31CEABAF-2C76-48F8-821D-1C20058A2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190" y="1176787"/>
            <a:ext cx="1733781" cy="160016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FBD2F98-15AD-4BDD-A1A0-F5CB288EC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190" y="4744333"/>
            <a:ext cx="1733781" cy="1600168"/>
          </a:xfrm>
          <a:prstGeom prst="rect">
            <a:avLst/>
          </a:prstGeom>
        </p:spPr>
      </p:pic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9BE5CB75-B9C2-430F-8360-1800B52F4D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4638"/>
            <a:ext cx="12192000" cy="76808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Dependency Injection</a:t>
            </a:r>
            <a:r>
              <a:rPr lang="tr-TR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Olmadığında</a:t>
            </a:r>
            <a:endPara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93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4" grpId="0" animBg="1"/>
      <p:bldP spid="33" grpId="0" animBg="1"/>
      <p:bldP spid="52" grpId="0" animBg="1"/>
      <p:bldP spid="50" grpId="0" animBg="1"/>
      <p:bldP spid="49" grpId="0" animBg="1"/>
      <p:bldP spid="44" grpId="0" animBg="1"/>
      <p:bldP spid="45" grpId="0" animBg="1"/>
      <p:bldP spid="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Elbow Connector 10">
            <a:extLst>
              <a:ext uri="{FF2B5EF4-FFF2-40B4-BE49-F238E27FC236}">
                <a16:creationId xmlns:a16="http://schemas.microsoft.com/office/drawing/2014/main" id="{B9FBACF7-AB5C-4D2C-BB96-503A7B17A1DB}"/>
              </a:ext>
            </a:extLst>
          </p:cNvPr>
          <p:cNvCxnSpPr>
            <a:cxnSpLocks/>
          </p:cNvCxnSpPr>
          <p:nvPr/>
        </p:nvCxnSpPr>
        <p:spPr>
          <a:xfrm rot="10800000">
            <a:off x="1924077" y="1967975"/>
            <a:ext cx="4241328" cy="1119907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A3CB56A-C064-4F05-8EC5-B7E425E26FB2}"/>
              </a:ext>
            </a:extLst>
          </p:cNvPr>
          <p:cNvSpPr/>
          <p:nvPr/>
        </p:nvSpPr>
        <p:spPr>
          <a:xfrm>
            <a:off x="1032821" y="1495343"/>
            <a:ext cx="960107" cy="960107"/>
          </a:xfrm>
          <a:prstGeom prst="ellipse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1FDE7D-66BC-45DC-A334-A067BEB01D2B}"/>
              </a:ext>
            </a:extLst>
          </p:cNvPr>
          <p:cNvSpPr txBox="1"/>
          <p:nvPr/>
        </p:nvSpPr>
        <p:spPr>
          <a:xfrm>
            <a:off x="2183115" y="5247807"/>
            <a:ext cx="1516549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rgbClr val="002060"/>
                </a:solidFill>
                <a:cs typeface="Arial" pitchFamily="34" charset="0"/>
              </a:defRPr>
            </a:lvl1pPr>
          </a:lstStyle>
          <a:p>
            <a:r>
              <a:rPr lang="en-US" altLang="ko-KR" sz="1600" dirty="0"/>
              <a:t>DATABASE</a:t>
            </a:r>
            <a:endParaRPr lang="ko-KR" altLang="en-US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0B283E-6063-4433-BB36-009A8D55E340}"/>
              </a:ext>
            </a:extLst>
          </p:cNvPr>
          <p:cNvSpPr txBox="1"/>
          <p:nvPr/>
        </p:nvSpPr>
        <p:spPr>
          <a:xfrm>
            <a:off x="2092817" y="3344731"/>
            <a:ext cx="1917296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rgbClr val="002060"/>
                </a:solidFill>
                <a:cs typeface="Arial" pitchFamily="34" charset="0"/>
              </a:defRPr>
            </a:lvl1pPr>
          </a:lstStyle>
          <a:p>
            <a:r>
              <a:rPr lang="en-US" altLang="ko-KR" sz="1600" dirty="0"/>
              <a:t>LOGS</a:t>
            </a:r>
            <a:endParaRPr lang="ko-KR" alt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8EF2BE-3989-459F-A292-EB7FA4DB11F0}"/>
              </a:ext>
            </a:extLst>
          </p:cNvPr>
          <p:cNvSpPr txBox="1"/>
          <p:nvPr/>
        </p:nvSpPr>
        <p:spPr>
          <a:xfrm>
            <a:off x="2127327" y="1402477"/>
            <a:ext cx="116591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2060"/>
                </a:solidFill>
                <a:cs typeface="Arial" pitchFamily="34" charset="0"/>
              </a:rPr>
              <a:t>EMAILS</a:t>
            </a:r>
            <a:endParaRPr lang="ko-KR" altLang="en-US" sz="1600" b="1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4" name="AutoShape 6" descr="Image result for hiking icon">
            <a:extLst>
              <a:ext uri="{FF2B5EF4-FFF2-40B4-BE49-F238E27FC236}">
                <a16:creationId xmlns:a16="http://schemas.microsoft.com/office/drawing/2014/main" id="{CEDCA9FC-15E6-484A-832C-040DE58E36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0565" y="1508787"/>
            <a:ext cx="2315435" cy="231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E4975E-FEDB-46B2-A6F8-080549CF5779}"/>
              </a:ext>
            </a:extLst>
          </p:cNvPr>
          <p:cNvSpPr/>
          <p:nvPr/>
        </p:nvSpPr>
        <p:spPr>
          <a:xfrm>
            <a:off x="1029157" y="3248049"/>
            <a:ext cx="960107" cy="960107"/>
          </a:xfrm>
          <a:prstGeom prst="ellipse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E631F54-133A-4D25-84BB-13C5236A0C65}"/>
              </a:ext>
            </a:extLst>
          </p:cNvPr>
          <p:cNvSpPr/>
          <p:nvPr/>
        </p:nvSpPr>
        <p:spPr>
          <a:xfrm>
            <a:off x="1036541" y="5157192"/>
            <a:ext cx="960107" cy="960107"/>
          </a:xfrm>
          <a:prstGeom prst="ellipse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cxnSp>
        <p:nvCxnSpPr>
          <p:cNvPr id="41" name="Elbow Connector 20">
            <a:extLst>
              <a:ext uri="{FF2B5EF4-FFF2-40B4-BE49-F238E27FC236}">
                <a16:creationId xmlns:a16="http://schemas.microsoft.com/office/drawing/2014/main" id="{9C3660B1-0B49-4325-BB94-F03600002B1E}"/>
              </a:ext>
            </a:extLst>
          </p:cNvPr>
          <p:cNvCxnSpPr>
            <a:cxnSpLocks/>
            <a:endCxn id="36" idx="6"/>
          </p:cNvCxnSpPr>
          <p:nvPr/>
        </p:nvCxnSpPr>
        <p:spPr>
          <a:xfrm rot="10800000" flipV="1">
            <a:off x="1996648" y="4528184"/>
            <a:ext cx="4168757" cy="110906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ame 17">
            <a:extLst>
              <a:ext uri="{FF2B5EF4-FFF2-40B4-BE49-F238E27FC236}">
                <a16:creationId xmlns:a16="http://schemas.microsoft.com/office/drawing/2014/main" id="{C30A9DB8-D394-4B25-BEEA-AC502FDF2612}"/>
              </a:ext>
            </a:extLst>
          </p:cNvPr>
          <p:cNvSpPr/>
          <p:nvPr/>
        </p:nvSpPr>
        <p:spPr>
          <a:xfrm>
            <a:off x="1300688" y="3481454"/>
            <a:ext cx="417045" cy="41704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45" name="Rectangle 30">
            <a:extLst>
              <a:ext uri="{FF2B5EF4-FFF2-40B4-BE49-F238E27FC236}">
                <a16:creationId xmlns:a16="http://schemas.microsoft.com/office/drawing/2014/main" id="{BD110EE7-3628-46AC-A113-45216DCE2007}"/>
              </a:ext>
            </a:extLst>
          </p:cNvPr>
          <p:cNvSpPr/>
          <p:nvPr/>
        </p:nvSpPr>
        <p:spPr>
          <a:xfrm>
            <a:off x="1308018" y="1772611"/>
            <a:ext cx="409716" cy="408519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47" name="Oval 21">
            <a:extLst>
              <a:ext uri="{FF2B5EF4-FFF2-40B4-BE49-F238E27FC236}">
                <a16:creationId xmlns:a16="http://schemas.microsoft.com/office/drawing/2014/main" id="{7BAC1B75-43C2-4563-BF44-3F424FFE6707}"/>
              </a:ext>
            </a:extLst>
          </p:cNvPr>
          <p:cNvSpPr>
            <a:spLocks noChangeAspect="1"/>
          </p:cNvSpPr>
          <p:nvPr/>
        </p:nvSpPr>
        <p:spPr>
          <a:xfrm>
            <a:off x="1247179" y="5357554"/>
            <a:ext cx="554747" cy="55938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8025802-A5C8-40C2-AD44-CD20B90ACA2A}"/>
              </a:ext>
            </a:extLst>
          </p:cNvPr>
          <p:cNvCxnSpPr>
            <a:cxnSpLocks/>
            <a:endCxn id="25" idx="5"/>
          </p:cNvCxnSpPr>
          <p:nvPr/>
        </p:nvCxnSpPr>
        <p:spPr>
          <a:xfrm flipV="1">
            <a:off x="1989264" y="3806155"/>
            <a:ext cx="4176141" cy="2092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9A54633-3EB1-4BA0-B240-77DEC9DB9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812" y="3009649"/>
            <a:ext cx="1733781" cy="160016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31CEABAF-2C76-48F8-821D-1C20058A2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696" y="1374344"/>
            <a:ext cx="1733781" cy="160016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FBD2F98-15AD-4BDD-A1A0-F5CB288EC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696" y="4768903"/>
            <a:ext cx="1733781" cy="1600168"/>
          </a:xfrm>
          <a:prstGeom prst="rect">
            <a:avLst/>
          </a:prstGeom>
        </p:spPr>
      </p:pic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0CDB8D0C-2376-41FA-B5A4-F513F21950B3}"/>
              </a:ext>
            </a:extLst>
          </p:cNvPr>
          <p:cNvSpPr/>
          <p:nvPr/>
        </p:nvSpPr>
        <p:spPr>
          <a:xfrm rot="13500000">
            <a:off x="5181003" y="2821754"/>
            <a:ext cx="1968804" cy="1968804"/>
          </a:xfrm>
          <a:prstGeom prst="rt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CE9129-9E4E-4D33-AC4A-C496CFA948BC}"/>
              </a:ext>
            </a:extLst>
          </p:cNvPr>
          <p:cNvSpPr txBox="1"/>
          <p:nvPr/>
        </p:nvSpPr>
        <p:spPr>
          <a:xfrm rot="16200000">
            <a:off x="5877527" y="3483130"/>
            <a:ext cx="1659532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67" b="1" dirty="0">
                <a:solidFill>
                  <a:srgbClr val="002060"/>
                </a:solidFill>
                <a:cs typeface="Arial" pitchFamily="34" charset="0"/>
              </a:rPr>
              <a:t>CONTAINER</a:t>
            </a:r>
          </a:p>
          <a:p>
            <a:pPr algn="ctr"/>
            <a:r>
              <a:rPr lang="en-US" altLang="ko-KR" sz="1867" b="1" dirty="0">
                <a:solidFill>
                  <a:srgbClr val="002060"/>
                </a:solidFill>
                <a:cs typeface="Arial" pitchFamily="34" charset="0"/>
              </a:rPr>
              <a:t>DI</a:t>
            </a:r>
            <a:endParaRPr lang="ko-KR" altLang="en-US" sz="1867" b="1" dirty="0">
              <a:solidFill>
                <a:srgbClr val="002060"/>
              </a:solidFill>
              <a:cs typeface="Arial" pitchFamily="34" charset="0"/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970FD67-655F-4864-B43F-D7ED61B26E33}"/>
              </a:ext>
            </a:extLst>
          </p:cNvPr>
          <p:cNvCxnSpPr>
            <a:stCxn id="25" idx="2"/>
            <a:endCxn id="59" idx="1"/>
          </p:cNvCxnSpPr>
          <p:nvPr/>
        </p:nvCxnSpPr>
        <p:spPr>
          <a:xfrm flipV="1">
            <a:off x="7557560" y="2174428"/>
            <a:ext cx="763137" cy="163172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1E5FC60-52EF-40C8-819E-37A4A3343940}"/>
              </a:ext>
            </a:extLst>
          </p:cNvPr>
          <p:cNvCxnSpPr>
            <a:stCxn id="25" idx="2"/>
            <a:endCxn id="60" idx="1"/>
          </p:cNvCxnSpPr>
          <p:nvPr/>
        </p:nvCxnSpPr>
        <p:spPr>
          <a:xfrm>
            <a:off x="7557560" y="3806157"/>
            <a:ext cx="763137" cy="176283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6F05D7A-9465-4D6D-BB40-5E1CE20C911C}"/>
              </a:ext>
            </a:extLst>
          </p:cNvPr>
          <p:cNvCxnSpPr>
            <a:stCxn id="25" idx="2"/>
            <a:endCxn id="9" idx="1"/>
          </p:cNvCxnSpPr>
          <p:nvPr/>
        </p:nvCxnSpPr>
        <p:spPr>
          <a:xfrm>
            <a:off x="7557559" y="3806157"/>
            <a:ext cx="2590253" cy="3577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1">
            <a:extLst>
              <a:ext uri="{FF2B5EF4-FFF2-40B4-BE49-F238E27FC236}">
                <a16:creationId xmlns:a16="http://schemas.microsoft.com/office/drawing/2014/main" id="{BD3A40E7-AA4B-412F-AE71-FA08A87AAB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4638"/>
            <a:ext cx="12192000" cy="76808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Dependency </a:t>
            </a:r>
            <a:r>
              <a:rPr lang="tr-TR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Olduğunda</a:t>
            </a:r>
            <a:endPara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64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52" grpId="0" animBg="1"/>
      <p:bldP spid="50" grpId="0" animBg="1"/>
      <p:bldP spid="49" grpId="0" animBg="1"/>
      <p:bldP spid="34" grpId="0" animBg="1"/>
      <p:bldP spid="36" grpId="0" animBg="1"/>
      <p:bldP spid="44" grpId="0" animBg="1"/>
      <p:bldP spid="45" grpId="0" animBg="1"/>
      <p:bldP spid="47" grpId="0" animBg="1"/>
      <p:bldP spid="25" grpId="0" animBg="1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D56F824A-7A4D-4536-A957-EF2148943A1C}"/>
              </a:ext>
            </a:extLst>
          </p:cNvPr>
          <p:cNvSpPr txBox="1"/>
          <p:nvPr/>
        </p:nvSpPr>
        <p:spPr>
          <a:xfrm>
            <a:off x="1235460" y="1508787"/>
            <a:ext cx="97210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Tag Helpers</a:t>
            </a:r>
            <a:r>
              <a:rPr lang="tr-TR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ASP.NET Core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ile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birlikte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tanıtılmıştır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tr-TR" sz="320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189" indent="-457189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Tag Helpers,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sunucu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tarafı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kodunun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Razor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dosyalarında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HTML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öğelerinin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oluşturulmasına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işlenmesine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katılmasını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sağlar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tr-TR" sz="320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189" indent="-457189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Tag Helpers, HTML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öğelerine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çok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odaklıdır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kullanımı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çok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daha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doğaldır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184D0FA-7455-4E6B-9013-A619A72BA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4638"/>
            <a:ext cx="12192000" cy="76808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Tag Helpers</a:t>
            </a:r>
          </a:p>
        </p:txBody>
      </p:sp>
    </p:spTree>
    <p:extLst>
      <p:ext uri="{BB962C8B-B14F-4D97-AF65-F5344CB8AC3E}">
        <p14:creationId xmlns:p14="http://schemas.microsoft.com/office/powerpoint/2010/main" val="315895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EB2DE1-E4CA-4E5F-A21C-C1A9B6A08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41" y="1700096"/>
            <a:ext cx="6128356" cy="1104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6ECCD0-29B8-4DB6-A037-4062E97CE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60" y="3164355"/>
            <a:ext cx="6048672" cy="10573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61DEA1-56E3-4E04-9A0A-1ACB37712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934" y="4530632"/>
            <a:ext cx="9519809" cy="1516841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3E0D0C22-4581-4FAC-9B1D-2B0D7C2DF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4638"/>
            <a:ext cx="12192000" cy="76808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Tag Helpers </a:t>
            </a:r>
            <a:r>
              <a:rPr lang="tr-TR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Örnek</a:t>
            </a:r>
            <a:endPara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48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CBC5AD-DFC6-5954-26C9-B7122657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95927"/>
            <a:ext cx="10535235" cy="985180"/>
          </a:xfrm>
        </p:spPr>
        <p:txBody>
          <a:bodyPr anchor="ctr">
            <a:normAutofit/>
          </a:bodyPr>
          <a:lstStyle/>
          <a:p>
            <a:r>
              <a:rPr lang="tr-TR" dirty="0"/>
              <a:t>Sınav?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6476C6-40D0-50C7-D059-F3FA80D0C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014" y="1537583"/>
            <a:ext cx="9220355" cy="419374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</a:rPr>
              <a:t>%40 VİZE </a:t>
            </a: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</a:rPr>
              <a:t>%40 FİNAL</a:t>
            </a: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</a:rPr>
              <a:t>İletişim: </a:t>
            </a:r>
            <a:r>
              <a:rPr lang="tr-TR" dirty="0">
                <a:solidFill>
                  <a:srgbClr val="000000"/>
                </a:solidFill>
                <a:hlinkClick r:id="rId2"/>
              </a:rPr>
              <a:t>hikmet.canli@gedik.edu.tr</a:t>
            </a:r>
            <a:endParaRPr lang="tr-TR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tr-TR" dirty="0">
              <a:solidFill>
                <a:srgbClr val="000000"/>
              </a:solidFill>
            </a:endParaRP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460BE097-8227-4FAA-855E-A7E0050E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tr-TR" dirty="0"/>
              <a:t>2024 – 1.Hafta</a:t>
            </a:r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ACE5B7E-B6A7-412F-9CDD-CE2F7B02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tr-TR" dirty="0"/>
              <a:t>GEDİK ÜNİVERSİTESİ – BİLGİSAYAR MÜHENDİSLİĞİ</a:t>
            </a:r>
            <a:endParaRPr lang="en-US" dirty="0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486D18E6-2C3A-4D4A-93B8-55C65756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52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D56F824A-7A4D-4536-A957-EF2148943A1C}"/>
              </a:ext>
            </a:extLst>
          </p:cNvPr>
          <p:cNvSpPr txBox="1"/>
          <p:nvPr/>
        </p:nvSpPr>
        <p:spPr>
          <a:xfrm>
            <a:off x="1235460" y="1508787"/>
            <a:ext cx="97210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Asp.net core 2.0'da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tanıtıldı</a:t>
            </a:r>
            <a:endParaRPr lang="tr-TR" sz="320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Razor Pages, ASP.NET Core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MVC'nin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sayfa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odaklı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senaryoları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kodlamayı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daha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kolay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daha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üretken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hale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getiren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yeni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bir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özelliğidir</a:t>
            </a:r>
            <a:endParaRPr lang="tr-TR" sz="320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Razor Pages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yalnızca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basit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senaryolar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için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değildir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MVC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ile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yapabileceğiniz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her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şeyi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Razor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sayfalarını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kullanarak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da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yapabilirsiniz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; Routing, Models,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ActionResult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Tag Helpers vb.</a:t>
            </a: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7C08054-647B-424E-9E1E-457EE7B8A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4638"/>
            <a:ext cx="12192000" cy="76808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Razor Pages</a:t>
            </a:r>
          </a:p>
        </p:txBody>
      </p:sp>
    </p:spTree>
    <p:extLst>
      <p:ext uri="{BB962C8B-B14F-4D97-AF65-F5344CB8AC3E}">
        <p14:creationId xmlns:p14="http://schemas.microsoft.com/office/powerpoint/2010/main" val="1385462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D56F824A-7A4D-4536-A957-EF2148943A1C}"/>
              </a:ext>
            </a:extLst>
          </p:cNvPr>
          <p:cNvSpPr txBox="1"/>
          <p:nvPr/>
        </p:nvSpPr>
        <p:spPr>
          <a:xfrm>
            <a:off x="1235460" y="1531211"/>
            <a:ext cx="97210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Asp.net Razor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sayfalarında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yönlendirme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URL’leri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diskteki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Fiziksel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dosyalara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eşler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tr-TR" sz="320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Razor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Pages'in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bir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kök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klasöre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ihtiyacı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var.</a:t>
            </a:r>
            <a:endParaRPr lang="tr-TR" sz="320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Index.cshtml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varsayılan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bir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belgedir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5F78FB-C141-41DC-9A81-CA8196BBEB80}"/>
              </a:ext>
            </a:extLst>
          </p:cNvPr>
          <p:cNvGraphicFramePr>
            <a:graphicFrameLocks noGrp="1"/>
          </p:cNvGraphicFramePr>
          <p:nvPr/>
        </p:nvGraphicFramePr>
        <p:xfrm>
          <a:off x="1235460" y="3909053"/>
          <a:ext cx="9721080" cy="2438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860540">
                  <a:extLst>
                    <a:ext uri="{9D8B030D-6E8A-4147-A177-3AD203B41FA5}">
                      <a16:colId xmlns:a16="http://schemas.microsoft.com/office/drawing/2014/main" val="4002940344"/>
                    </a:ext>
                  </a:extLst>
                </a:gridCol>
                <a:gridCol w="4860540">
                  <a:extLst>
                    <a:ext uri="{9D8B030D-6E8A-4147-A177-3AD203B41FA5}">
                      <a16:colId xmlns:a16="http://schemas.microsoft.com/office/drawing/2014/main" val="1849134324"/>
                    </a:ext>
                  </a:extLst>
                </a:gridCol>
              </a:tblGrid>
              <a:tr h="528320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kern="1200" dirty="0">
                          <a:solidFill>
                            <a:srgbClr val="002060"/>
                          </a:solidFill>
                        </a:rPr>
                        <a:t>URL</a:t>
                      </a:r>
                      <a:endParaRPr lang="en-US" sz="21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kern="1200" dirty="0">
                          <a:solidFill>
                            <a:srgbClr val="002060"/>
                          </a:solidFill>
                        </a:rPr>
                        <a:t>Maps To</a:t>
                      </a:r>
                      <a:endParaRPr lang="en-US" sz="21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600" marR="101600" marT="101600" marB="101600"/>
                </a:tc>
                <a:extLst>
                  <a:ext uri="{0D108BD9-81ED-4DB2-BD59-A6C34878D82A}">
                    <a16:rowId xmlns:a16="http://schemas.microsoft.com/office/drawing/2014/main" val="742214562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fontAlgn="t"/>
                      <a:r>
                        <a:rPr lang="en-US" sz="2100" kern="1200" dirty="0"/>
                        <a:t>www.domain.com </a:t>
                      </a:r>
                      <a:endParaRPr lang="en-US" sz="210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100" kern="1200" dirty="0"/>
                        <a:t>/Pages/</a:t>
                      </a:r>
                      <a:r>
                        <a:rPr lang="en-US" sz="2100" kern="1200" dirty="0" err="1"/>
                        <a:t>Index.cshtml</a:t>
                      </a:r>
                      <a:endParaRPr lang="en-US" sz="210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600" marR="101600" marT="101600" marB="101600"/>
                </a:tc>
                <a:extLst>
                  <a:ext uri="{0D108BD9-81ED-4DB2-BD59-A6C34878D82A}">
                    <a16:rowId xmlns:a16="http://schemas.microsoft.com/office/drawing/2014/main" val="3781350756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fontAlgn="t"/>
                      <a:r>
                        <a:rPr lang="en-US" sz="2100" kern="1200"/>
                        <a:t>www.domain.com/index</a:t>
                      </a:r>
                      <a:endParaRPr lang="en-US" sz="2100" kern="120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100" kern="1200"/>
                        <a:t>/Pages/Index.cshtml</a:t>
                      </a:r>
                      <a:endParaRPr lang="en-US" sz="2100" kern="120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600" marR="101600" marT="101600" marB="101600"/>
                </a:tc>
                <a:extLst>
                  <a:ext uri="{0D108BD9-81ED-4DB2-BD59-A6C34878D82A}">
                    <a16:rowId xmlns:a16="http://schemas.microsoft.com/office/drawing/2014/main" val="2404526777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fontAlgn="t"/>
                      <a:r>
                        <a:rPr lang="en-US" sz="2100" kern="1200"/>
                        <a:t>www.domain.com/account</a:t>
                      </a:r>
                      <a:endParaRPr lang="en-US" sz="2100" kern="120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100" kern="1200" dirty="0"/>
                        <a:t>/Pages/</a:t>
                      </a:r>
                      <a:r>
                        <a:rPr lang="en-US" sz="2100" kern="1200" dirty="0" err="1"/>
                        <a:t>account.cshtml</a:t>
                      </a:r>
                      <a:br>
                        <a:rPr lang="en-US" sz="2100" kern="1200" dirty="0"/>
                      </a:br>
                      <a:r>
                        <a:rPr lang="en-US" sz="2100" kern="1200" dirty="0"/>
                        <a:t>/Pages/account/</a:t>
                      </a:r>
                      <a:r>
                        <a:rPr lang="en-US" sz="2100" kern="1200" dirty="0" err="1"/>
                        <a:t>index.cshtml</a:t>
                      </a:r>
                      <a:endParaRPr lang="en-US" sz="210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600" marR="101600" marT="101600" marB="101600"/>
                </a:tc>
                <a:extLst>
                  <a:ext uri="{0D108BD9-81ED-4DB2-BD59-A6C34878D82A}">
                    <a16:rowId xmlns:a16="http://schemas.microsoft.com/office/drawing/2014/main" val="3963275658"/>
                  </a:ext>
                </a:extLst>
              </a:tr>
            </a:tbl>
          </a:graphicData>
        </a:graphic>
      </p:graphicFrame>
      <p:pic>
        <p:nvPicPr>
          <p:cNvPr id="5" name="Picture 2" descr="Map, map pin, navigation, pin, route, routing icon | Icon search ">
            <a:extLst>
              <a:ext uri="{FF2B5EF4-FFF2-40B4-BE49-F238E27FC236}">
                <a16:creationId xmlns:a16="http://schemas.microsoft.com/office/drawing/2014/main" id="{3A67484B-1ABD-4426-8B3C-D8939B69C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192" y="1992634"/>
            <a:ext cx="2070696" cy="163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97D7FF8-C2F8-4F69-BCFF-81904D6BC1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4638"/>
            <a:ext cx="12192000" cy="76808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Routing in Razor Pages</a:t>
            </a:r>
          </a:p>
        </p:txBody>
      </p:sp>
    </p:spTree>
    <p:extLst>
      <p:ext uri="{BB962C8B-B14F-4D97-AF65-F5344CB8AC3E}">
        <p14:creationId xmlns:p14="http://schemas.microsoft.com/office/powerpoint/2010/main" val="1482011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AA3FFD0-FAD2-4E55-A9C2-554A3467628C}"/>
              </a:ext>
            </a:extLst>
          </p:cNvPr>
          <p:cNvSpPr/>
          <p:nvPr/>
        </p:nvSpPr>
        <p:spPr>
          <a:xfrm>
            <a:off x="4825120" y="1789705"/>
            <a:ext cx="1711349" cy="66089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URL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Request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78F209-AE02-464F-947B-7C168F17BDDE}"/>
              </a:ext>
            </a:extLst>
          </p:cNvPr>
          <p:cNvSpPr/>
          <p:nvPr/>
        </p:nvSpPr>
        <p:spPr>
          <a:xfrm>
            <a:off x="2443270" y="1796819"/>
            <a:ext cx="1753684" cy="66089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404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Error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A349DD-2BB0-4985-9F51-17DFA4C990F2}"/>
              </a:ext>
            </a:extLst>
          </p:cNvPr>
          <p:cNvSpPr/>
          <p:nvPr/>
        </p:nvSpPr>
        <p:spPr>
          <a:xfrm>
            <a:off x="250528" y="1796819"/>
            <a:ext cx="1717013" cy="660896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Response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3DF237-D282-4AA3-B1C1-084ED4EA80AB}"/>
              </a:ext>
            </a:extLst>
          </p:cNvPr>
          <p:cNvSpPr/>
          <p:nvPr/>
        </p:nvSpPr>
        <p:spPr>
          <a:xfrm>
            <a:off x="4367809" y="2756926"/>
            <a:ext cx="6292284" cy="2496277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CE9F998-3DA7-4914-B83F-BBFAADAE5EAD}"/>
              </a:ext>
            </a:extLst>
          </p:cNvPr>
          <p:cNvSpPr/>
          <p:nvPr/>
        </p:nvSpPr>
        <p:spPr>
          <a:xfrm>
            <a:off x="4672683" y="3752335"/>
            <a:ext cx="2016224" cy="1056117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</a:rPr>
              <a:t>URL matches </a:t>
            </a:r>
          </a:p>
          <a:p>
            <a:pPr algn="ctr"/>
            <a:r>
              <a:rPr lang="en-US" sz="1867" dirty="0">
                <a:solidFill>
                  <a:schemeClr val="bg1"/>
                </a:solidFill>
              </a:rPr>
              <a:t>with configured Routes?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1E2413D-48B6-4B0B-BDA5-83E70D9DDF05}"/>
              </a:ext>
            </a:extLst>
          </p:cNvPr>
          <p:cNvGraphicFramePr>
            <a:graphicFrameLocks noGrp="1"/>
          </p:cNvGraphicFramePr>
          <p:nvPr/>
        </p:nvGraphicFramePr>
        <p:xfrm>
          <a:off x="7074014" y="3828287"/>
          <a:ext cx="3280140" cy="982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0840">
                  <a:extLst>
                    <a:ext uri="{9D8B030D-6E8A-4147-A177-3AD203B41FA5}">
                      <a16:colId xmlns:a16="http://schemas.microsoft.com/office/drawing/2014/main" val="3222530528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3225556313"/>
                    </a:ext>
                  </a:extLst>
                </a:gridCol>
                <a:gridCol w="991161">
                  <a:extLst>
                    <a:ext uri="{9D8B030D-6E8A-4147-A177-3AD203B41FA5}">
                      <a16:colId xmlns:a16="http://schemas.microsoft.com/office/drawing/2014/main" val="3219118794"/>
                    </a:ext>
                  </a:extLst>
                </a:gridCol>
              </a:tblGrid>
              <a:tr h="327424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Route 1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URL Pattern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Handler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791753"/>
                  </a:ext>
                </a:extLst>
              </a:tr>
              <a:tr h="327424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Route 2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URL Pattern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Handler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362604"/>
                  </a:ext>
                </a:extLst>
              </a:tr>
              <a:tr h="327424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Route 3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URL Pattern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Handler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54626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D198F99-BDFB-4574-BD41-593A421DA3B2}"/>
              </a:ext>
            </a:extLst>
          </p:cNvPr>
          <p:cNvSpPr txBox="1"/>
          <p:nvPr/>
        </p:nvSpPr>
        <p:spPr>
          <a:xfrm>
            <a:off x="9010004" y="3458955"/>
            <a:ext cx="1650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Route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ABDD08-65EB-4BEC-B144-1EC3E82599DA}"/>
              </a:ext>
            </a:extLst>
          </p:cNvPr>
          <p:cNvSpPr txBox="1"/>
          <p:nvPr/>
        </p:nvSpPr>
        <p:spPr>
          <a:xfrm>
            <a:off x="6523045" y="2768722"/>
            <a:ext cx="201622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tx2">
                    <a:lumMod val="75000"/>
                  </a:schemeClr>
                </a:solidFill>
              </a:rPr>
              <a:t>Routing Engine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277949-DF8E-4E6F-B5F8-C3372FC71880}"/>
              </a:ext>
            </a:extLst>
          </p:cNvPr>
          <p:cNvSpPr/>
          <p:nvPr/>
        </p:nvSpPr>
        <p:spPr>
          <a:xfrm>
            <a:off x="4672852" y="5419818"/>
            <a:ext cx="2016224" cy="1056117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67" dirty="0">
                <a:solidFill>
                  <a:schemeClr val="bg1"/>
                </a:solidFill>
              </a:rPr>
              <a:t>Execute </a:t>
            </a:r>
          </a:p>
          <a:p>
            <a:pPr algn="ctr"/>
            <a:r>
              <a:rPr lang="en-US" sz="1867" dirty="0">
                <a:solidFill>
                  <a:schemeClr val="bg1"/>
                </a:solidFill>
              </a:rPr>
              <a:t>Controller and Action method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8B9678-8B6B-4F38-97E6-281BD3379115}"/>
              </a:ext>
            </a:extLst>
          </p:cNvPr>
          <p:cNvCxnSpPr>
            <a:stCxn id="4" idx="4"/>
            <a:endCxn id="9" idx="0"/>
          </p:cNvCxnSpPr>
          <p:nvPr/>
        </p:nvCxnSpPr>
        <p:spPr>
          <a:xfrm>
            <a:off x="5680795" y="2450602"/>
            <a:ext cx="0" cy="1301733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E8AA2A8-2237-492D-9D47-A386D0A66FB0}"/>
              </a:ext>
            </a:extLst>
          </p:cNvPr>
          <p:cNvCxnSpPr>
            <a:endCxn id="7" idx="4"/>
          </p:cNvCxnSpPr>
          <p:nvPr/>
        </p:nvCxnSpPr>
        <p:spPr>
          <a:xfrm rot="16200000" flipV="1">
            <a:off x="3085059" y="2692769"/>
            <a:ext cx="1822679" cy="1352571"/>
          </a:xfrm>
          <a:prstGeom prst="bentConnector3">
            <a:avLst>
              <a:gd name="adj1" fmla="val 16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9E303E0-D312-4B25-BE87-6AD2D4326D75}"/>
              </a:ext>
            </a:extLst>
          </p:cNvPr>
          <p:cNvCxnSpPr>
            <a:stCxn id="15" idx="1"/>
            <a:endCxn id="8" idx="4"/>
          </p:cNvCxnSpPr>
          <p:nvPr/>
        </p:nvCxnSpPr>
        <p:spPr>
          <a:xfrm rot="10800000">
            <a:off x="1109037" y="2457717"/>
            <a:ext cx="3563817" cy="3490161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373D38-4C7D-4EC8-86DD-2417E423BF64}"/>
              </a:ext>
            </a:extLst>
          </p:cNvPr>
          <p:cNvCxnSpPr>
            <a:stCxn id="9" idx="2"/>
            <a:endCxn id="15" idx="0"/>
          </p:cNvCxnSpPr>
          <p:nvPr/>
        </p:nvCxnSpPr>
        <p:spPr>
          <a:xfrm>
            <a:off x="5680796" y="4808452"/>
            <a:ext cx="169" cy="611365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D17E2E-645F-419D-B4CC-97E0778DA454}"/>
              </a:ext>
            </a:extLst>
          </p:cNvPr>
          <p:cNvCxnSpPr/>
          <p:nvPr/>
        </p:nvCxnSpPr>
        <p:spPr>
          <a:xfrm flipH="1">
            <a:off x="6768075" y="4319423"/>
            <a:ext cx="2881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4BF1FC8-3FD7-4DE8-B13E-406D3C1EE90A}"/>
              </a:ext>
            </a:extLst>
          </p:cNvPr>
          <p:cNvSpPr txBox="1"/>
          <p:nvPr/>
        </p:nvSpPr>
        <p:spPr>
          <a:xfrm>
            <a:off x="3302622" y="3867315"/>
            <a:ext cx="559769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1DD8EC-428B-4541-B1FA-B601781B354A}"/>
              </a:ext>
            </a:extLst>
          </p:cNvPr>
          <p:cNvSpPr txBox="1"/>
          <p:nvPr/>
        </p:nvSpPr>
        <p:spPr>
          <a:xfrm>
            <a:off x="5680795" y="4885105"/>
            <a:ext cx="60414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21" name="Text Placeholder 1">
            <a:extLst>
              <a:ext uri="{FF2B5EF4-FFF2-40B4-BE49-F238E27FC236}">
                <a16:creationId xmlns:a16="http://schemas.microsoft.com/office/drawing/2014/main" id="{A0F051D4-8DA9-47AA-9683-A24C81EAC4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4638"/>
            <a:ext cx="12192000" cy="76808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Routing in MVC</a:t>
            </a:r>
          </a:p>
        </p:txBody>
      </p:sp>
    </p:spTree>
    <p:extLst>
      <p:ext uri="{BB962C8B-B14F-4D97-AF65-F5344CB8AC3E}">
        <p14:creationId xmlns:p14="http://schemas.microsoft.com/office/powerpoint/2010/main" val="617773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D56F824A-7A4D-4536-A957-EF2148943A1C}"/>
              </a:ext>
            </a:extLst>
          </p:cNvPr>
          <p:cNvSpPr txBox="1"/>
          <p:nvPr/>
        </p:nvSpPr>
        <p:spPr>
          <a:xfrm>
            <a:off x="1235460" y="1892830"/>
            <a:ext cx="97210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URL pattern</a:t>
            </a:r>
            <a:r>
              <a:rPr lang="tr-TR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URL'deki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alan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adı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kısmından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sonra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dikkate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alınır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457189" indent="-457189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Localhost:1234/{</a:t>
            </a:r>
            <a:r>
              <a:rPr lang="en-US" sz="320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controller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}/{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action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}/{</a:t>
            </a:r>
            <a:r>
              <a:rPr lang="en-US" sz="32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  <a:p>
            <a:pPr marL="457189" indent="-457189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Localhost:1234/</a:t>
            </a:r>
            <a:r>
              <a:rPr lang="en-US" sz="3200" dirty="0">
                <a:solidFill>
                  <a:srgbClr val="7030A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Book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Index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en-US" sz="32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FC6C0A5-1F98-4A37-8759-6096207407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4638"/>
            <a:ext cx="12192000" cy="76808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URL Pattern in MVC</a:t>
            </a:r>
          </a:p>
        </p:txBody>
      </p:sp>
    </p:spTree>
    <p:extLst>
      <p:ext uri="{BB962C8B-B14F-4D97-AF65-F5344CB8AC3E}">
        <p14:creationId xmlns:p14="http://schemas.microsoft.com/office/powerpoint/2010/main" val="45516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EC5DD5-8198-486D-B51A-3523A8B6AA3C}"/>
              </a:ext>
            </a:extLst>
          </p:cNvPr>
          <p:cNvGraphicFramePr>
            <a:graphicFrameLocks noGrp="1"/>
          </p:cNvGraphicFramePr>
          <p:nvPr/>
        </p:nvGraphicFramePr>
        <p:xfrm>
          <a:off x="1007435" y="1508790"/>
          <a:ext cx="10273142" cy="3168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201">
                  <a:extLst>
                    <a:ext uri="{9D8B030D-6E8A-4147-A177-3AD203B41FA5}">
                      <a16:colId xmlns:a16="http://schemas.microsoft.com/office/drawing/2014/main" val="85450233"/>
                    </a:ext>
                  </a:extLst>
                </a:gridCol>
                <a:gridCol w="2181907">
                  <a:extLst>
                    <a:ext uri="{9D8B030D-6E8A-4147-A177-3AD203B41FA5}">
                      <a16:colId xmlns:a16="http://schemas.microsoft.com/office/drawing/2014/main" val="2449797245"/>
                    </a:ext>
                  </a:extLst>
                </a:gridCol>
                <a:gridCol w="1818255">
                  <a:extLst>
                    <a:ext uri="{9D8B030D-6E8A-4147-A177-3AD203B41FA5}">
                      <a16:colId xmlns:a16="http://schemas.microsoft.com/office/drawing/2014/main" val="524003924"/>
                    </a:ext>
                  </a:extLst>
                </a:gridCol>
                <a:gridCol w="1272779">
                  <a:extLst>
                    <a:ext uri="{9D8B030D-6E8A-4147-A177-3AD203B41FA5}">
                      <a16:colId xmlns:a16="http://schemas.microsoft.com/office/drawing/2014/main" val="10666864"/>
                    </a:ext>
                  </a:extLst>
                </a:gridCol>
              </a:tblGrid>
              <a:tr h="452621">
                <a:tc>
                  <a:txBody>
                    <a:bodyPr/>
                    <a:lstStyle/>
                    <a:p>
                      <a:r>
                        <a:rPr lang="en-US" sz="2100" dirty="0"/>
                        <a:t>URL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Controller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Id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29951975"/>
                  </a:ext>
                </a:extLst>
              </a:tr>
              <a:tr h="452621">
                <a:tc>
                  <a:txBody>
                    <a:bodyPr/>
                    <a:lstStyle/>
                    <a:p>
                      <a:r>
                        <a:rPr lang="en-US" sz="2100" dirty="0">
                          <a:hlinkClick r:id="rId2"/>
                        </a:rPr>
                        <a:t>http://localhost/home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Home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Index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Null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618093043"/>
                  </a:ext>
                </a:extLst>
              </a:tr>
              <a:tr h="4526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hlinkClick r:id="rId3"/>
                        </a:rPr>
                        <a:t>http://localhost/home/index/123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Home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Index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123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148124885"/>
                  </a:ext>
                </a:extLst>
              </a:tr>
              <a:tr h="4526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hlinkClick r:id="rId4"/>
                        </a:rPr>
                        <a:t>http://localhost/home/about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Home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About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Null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744173565"/>
                  </a:ext>
                </a:extLst>
              </a:tr>
              <a:tr h="4526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hlinkClick r:id="rId5"/>
                        </a:rPr>
                        <a:t>http://localhost/home/contact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Home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Contact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Null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1644238"/>
                  </a:ext>
                </a:extLst>
              </a:tr>
              <a:tr h="4526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hlinkClick r:id="rId6"/>
                        </a:rPr>
                        <a:t>http://localhost/book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Book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Index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Null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146019578"/>
                  </a:ext>
                </a:extLst>
              </a:tr>
              <a:tr h="4526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>
                          <a:hlinkClick r:id="rId7"/>
                        </a:rPr>
                        <a:t>http://localhost/book/edit/123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Book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Edit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123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34001151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1A816AF-D39E-4B74-B3C0-C54C4F44A7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7148" y="5061182"/>
            <a:ext cx="4249672" cy="1449809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84CC262C-D824-4173-87D1-6AAB70DC7D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4638"/>
            <a:ext cx="12192000" cy="76808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Routing Examples in MVC</a:t>
            </a:r>
          </a:p>
        </p:txBody>
      </p:sp>
    </p:spTree>
    <p:extLst>
      <p:ext uri="{BB962C8B-B14F-4D97-AF65-F5344CB8AC3E}">
        <p14:creationId xmlns:p14="http://schemas.microsoft.com/office/powerpoint/2010/main" val="1766428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D56F824A-7A4D-4536-A957-EF2148943A1C}"/>
              </a:ext>
            </a:extLst>
          </p:cNvPr>
          <p:cNvSpPr txBox="1"/>
          <p:nvPr/>
        </p:nvSpPr>
        <p:spPr>
          <a:xfrm>
            <a:off x="1235460" y="1892829"/>
            <a:ext cx="97210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Statik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dosyalar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projenizin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web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kök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dizininde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saklanır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tr-TR" sz="320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sv-SE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Varsayılan dizin &lt;content_root&gt;/wwwroot'tur.</a:t>
            </a:r>
            <a:endParaRPr lang="tr-TR" sz="320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Statik </a:t>
            </a:r>
            <a:r>
              <a:rPr lang="en-US" alt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dosyaların</a:t>
            </a:r>
            <a:r>
              <a:rPr lang="en-US" alt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sunulmasını</a:t>
            </a:r>
            <a:r>
              <a:rPr lang="en-US" alt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sağlayan</a:t>
            </a:r>
            <a:r>
              <a:rPr lang="en-US" alt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ara</a:t>
            </a:r>
            <a:r>
              <a:rPr lang="en-US" alt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yazılım</a:t>
            </a:r>
            <a:r>
              <a:rPr lang="en-US" alt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yapılandırı</a:t>
            </a:r>
            <a:r>
              <a:rPr lang="tr-TR" alt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lmalıdır</a:t>
            </a:r>
            <a:r>
              <a:rPr lang="en-US" alt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E3A7F91-4CA3-4E93-B82F-A8617FDC9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20134"/>
            <a:ext cx="6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/>
            <a:endParaRPr lang="en-US" altLang="en-US" sz="240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0433204-EF68-4776-8039-0AC840A03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4638"/>
            <a:ext cx="12192000" cy="76808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wwwroot</a:t>
            </a:r>
            <a:endPara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058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D56F824A-7A4D-4536-A957-EF2148943A1C}"/>
              </a:ext>
            </a:extLst>
          </p:cNvPr>
          <p:cNvSpPr txBox="1"/>
          <p:nvPr/>
        </p:nvSpPr>
        <p:spPr>
          <a:xfrm>
            <a:off x="1235460" y="1604798"/>
            <a:ext cx="97210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Startup class</a:t>
            </a:r>
            <a:r>
              <a:rPr lang="tr-TR" alt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hizmetleri ve uygulamanın istek hattını yapılandırır.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tr-TR" alt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US" alt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tartup</a:t>
            </a:r>
            <a:r>
              <a:rPr lang="en-US" alt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class</a:t>
            </a:r>
            <a:r>
              <a:rPr lang="tr-TR" alt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isteğe bağlı olmasına rağmen uygulamanın hizmetlerini yapılandırmak için </a:t>
            </a:r>
            <a:r>
              <a:rPr lang="tr-TR" alt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ConfigureServices</a:t>
            </a:r>
            <a:r>
              <a:rPr lang="tr-TR" alt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yöntemini içerir.</a:t>
            </a:r>
            <a:endParaRPr lang="en-US" altLang="en-US" sz="320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189" indent="-457189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tr-TR" alt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US" alt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tartup</a:t>
            </a:r>
            <a:r>
              <a:rPr lang="en-US" alt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clas</a:t>
            </a:r>
            <a:r>
              <a:rPr lang="tr-TR" alt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s, uygulamanın istek işleme hattını oluşturmak için zorunlu olan bir Yapılandırma yöntemini içerir.</a:t>
            </a:r>
            <a:endParaRPr lang="en-US" altLang="en-US" sz="4800" dirty="0">
              <a:latin typeface="Arial" panose="020B0604020202020204" pitchFamily="34" charset="0"/>
            </a:endParaRPr>
          </a:p>
          <a:p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E3A7F91-4CA3-4E93-B82F-A8617FDC9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20134"/>
            <a:ext cx="6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/>
            <a:endParaRPr lang="en-US" altLang="en-US" sz="2400" dirty="0"/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28A28CE9-A6B9-4B03-92EA-13985AEBAC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4638"/>
            <a:ext cx="12192000" cy="76808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Startup.cs</a:t>
            </a:r>
            <a:endPara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576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D56F824A-7A4D-4536-A957-EF2148943A1C}"/>
              </a:ext>
            </a:extLst>
          </p:cNvPr>
          <p:cNvSpPr txBox="1"/>
          <p:nvPr/>
        </p:nvSpPr>
        <p:spPr>
          <a:xfrm>
            <a:off x="1235460" y="1892829"/>
            <a:ext cx="97210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Uygulamanın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tüm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ayarları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appsettings.json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adlı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dosyada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yer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almaktadır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tr-TR" sz="320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tr-TR" sz="320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appsettings.json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dosyasında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yapılacak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herhangi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bir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değişikliğin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etkili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olması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için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"Microsoft IIS Administration"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hizmetinin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yeniden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başlatılması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gerekecektir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E3A7F91-4CA3-4E93-B82F-A8617FDC9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20134"/>
            <a:ext cx="6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/>
            <a:endParaRPr lang="en-US" altLang="en-US" sz="2400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5A1B300-8E09-487B-B4B6-ED986CBC25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4638"/>
            <a:ext cx="12192000" cy="76808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AppSettings.json</a:t>
            </a:r>
            <a:endPara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092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D56F824A-7A4D-4536-A957-EF2148943A1C}"/>
              </a:ext>
            </a:extLst>
          </p:cNvPr>
          <p:cNvSpPr txBox="1"/>
          <p:nvPr/>
        </p:nvSpPr>
        <p:spPr>
          <a:xfrm>
            <a:off x="1235460" y="1509554"/>
            <a:ext cx="97210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dosya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Visual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Studio'nun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otomatik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olarak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başlatabileceği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farklı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başlatma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ortamlarını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ayarlar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tr-TR" sz="320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Launchsettings</a:t>
            </a:r>
            <a:r>
              <a:rPr lang="en-US" alt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özelliklerini</a:t>
            </a:r>
            <a:r>
              <a:rPr lang="en-US" alt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kullanarak</a:t>
            </a:r>
            <a:r>
              <a:rPr lang="en-US" alt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şunları</a:t>
            </a:r>
            <a:r>
              <a:rPr lang="en-US" alt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yapabiliriz</a:t>
            </a:r>
            <a:r>
              <a:rPr lang="en-US" alt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tr-TR" altLang="en-US" sz="320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tr-TR" altLang="en-US" sz="320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tr-TR" altLang="en-US" sz="24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1. 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Özel 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ortamlar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oluşturabilir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en-US" sz="24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kullanabiliriz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tr-TR" altLang="en-US" sz="240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tr-TR" altLang="en-US" sz="24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2. Uygulamanın çalıştığı ortama göre uygulama hizmetlerini etkinleştirebilir veya devre dışı bırakabiliriz.</a:t>
            </a:r>
          </a:p>
          <a:p>
            <a:r>
              <a:rPr lang="tr-TR" altLang="en-US" sz="24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3. MVC görünümlerimizi geçerli yürütme ortamına göre değiştirmek için ortam etiketi yardımcısını (&lt;</a:t>
            </a:r>
            <a:r>
              <a:rPr lang="tr-TR" altLang="en-US" sz="24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environment</a:t>
            </a:r>
            <a:r>
              <a:rPr lang="tr-TR" altLang="en-US" sz="24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&gt;) kullanabiliriz.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E3A7F91-4CA3-4E93-B82F-A8617FDC9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20134"/>
            <a:ext cx="6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/>
            <a:endParaRPr lang="en-US" altLang="en-US" sz="2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E1947DD-1444-46D8-96BC-1120ECD5C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20134"/>
            <a:ext cx="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72E62870-1E9B-49E1-8AC0-9795E06CC4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4638"/>
            <a:ext cx="12192000" cy="76808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LaunchSettings.json</a:t>
            </a:r>
            <a:endPara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246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D56F824A-7A4D-4536-A957-EF2148943A1C}"/>
              </a:ext>
            </a:extLst>
          </p:cNvPr>
          <p:cNvSpPr txBox="1"/>
          <p:nvPr/>
        </p:nvSpPr>
        <p:spPr>
          <a:xfrm>
            <a:off x="1235460" y="1892829"/>
            <a:ext cx="97210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ActionResult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eylem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yöntemlerinin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bir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sonucudur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veya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eylem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yöntemlerinin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dönüş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türleridir</a:t>
            </a:r>
            <a:endParaRPr lang="tr-TR" sz="320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0990" indent="-380990" algn="just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ActionResult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ilişkili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yardımcıları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olan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türetilmiş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sınıfların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çoğu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için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bir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üst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sınıftır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tr-TR" sz="320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0990" indent="-380990" algn="just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IActionResult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dönüş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türü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bir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eylemde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birden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fazla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ActionResult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dönüş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türü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mümkün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olduğunda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uygundur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E3A7F91-4CA3-4E93-B82F-A8617FDC9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20134"/>
            <a:ext cx="6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/>
            <a:endParaRPr lang="en-US" altLang="en-US" sz="2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E1947DD-1444-46D8-96BC-1120ECD5C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20134"/>
            <a:ext cx="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9C45E38C-9061-4997-B149-DC25C2726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4638"/>
            <a:ext cx="12192000" cy="76808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Action Result</a:t>
            </a:r>
          </a:p>
        </p:txBody>
      </p:sp>
    </p:spTree>
    <p:extLst>
      <p:ext uri="{BB962C8B-B14F-4D97-AF65-F5344CB8AC3E}">
        <p14:creationId xmlns:p14="http://schemas.microsoft.com/office/powerpoint/2010/main" val="368599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CBC5AD-DFC6-5954-26C9-B7122657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14" y="-80340"/>
            <a:ext cx="10535235" cy="985180"/>
          </a:xfrm>
        </p:spPr>
        <p:txBody>
          <a:bodyPr anchor="ctr">
            <a:normAutofit/>
          </a:bodyPr>
          <a:lstStyle/>
          <a:p>
            <a:r>
              <a:rPr lang="tr-TR" dirty="0"/>
              <a:t>DERS İÇERİĞİ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6476C6-40D0-50C7-D059-F3FA80D0C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015" y="1045029"/>
            <a:ext cx="5613950" cy="5200650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tr-TR" sz="1400" dirty="0"/>
              <a:t>Giriş ve .NET </a:t>
            </a:r>
            <a:r>
              <a:rPr lang="tr-TR" sz="1400" dirty="0" err="1"/>
              <a:t>Core</a:t>
            </a:r>
            <a:r>
              <a:rPr lang="tr-TR" sz="1400" dirty="0"/>
              <a:t>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tr-TR" sz="1400" dirty="0"/>
              <a:t>MVC Tasarım Deseni ve Yapısı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tr-TR" sz="1400" dirty="0"/>
              <a:t>Model </a:t>
            </a:r>
            <a:r>
              <a:rPr lang="tr-TR" sz="1400" dirty="0" err="1"/>
              <a:t>Binding</a:t>
            </a:r>
            <a:r>
              <a:rPr lang="tr-TR" sz="1400" dirty="0"/>
              <a:t> ve Veri Aktarımı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tr-TR" sz="1400" dirty="0" err="1"/>
              <a:t>Razor</a:t>
            </a:r>
            <a:r>
              <a:rPr lang="tr-TR" sz="1400" dirty="0"/>
              <a:t> </a:t>
            </a:r>
            <a:r>
              <a:rPr lang="tr-TR" sz="1400" dirty="0" err="1"/>
              <a:t>Views</a:t>
            </a:r>
            <a:r>
              <a:rPr lang="tr-TR" sz="1400" dirty="0"/>
              <a:t> ve HTML Yardımcıları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tr-TR" sz="1400" dirty="0" err="1"/>
              <a:t>Bootstrap</a:t>
            </a:r>
            <a:r>
              <a:rPr lang="tr-TR" sz="1400" dirty="0"/>
              <a:t> ile Tasarım ve Stil Verme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tr-TR" sz="1400" dirty="0" err="1"/>
              <a:t>Partial</a:t>
            </a:r>
            <a:r>
              <a:rPr lang="tr-TR" sz="1400" dirty="0"/>
              <a:t> </a:t>
            </a:r>
            <a:r>
              <a:rPr lang="tr-TR" sz="1400" dirty="0" err="1"/>
              <a:t>Views</a:t>
            </a:r>
            <a:r>
              <a:rPr lang="tr-TR" sz="1400" dirty="0"/>
              <a:t> / </a:t>
            </a:r>
            <a:r>
              <a:rPr lang="tr-TR" sz="1400" dirty="0" err="1"/>
              <a:t>Layout</a:t>
            </a:r>
            <a:endParaRPr lang="tr-TR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tr-TR" sz="1400" dirty="0" err="1"/>
              <a:t>Veritabanı</a:t>
            </a:r>
            <a:r>
              <a:rPr lang="tr-TR" sz="1400" dirty="0"/>
              <a:t> ile Çalışma (</a:t>
            </a:r>
            <a:r>
              <a:rPr lang="tr-TR" sz="1400" dirty="0" err="1"/>
              <a:t>Entity</a:t>
            </a:r>
            <a:r>
              <a:rPr lang="tr-TR" sz="1400" dirty="0"/>
              <a:t> Framework </a:t>
            </a:r>
            <a:r>
              <a:rPr lang="tr-TR" sz="1400" dirty="0" err="1"/>
              <a:t>Core</a:t>
            </a:r>
            <a:r>
              <a:rPr lang="tr-TR" sz="14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tr-TR" sz="1400" dirty="0"/>
              <a:t>Proje / Uygulama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tr-TR" sz="1400" dirty="0"/>
              <a:t>Gelişmiş Formlar ve </a:t>
            </a:r>
            <a:r>
              <a:rPr lang="tr-TR" sz="1400" dirty="0" err="1"/>
              <a:t>Validation</a:t>
            </a:r>
            <a:endParaRPr lang="tr-TR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tr-TR" sz="1400" dirty="0"/>
              <a:t>Gelişmiş Routing ve URL Yapıları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tr-TR" sz="1400" dirty="0"/>
              <a:t>Kullanıcı Kimlik Doğrulama ve Yetkilendirme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tr-TR" sz="1400" dirty="0" err="1"/>
              <a:t>Session</a:t>
            </a:r>
            <a:r>
              <a:rPr lang="tr-TR" sz="1400" dirty="0"/>
              <a:t> ve </a:t>
            </a:r>
            <a:r>
              <a:rPr lang="tr-TR" sz="1400" dirty="0" err="1"/>
              <a:t>Cookie</a:t>
            </a:r>
            <a:r>
              <a:rPr lang="tr-TR" sz="1400" dirty="0"/>
              <a:t> Yönetimi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tr-TR" sz="1400" dirty="0"/>
              <a:t>Web API ve API ile İletişim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tr-TR" sz="1400" dirty="0"/>
              <a:t> Proje / Uygulama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tr-T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tr-TR" sz="700" dirty="0">
              <a:solidFill>
                <a:srgbClr val="000000"/>
              </a:solidFill>
            </a:endParaRP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460BE097-8227-4FAA-855E-A7E0050E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tr-TR" dirty="0"/>
              <a:t>2025 – 1.Hafta</a:t>
            </a:r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ACE5B7E-B6A7-412F-9CDD-CE2F7B02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tr-TR" dirty="0"/>
              <a:t>GEDİK ÜNİVERSİTESİ – BİLGİSAYAR MÜHENDİSLİĞİ</a:t>
            </a:r>
            <a:endParaRPr lang="en-US" dirty="0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486D18E6-2C3A-4D4A-93B8-55C65756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89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E3A7F91-4CA3-4E93-B82F-A8617FDC9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20134"/>
            <a:ext cx="6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/>
            <a:endParaRPr lang="en-US" altLang="en-US" sz="2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E1947DD-1444-46D8-96BC-1120ECD5C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20134"/>
            <a:ext cx="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A371442-8407-4F72-9BF7-1DEB42953852}"/>
              </a:ext>
            </a:extLst>
          </p:cNvPr>
          <p:cNvGraphicFramePr>
            <a:graphicFrameLocks noGrp="1"/>
          </p:cNvGraphicFramePr>
          <p:nvPr/>
        </p:nvGraphicFramePr>
        <p:xfrm>
          <a:off x="335360" y="1316765"/>
          <a:ext cx="11521280" cy="4910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1812457346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3951951869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3037375389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dirty="0">
                          <a:effectLst/>
                        </a:rPr>
                        <a:t>ActionResult</a:t>
                      </a:r>
                    </a:p>
                  </a:txBody>
                  <a:tcPr marL="101600" marR="101600" marT="101600" marB="1016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>
                          <a:effectLst/>
                        </a:rPr>
                        <a:t>Helper</a:t>
                      </a:r>
                    </a:p>
                  </a:txBody>
                  <a:tcPr marL="101600" marR="101600" marT="101600" marB="1016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dirty="0">
                          <a:effectLst/>
                        </a:rPr>
                        <a:t>Description</a:t>
                      </a:r>
                    </a:p>
                  </a:txBody>
                  <a:tcPr marL="101600" marR="101600" marT="101600" marB="101600" anchor="b"/>
                </a:tc>
                <a:extLst>
                  <a:ext uri="{0D108BD9-81ED-4DB2-BD59-A6C34878D82A}">
                    <a16:rowId xmlns:a16="http://schemas.microsoft.com/office/drawing/2014/main" val="407285032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>
                          <a:effectLst/>
                        </a:rPr>
                        <a:t>ContentResult</a:t>
                      </a:r>
                      <a:endParaRPr lang="en-US" sz="1300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Content</a:t>
                      </a: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dirty="0">
                          <a:effectLst/>
                        </a:rPr>
                        <a:t>Takes a string and returns it with a text/</a:t>
                      </a:r>
                      <a:r>
                        <a:rPr lang="en-US" sz="1300" dirty="0" err="1">
                          <a:effectLst/>
                        </a:rPr>
                        <a:t>plaincontent</a:t>
                      </a:r>
                      <a:r>
                        <a:rPr lang="en-US" sz="1300" dirty="0">
                          <a:effectLst/>
                        </a:rPr>
                        <a:t>-type header by           default. Overloads enable you to specify the content-type to return other    formats such as text/html or application/json, for example.</a:t>
                      </a:r>
                    </a:p>
                  </a:txBody>
                  <a:tcPr marL="101600" marR="101600" marT="101600" marB="101600"/>
                </a:tc>
                <a:extLst>
                  <a:ext uri="{0D108BD9-81ED-4DB2-BD59-A6C34878D82A}">
                    <a16:rowId xmlns:a16="http://schemas.microsoft.com/office/drawing/2014/main" val="242763021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>
                          <a:effectLst/>
                        </a:rPr>
                        <a:t>FileContentResult</a:t>
                      </a:r>
                      <a:endParaRPr lang="en-US" sz="1300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File</a:t>
                      </a: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Returns a file from a byte array, stream or virtual path.</a:t>
                      </a:r>
                    </a:p>
                  </a:txBody>
                  <a:tcPr marL="101600" marR="101600" marT="101600" marB="101600"/>
                </a:tc>
                <a:extLst>
                  <a:ext uri="{0D108BD9-81ED-4DB2-BD59-A6C34878D82A}">
                    <a16:rowId xmlns:a16="http://schemas.microsoft.com/office/drawing/2014/main" val="28704908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>
                          <a:effectLst/>
                        </a:rPr>
                        <a:t>NotFoundResult</a:t>
                      </a:r>
                      <a:endParaRPr lang="en-US" sz="1300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>
                          <a:effectLst/>
                        </a:rPr>
                        <a:t>NotFound</a:t>
                      </a:r>
                      <a:endParaRPr lang="en-US" sz="1300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300" dirty="0">
                          <a:effectLst/>
                        </a:rPr>
                        <a:t>Returns an HTTP 404 (Not Found) status code indicating that the              requested resource could not be found.</a:t>
                      </a:r>
                    </a:p>
                  </a:txBody>
                  <a:tcPr marL="101600" marR="101600" marT="101600" marB="101600"/>
                </a:tc>
                <a:extLst>
                  <a:ext uri="{0D108BD9-81ED-4DB2-BD59-A6C34878D82A}">
                    <a16:rowId xmlns:a16="http://schemas.microsoft.com/office/drawing/2014/main" val="1405193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PageResult</a:t>
                      </a: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Page</a:t>
                      </a: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Will process and return the result of the current page.</a:t>
                      </a:r>
                    </a:p>
                  </a:txBody>
                  <a:tcPr marL="101600" marR="101600" marT="101600" marB="101600"/>
                </a:tc>
                <a:extLst>
                  <a:ext uri="{0D108BD9-81ED-4DB2-BD59-A6C34878D82A}">
                    <a16:rowId xmlns:a16="http://schemas.microsoft.com/office/drawing/2014/main" val="32865523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PartialResult</a:t>
                      </a: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Partial</a:t>
                      </a:r>
                      <a:r>
                        <a:rPr lang="en-US" sz="1300" baseline="30000">
                          <a:effectLst/>
                        </a:rPr>
                        <a:t>2</a:t>
                      </a:r>
                      <a:endParaRPr lang="en-US" sz="130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Returns a </a:t>
                      </a:r>
                      <a:r>
                        <a:rPr lang="en-US" sz="1300" b="0" u="none" dirty="0">
                          <a:solidFill>
                            <a:srgbClr val="000000"/>
                          </a:solidFill>
                          <a:effectLst/>
                        </a:rPr>
                        <a:t>Partial Page.</a:t>
                      </a:r>
                      <a:endParaRPr lang="en-US" sz="1300" b="0" u="none" dirty="0">
                        <a:effectLst/>
                      </a:endParaRPr>
                    </a:p>
                  </a:txBody>
                  <a:tcPr marL="101600" marR="101600" marT="101600" marB="101600"/>
                </a:tc>
                <a:extLst>
                  <a:ext uri="{0D108BD9-81ED-4DB2-BD59-A6C34878D82A}">
                    <a16:rowId xmlns:a16="http://schemas.microsoft.com/office/drawing/2014/main" val="2778583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>
                          <a:effectLst/>
                        </a:rPr>
                        <a:t>RedirectToPageResult</a:t>
                      </a:r>
                      <a:endParaRPr lang="en-US" sz="1300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RedirectToPage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RedirectToPagePermanent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RedirectToPagePreserveMethod</a:t>
                      </a:r>
                      <a:br>
                        <a:rPr lang="en-US" sz="1300">
                          <a:effectLst/>
                        </a:rPr>
                      </a:br>
                      <a:r>
                        <a:rPr lang="en-US" sz="1300">
                          <a:effectLst/>
                        </a:rPr>
                        <a:t>RedirectToPagePreserveMethodPermanent</a:t>
                      </a: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Redirects the user to the specified page. </a:t>
                      </a:r>
                    </a:p>
                  </a:txBody>
                  <a:tcPr marL="101600" marR="101600" marT="101600" marB="101600"/>
                </a:tc>
                <a:extLst>
                  <a:ext uri="{0D108BD9-81ED-4DB2-BD59-A6C34878D82A}">
                    <a16:rowId xmlns:a16="http://schemas.microsoft.com/office/drawing/2014/main" val="223554163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>
                          <a:effectLst/>
                        </a:rPr>
                        <a:t>ViewComponentResult</a:t>
                      </a:r>
                      <a:endParaRPr lang="en-US" sz="1300" dirty="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>
                        <a:effectLst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Returns the result of </a:t>
                      </a:r>
                      <a:r>
                        <a:rPr lang="en-US" sz="1300" b="0" u="none" dirty="0">
                          <a:effectLst/>
                        </a:rPr>
                        <a:t>executing a </a:t>
                      </a:r>
                      <a:r>
                        <a:rPr lang="en-US" sz="1300" b="0" u="none" dirty="0" err="1">
                          <a:solidFill>
                            <a:srgbClr val="000000"/>
                          </a:solidFill>
                          <a:effectLst/>
                        </a:rPr>
                        <a:t>ViewComponent</a:t>
                      </a:r>
                      <a:r>
                        <a:rPr lang="en-US" sz="1300" b="0" u="non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sz="1300" b="0" u="none" dirty="0">
                        <a:effectLst/>
                      </a:endParaRPr>
                    </a:p>
                  </a:txBody>
                  <a:tcPr marL="101600" marR="101600" marT="101600" marB="101600"/>
                </a:tc>
                <a:extLst>
                  <a:ext uri="{0D108BD9-81ED-4DB2-BD59-A6C34878D82A}">
                    <a16:rowId xmlns:a16="http://schemas.microsoft.com/office/drawing/2014/main" val="1489524586"/>
                  </a:ext>
                </a:extLst>
              </a:tr>
            </a:tbl>
          </a:graphicData>
        </a:graphic>
      </p:graphicFrame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949DC237-8F4C-4FE3-9311-27E2DCBFB1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4638"/>
            <a:ext cx="12192000" cy="76808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Action Result in Razor Pages</a:t>
            </a:r>
          </a:p>
        </p:txBody>
      </p:sp>
    </p:spTree>
    <p:extLst>
      <p:ext uri="{BB962C8B-B14F-4D97-AF65-F5344CB8AC3E}">
        <p14:creationId xmlns:p14="http://schemas.microsoft.com/office/powerpoint/2010/main" val="1572235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FE3A7F91-4CA3-4E93-B82F-A8617FDC9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20134"/>
            <a:ext cx="6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/>
            <a:endParaRPr lang="en-US" altLang="en-US" sz="2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E1947DD-1444-46D8-96BC-1120ECD5C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20134"/>
            <a:ext cx="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1B5946-7CF9-4A0F-8045-786155A7268D}"/>
              </a:ext>
            </a:extLst>
          </p:cNvPr>
          <p:cNvGraphicFramePr>
            <a:graphicFrameLocks noGrp="1"/>
          </p:cNvGraphicFramePr>
          <p:nvPr/>
        </p:nvGraphicFramePr>
        <p:xfrm>
          <a:off x="1007435" y="1463830"/>
          <a:ext cx="10369152" cy="4785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980">
                  <a:extLst>
                    <a:ext uri="{9D8B030D-6E8A-4147-A177-3AD203B41FA5}">
                      <a16:colId xmlns:a16="http://schemas.microsoft.com/office/drawing/2014/main" val="3690405435"/>
                    </a:ext>
                  </a:extLst>
                </a:gridCol>
                <a:gridCol w="1637235">
                  <a:extLst>
                    <a:ext uri="{9D8B030D-6E8A-4147-A177-3AD203B41FA5}">
                      <a16:colId xmlns:a16="http://schemas.microsoft.com/office/drawing/2014/main" val="2568822152"/>
                    </a:ext>
                  </a:extLst>
                </a:gridCol>
                <a:gridCol w="6548937">
                  <a:extLst>
                    <a:ext uri="{9D8B030D-6E8A-4147-A177-3AD203B41FA5}">
                      <a16:colId xmlns:a16="http://schemas.microsoft.com/office/drawing/2014/main" val="2341816682"/>
                    </a:ext>
                  </a:extLst>
                </a:gridCol>
              </a:tblGrid>
              <a:tr h="43688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2A2A2A"/>
                          </a:solidFill>
                          <a:effectLst/>
                        </a:rPr>
                        <a:t>Action Result</a:t>
                      </a:r>
                    </a:p>
                  </a:txBody>
                  <a:tcPr marL="101600" marR="101600" marT="127000" marB="127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2A2A2A"/>
                          </a:solidFill>
                          <a:effectLst/>
                        </a:rPr>
                        <a:t>Helper Method</a:t>
                      </a:r>
                    </a:p>
                  </a:txBody>
                  <a:tcPr marL="101600" marR="101600" marT="127000" marB="127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2A2A2A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101600" marR="101600" marT="127000" marB="127000" anchor="ctr"/>
                </a:tc>
                <a:extLst>
                  <a:ext uri="{0D108BD9-81ED-4DB2-BD59-A6C34878D82A}">
                    <a16:rowId xmlns:a16="http://schemas.microsoft.com/office/drawing/2014/main" val="1518968689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00709F"/>
                          </a:solidFill>
                          <a:effectLst/>
                          <a:hlinkClick r:id="rId2"/>
                        </a:rPr>
                        <a:t>ViewResult</a:t>
                      </a:r>
                      <a:endParaRPr lang="en-US" sz="12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101600" marR="101600" marT="127000" marB="1270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 dirty="0">
                          <a:solidFill>
                            <a:srgbClr val="00709F"/>
                          </a:solidFill>
                          <a:effectLst/>
                          <a:hlinkClick r:id="rId3"/>
                        </a:rPr>
                        <a:t>View</a:t>
                      </a:r>
                      <a:endParaRPr lang="en-US" sz="12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101600" marR="101600" marT="127000" marB="1270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2A2A2A"/>
                          </a:solidFill>
                          <a:effectLst/>
                        </a:rPr>
                        <a:t>Renders a view as a Web page.</a:t>
                      </a:r>
                    </a:p>
                  </a:txBody>
                  <a:tcPr marL="101600" marR="101600" marT="127000" marB="127000"/>
                </a:tc>
                <a:extLst>
                  <a:ext uri="{0D108BD9-81ED-4DB2-BD59-A6C34878D82A}">
                    <a16:rowId xmlns:a16="http://schemas.microsoft.com/office/drawing/2014/main" val="1170763510"/>
                  </a:ext>
                </a:extLst>
              </a:tr>
              <a:tr h="619760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00709F"/>
                          </a:solidFill>
                          <a:effectLst/>
                          <a:hlinkClick r:id="rId4"/>
                        </a:rPr>
                        <a:t>PartialViewResult</a:t>
                      </a:r>
                      <a:endParaRPr lang="en-US" sz="12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101600" marR="101600" marT="127000" marB="1270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00709F"/>
                          </a:solidFill>
                          <a:effectLst/>
                          <a:hlinkClick r:id="rId5"/>
                        </a:rPr>
                        <a:t>PartialView</a:t>
                      </a:r>
                      <a:endParaRPr lang="en-US" sz="12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101600" marR="101600" marT="127000" marB="1270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2A2A2A"/>
                          </a:solidFill>
                          <a:effectLst/>
                        </a:rPr>
                        <a:t>Renders a partial view, which defines a section of a view that can be rendered inside another view.</a:t>
                      </a:r>
                    </a:p>
                  </a:txBody>
                  <a:tcPr marL="101600" marR="101600" marT="127000" marB="127000"/>
                </a:tc>
                <a:extLst>
                  <a:ext uri="{0D108BD9-81ED-4DB2-BD59-A6C34878D82A}">
                    <a16:rowId xmlns:a16="http://schemas.microsoft.com/office/drawing/2014/main" val="720971642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00709F"/>
                          </a:solidFill>
                          <a:effectLst/>
                          <a:hlinkClick r:id="rId6"/>
                        </a:rPr>
                        <a:t>RedirectResult</a:t>
                      </a:r>
                      <a:endParaRPr lang="en-US" sz="12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101600" marR="101600" marT="127000" marB="1270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00709F"/>
                          </a:solidFill>
                          <a:effectLst/>
                          <a:hlinkClick r:id="rId7"/>
                        </a:rPr>
                        <a:t>Redirect</a:t>
                      </a:r>
                      <a:endParaRPr lang="en-US" sz="12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101600" marR="101600" marT="127000" marB="1270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2A2A2A"/>
                          </a:solidFill>
                          <a:effectLst/>
                        </a:rPr>
                        <a:t>Redirects to another action method by using its URL.</a:t>
                      </a:r>
                    </a:p>
                  </a:txBody>
                  <a:tcPr marL="101600" marR="101600" marT="127000" marB="127000"/>
                </a:tc>
                <a:extLst>
                  <a:ext uri="{0D108BD9-81ED-4DB2-BD59-A6C34878D82A}">
                    <a16:rowId xmlns:a16="http://schemas.microsoft.com/office/drawing/2014/main" val="3899231865"/>
                  </a:ext>
                </a:extLst>
              </a:tr>
              <a:tr h="619760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 dirty="0" err="1">
                          <a:solidFill>
                            <a:srgbClr val="00709F"/>
                          </a:solidFill>
                          <a:effectLst/>
                          <a:hlinkClick r:id="rId8"/>
                        </a:rPr>
                        <a:t>RedirectToRouteResult</a:t>
                      </a:r>
                      <a:endParaRPr lang="en-US" sz="1200" dirty="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101600" marR="101600" marT="127000" marB="1270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00709F"/>
                          </a:solidFill>
                          <a:effectLst/>
                          <a:hlinkClick r:id="rId9"/>
                        </a:rPr>
                        <a:t>RedirectToAction</a:t>
                      </a:r>
                      <a:endParaRPr lang="en-US" sz="1200">
                        <a:solidFill>
                          <a:srgbClr val="2A2A2A"/>
                        </a:solidFill>
                        <a:effectLst/>
                      </a:endParaRPr>
                    </a:p>
                    <a:p>
                      <a:pPr fontAlgn="t"/>
                      <a:r>
                        <a:rPr lang="en-US" sz="1200" u="none" strike="noStrike">
                          <a:solidFill>
                            <a:srgbClr val="00709F"/>
                          </a:solidFill>
                          <a:effectLst/>
                          <a:hlinkClick r:id="rId10"/>
                        </a:rPr>
                        <a:t>RedirectToRoute</a:t>
                      </a:r>
                      <a:endParaRPr lang="en-US" sz="12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101600" marR="101600" marT="127000" marB="1270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2A2A2A"/>
                          </a:solidFill>
                          <a:effectLst/>
                        </a:rPr>
                        <a:t>Redirects to another action method.</a:t>
                      </a:r>
                    </a:p>
                  </a:txBody>
                  <a:tcPr marL="101600" marR="101600" marT="127000" marB="127000"/>
                </a:tc>
                <a:extLst>
                  <a:ext uri="{0D108BD9-81ED-4DB2-BD59-A6C34878D82A}">
                    <a16:rowId xmlns:a16="http://schemas.microsoft.com/office/drawing/2014/main" val="393002220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00709F"/>
                          </a:solidFill>
                          <a:effectLst/>
                          <a:hlinkClick r:id="rId11"/>
                        </a:rPr>
                        <a:t>ContentResult</a:t>
                      </a:r>
                      <a:endParaRPr lang="en-US" sz="12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101600" marR="101600" marT="127000" marB="1270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00709F"/>
                          </a:solidFill>
                          <a:effectLst/>
                          <a:hlinkClick r:id="rId12"/>
                        </a:rPr>
                        <a:t>Content</a:t>
                      </a:r>
                      <a:endParaRPr lang="en-US" sz="12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101600" marR="101600" marT="127000" marB="1270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2A2A2A"/>
                          </a:solidFill>
                          <a:effectLst/>
                        </a:rPr>
                        <a:t>Returns a user-defined content type.</a:t>
                      </a:r>
                    </a:p>
                  </a:txBody>
                  <a:tcPr marL="101600" marR="101600" marT="127000" marB="127000"/>
                </a:tc>
                <a:extLst>
                  <a:ext uri="{0D108BD9-81ED-4DB2-BD59-A6C34878D82A}">
                    <a16:rowId xmlns:a16="http://schemas.microsoft.com/office/drawing/2014/main" val="1440662647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00709F"/>
                          </a:solidFill>
                          <a:effectLst/>
                          <a:hlinkClick r:id="rId13"/>
                        </a:rPr>
                        <a:t>JsonResult</a:t>
                      </a:r>
                      <a:endParaRPr lang="en-US" sz="12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101600" marR="101600" marT="127000" marB="1270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00709F"/>
                          </a:solidFill>
                          <a:effectLst/>
                          <a:hlinkClick r:id="rId14"/>
                        </a:rPr>
                        <a:t>Json</a:t>
                      </a:r>
                      <a:endParaRPr lang="en-US" sz="12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101600" marR="101600" marT="127000" marB="1270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2A2A2A"/>
                          </a:solidFill>
                          <a:effectLst/>
                        </a:rPr>
                        <a:t>Returns a serialized JSON object.</a:t>
                      </a:r>
                    </a:p>
                  </a:txBody>
                  <a:tcPr marL="101600" marR="101600" marT="127000" marB="127000"/>
                </a:tc>
                <a:extLst>
                  <a:ext uri="{0D108BD9-81ED-4DB2-BD59-A6C34878D82A}">
                    <a16:rowId xmlns:a16="http://schemas.microsoft.com/office/drawing/2014/main" val="351811537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00709F"/>
                          </a:solidFill>
                          <a:effectLst/>
                          <a:hlinkClick r:id="rId15"/>
                        </a:rPr>
                        <a:t>JavaScriptResult</a:t>
                      </a:r>
                      <a:endParaRPr lang="en-US" sz="12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101600" marR="101600" marT="127000" marB="1270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00709F"/>
                          </a:solidFill>
                          <a:effectLst/>
                          <a:hlinkClick r:id="rId16"/>
                        </a:rPr>
                        <a:t>JavaScript</a:t>
                      </a:r>
                      <a:endParaRPr lang="en-US" sz="12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101600" marR="101600" marT="127000" marB="1270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2A2A2A"/>
                          </a:solidFill>
                          <a:effectLst/>
                        </a:rPr>
                        <a:t>Returns a script that can be executed on the client.</a:t>
                      </a:r>
                    </a:p>
                  </a:txBody>
                  <a:tcPr marL="101600" marR="101600" marT="127000" marB="127000"/>
                </a:tc>
                <a:extLst>
                  <a:ext uri="{0D108BD9-81ED-4DB2-BD59-A6C34878D82A}">
                    <a16:rowId xmlns:a16="http://schemas.microsoft.com/office/drawing/2014/main" val="3546837601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00709F"/>
                          </a:solidFill>
                          <a:effectLst/>
                          <a:hlinkClick r:id="rId17"/>
                        </a:rPr>
                        <a:t>FileResult</a:t>
                      </a:r>
                      <a:endParaRPr lang="en-US" sz="12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101600" marR="101600" marT="127000" marB="1270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00709F"/>
                          </a:solidFill>
                          <a:effectLst/>
                          <a:hlinkClick r:id="rId18"/>
                        </a:rPr>
                        <a:t>File</a:t>
                      </a:r>
                      <a:endParaRPr lang="en-US" sz="12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101600" marR="101600" marT="127000" marB="1270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2A2A2A"/>
                          </a:solidFill>
                          <a:effectLst/>
                        </a:rPr>
                        <a:t>Returns binary output to write to the response.</a:t>
                      </a:r>
                    </a:p>
                  </a:txBody>
                  <a:tcPr marL="101600" marR="101600" marT="127000" marB="127000"/>
                </a:tc>
                <a:extLst>
                  <a:ext uri="{0D108BD9-81ED-4DB2-BD59-A6C34878D82A}">
                    <a16:rowId xmlns:a16="http://schemas.microsoft.com/office/drawing/2014/main" val="2446837840"/>
                  </a:ext>
                </a:extLst>
              </a:tr>
              <a:tr h="488071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00709F"/>
                          </a:solidFill>
                          <a:effectLst/>
                          <a:hlinkClick r:id="rId19"/>
                        </a:rPr>
                        <a:t>EmptyResult</a:t>
                      </a:r>
                      <a:endParaRPr lang="en-US" sz="1200">
                        <a:solidFill>
                          <a:srgbClr val="2A2A2A"/>
                        </a:solidFill>
                        <a:effectLst/>
                      </a:endParaRPr>
                    </a:p>
                  </a:txBody>
                  <a:tcPr marL="101600" marR="101600" marT="127000" marB="1270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rgbClr val="2A2A2A"/>
                          </a:solidFill>
                          <a:effectLst/>
                        </a:rPr>
                        <a:t>(None)</a:t>
                      </a:r>
                    </a:p>
                  </a:txBody>
                  <a:tcPr marL="101600" marR="101600" marT="127000" marB="1270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rgbClr val="2A2A2A"/>
                          </a:solidFill>
                          <a:effectLst/>
                        </a:rPr>
                        <a:t>Represents a return value that is used if the action method must return a </a:t>
                      </a:r>
                      <a:r>
                        <a:rPr lang="en-US" sz="1200" b="1" dirty="0">
                          <a:solidFill>
                            <a:srgbClr val="2A2A2A"/>
                          </a:solidFill>
                          <a:effectLst/>
                        </a:rPr>
                        <a:t>null</a:t>
                      </a:r>
                      <a:r>
                        <a:rPr lang="en-US" sz="1200" dirty="0">
                          <a:solidFill>
                            <a:srgbClr val="2A2A2A"/>
                          </a:solidFill>
                          <a:effectLst/>
                        </a:rPr>
                        <a:t> result (void).</a:t>
                      </a:r>
                    </a:p>
                  </a:txBody>
                  <a:tcPr marL="101600" marR="101600" marT="127000" marB="127000"/>
                </a:tc>
                <a:extLst>
                  <a:ext uri="{0D108BD9-81ED-4DB2-BD59-A6C34878D82A}">
                    <a16:rowId xmlns:a16="http://schemas.microsoft.com/office/drawing/2014/main" val="358852637"/>
                  </a:ext>
                </a:extLst>
              </a:tr>
            </a:tbl>
          </a:graphicData>
        </a:graphic>
      </p:graphicFrame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782DFC52-5D07-46F1-8829-2D25684094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4638"/>
            <a:ext cx="12192000" cy="76808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Action Result in MVC</a:t>
            </a:r>
          </a:p>
        </p:txBody>
      </p:sp>
    </p:spTree>
    <p:extLst>
      <p:ext uri="{BB962C8B-B14F-4D97-AF65-F5344CB8AC3E}">
        <p14:creationId xmlns:p14="http://schemas.microsoft.com/office/powerpoint/2010/main" val="2082974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D6D90E74-4565-EAB3-700B-5D4DE2D0F7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CONTROLLER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EA2F67D-FAC5-5DA2-66A8-E835E112CC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932723"/>
            <a:ext cx="12192000" cy="5133341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tr-TR" b="1" dirty="0"/>
              <a:t>Controller Nedir?</a:t>
            </a:r>
          </a:p>
          <a:p>
            <a:pPr algn="l"/>
            <a:r>
              <a:rPr lang="tr-TR" sz="1800" dirty="0"/>
              <a:t>Controller, ASP.NET </a:t>
            </a:r>
            <a:r>
              <a:rPr lang="tr-TR" sz="1800" dirty="0" err="1"/>
              <a:t>Core</a:t>
            </a:r>
            <a:r>
              <a:rPr lang="tr-TR" sz="1800" dirty="0"/>
              <a:t> uygulamanızda istekleri almak ve yanıtlar oluşturmak için kullanılan bir sınıftır. Bir Controller sınıfı genellikle aşağıdaki özelliklere sahip olur:</a:t>
            </a:r>
          </a:p>
          <a:p>
            <a:pPr algn="l"/>
            <a:r>
              <a:rPr lang="tr-TR" sz="1800" b="1" dirty="0"/>
              <a:t>HTTP isteklerini yönetir: </a:t>
            </a:r>
            <a:r>
              <a:rPr lang="tr-TR" sz="1800" dirty="0"/>
              <a:t>GET, POST, PUT, DELETE gibi HTTP </a:t>
            </a:r>
            <a:r>
              <a:rPr lang="tr-TR" sz="1800" dirty="0" err="1"/>
              <a:t>metodlarına</a:t>
            </a:r>
            <a:r>
              <a:rPr lang="tr-TR" sz="1800" dirty="0"/>
              <a:t> karşılık gelen </a:t>
            </a:r>
            <a:r>
              <a:rPr lang="tr-TR" sz="1800" dirty="0" err="1"/>
              <a:t>action</a:t>
            </a:r>
            <a:r>
              <a:rPr lang="tr-TR" sz="1800" dirty="0"/>
              <a:t> metotları tanımlar.</a:t>
            </a:r>
          </a:p>
          <a:p>
            <a:pPr algn="l"/>
            <a:r>
              <a:rPr lang="tr-TR" sz="1800" b="1" dirty="0"/>
              <a:t>Veri işlemleri yapar: </a:t>
            </a:r>
            <a:r>
              <a:rPr lang="tr-TR" sz="1800" dirty="0"/>
              <a:t>Modeli alır, işler ve sonrasında veriyi </a:t>
            </a:r>
            <a:r>
              <a:rPr lang="tr-TR" sz="1800" dirty="0" err="1"/>
              <a:t>View</a:t>
            </a:r>
            <a:r>
              <a:rPr lang="tr-TR" sz="1800" dirty="0"/>
              <a:t> ya da API çıktısı olarak döner.</a:t>
            </a:r>
          </a:p>
          <a:p>
            <a:pPr algn="l"/>
            <a:r>
              <a:rPr lang="tr-TR" sz="1800" b="1" dirty="0"/>
              <a:t>Yanıt oluşturur: </a:t>
            </a:r>
            <a:r>
              <a:rPr lang="tr-TR" sz="1800" dirty="0"/>
              <a:t>Web sayfaları (</a:t>
            </a:r>
            <a:r>
              <a:rPr lang="tr-TR" sz="1800" dirty="0" err="1"/>
              <a:t>View</a:t>
            </a:r>
            <a:r>
              <a:rPr lang="tr-TR" sz="1800" dirty="0"/>
              <a:t>) ya da JSON/Xml gibi veri çıktıları (API) döndürür.</a:t>
            </a:r>
          </a:p>
          <a:p>
            <a:pPr algn="l"/>
            <a:r>
              <a:rPr lang="tr-TR" sz="2000" b="1" dirty="0"/>
              <a:t>2. Controller Yapısı</a:t>
            </a:r>
          </a:p>
          <a:p>
            <a:pPr algn="l"/>
            <a:r>
              <a:rPr lang="tr-TR" sz="1800" dirty="0"/>
              <a:t>ASP.NET </a:t>
            </a:r>
            <a:r>
              <a:rPr lang="tr-TR" sz="1800" dirty="0" err="1"/>
              <a:t>Core</a:t>
            </a:r>
            <a:r>
              <a:rPr lang="tr-TR" sz="1800" dirty="0"/>
              <a:t> Controller sınıfları, Controller ya da </a:t>
            </a:r>
            <a:r>
              <a:rPr lang="tr-TR" sz="1800" dirty="0" err="1"/>
              <a:t>ControllerBase</a:t>
            </a:r>
            <a:r>
              <a:rPr lang="tr-TR" sz="1800" dirty="0"/>
              <a:t> sınıfından türetilir.</a:t>
            </a:r>
          </a:p>
          <a:p>
            <a:pPr algn="l"/>
            <a:r>
              <a:rPr lang="tr-TR" sz="1800" b="1" dirty="0"/>
              <a:t>MVC Controller: </a:t>
            </a:r>
            <a:r>
              <a:rPr lang="tr-TR" sz="1800" dirty="0"/>
              <a:t>Controller sınıfından türetilir ve </a:t>
            </a:r>
            <a:r>
              <a:rPr lang="tr-TR" sz="1800" dirty="0" err="1"/>
              <a:t>View</a:t>
            </a:r>
            <a:r>
              <a:rPr lang="tr-TR" sz="1800" dirty="0"/>
              <a:t> (HTML) döndürür.</a:t>
            </a:r>
          </a:p>
          <a:p>
            <a:pPr algn="l"/>
            <a:r>
              <a:rPr lang="tr-TR" sz="1800" b="1" dirty="0"/>
              <a:t>API Controller: </a:t>
            </a:r>
            <a:r>
              <a:rPr lang="tr-TR" sz="1800" dirty="0" err="1"/>
              <a:t>ControllerBase</a:t>
            </a:r>
            <a:r>
              <a:rPr lang="tr-TR" sz="1800" dirty="0"/>
              <a:t> sınıfından türetilir ve genellikle JSON veya XML verisi döndürür.</a:t>
            </a:r>
          </a:p>
        </p:txBody>
      </p:sp>
    </p:spTree>
    <p:extLst>
      <p:ext uri="{BB962C8B-B14F-4D97-AF65-F5344CB8AC3E}">
        <p14:creationId xmlns:p14="http://schemas.microsoft.com/office/powerpoint/2010/main" val="779683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CE1957EF-6916-9CE7-45F7-536B17EDF2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CONTROLLER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0607A0A-D843-1CCD-D296-935EA591BC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7392" y="932723"/>
            <a:ext cx="11824607" cy="38404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tr-TR" dirty="0"/>
              <a:t>ÖRNEK – 1: MVC Controller Örneği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7E66C37-FA5A-D27A-DC71-FB6172DE5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5" y="1641021"/>
            <a:ext cx="6200994" cy="466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44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505C7-CF41-090E-3BEA-6E29BBDCD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1FACC84A-625F-C127-B89E-22E4A4DBAC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CONTROLLER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754E2E6-2020-5970-09DE-D111CFB47E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7392" y="932723"/>
            <a:ext cx="11824607" cy="38404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tr-TR" dirty="0"/>
              <a:t>ÖRNEK – 1: API Controller Örneği: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B7A4842-0F18-6A25-B3D1-6AF82F853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1" y="1490328"/>
            <a:ext cx="10145541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184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75D11CA0-7EB9-16E6-888E-69BF42EC66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ASP.NET CORE MODEL OLUŞTURMA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E4CCB987-547C-59B9-2B97-FBED9E3185DA}"/>
              </a:ext>
            </a:extLst>
          </p:cNvPr>
          <p:cNvSpPr txBox="1"/>
          <p:nvPr/>
        </p:nvSpPr>
        <p:spPr>
          <a:xfrm>
            <a:off x="302079" y="1760782"/>
            <a:ext cx="610688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public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User</a:t>
            </a:r>
          </a:p>
          <a:p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[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Required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[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StringLength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(50)]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public string Name { get; set; }</a:t>
            </a:r>
          </a:p>
          <a:p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[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Range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(18, 100)]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public int Age { get; set; }</a:t>
            </a:r>
          </a:p>
          <a:p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tr-TR" dirty="0"/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367215DF-3391-3C07-C335-37E6A973C0E1}"/>
              </a:ext>
            </a:extLst>
          </p:cNvPr>
          <p:cNvSpPr txBox="1"/>
          <p:nvPr/>
        </p:nvSpPr>
        <p:spPr>
          <a:xfrm>
            <a:off x="6253843" y="1700808"/>
            <a:ext cx="61068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public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User</a:t>
            </a:r>
          </a:p>
          <a:p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[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StringLength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(50,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MinimumLength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5)]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public string Username { get; set; }</a:t>
            </a:r>
          </a:p>
          <a:p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} </a:t>
            </a:r>
            <a:endParaRPr lang="tr-TR" dirty="0"/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D6EEB6F1-73BA-5A85-9867-32467412A818}"/>
              </a:ext>
            </a:extLst>
          </p:cNvPr>
          <p:cNvSpPr txBox="1"/>
          <p:nvPr/>
        </p:nvSpPr>
        <p:spPr>
          <a:xfrm>
            <a:off x="6408963" y="4280029"/>
            <a:ext cx="61803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public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User</a:t>
            </a:r>
          </a:p>
          <a:p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{</a:t>
            </a:r>
          </a:p>
          <a:p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[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Key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public int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get; set;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public string Name { get; set; }</a:t>
            </a:r>
          </a:p>
          <a:p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40139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7A4A0-20E6-CE65-254F-55C21657E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68AD90F5-471B-4B4A-3C03-3FA29F5134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ASP.NET CORE MODEL OLUŞTURMA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3372210-1CA3-343B-B789-94301F9CD7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1967593"/>
            <a:ext cx="12192000" cy="418011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KISIT LİSTESİ</a:t>
            </a:r>
          </a:p>
          <a:p>
            <a:pPr algn="l"/>
            <a:r>
              <a:rPr lang="tr-TR" dirty="0"/>
              <a:t>	a) </a:t>
            </a:r>
            <a:r>
              <a:rPr lang="tr-TR" dirty="0" err="1"/>
              <a:t>Required</a:t>
            </a:r>
            <a:r>
              <a:rPr lang="tr-TR" dirty="0"/>
              <a:t> : Bu etiket, bir alanın boş geçilemeyeceğini belirtir.</a:t>
            </a:r>
          </a:p>
          <a:p>
            <a:pPr algn="l"/>
            <a:r>
              <a:rPr lang="tr-TR" dirty="0"/>
              <a:t>	b) </a:t>
            </a:r>
            <a:r>
              <a:rPr lang="tr-TR" dirty="0" err="1"/>
              <a:t>StringLength</a:t>
            </a:r>
            <a:r>
              <a:rPr lang="tr-TR" dirty="0"/>
              <a:t>: Bu etiket, bir </a:t>
            </a:r>
            <a:r>
              <a:rPr lang="tr-TR" dirty="0" err="1"/>
              <a:t>string'in</a:t>
            </a:r>
            <a:r>
              <a:rPr lang="tr-TR" dirty="0"/>
              <a:t> uzunluğunu sınırlar. </a:t>
            </a:r>
            <a:r>
              <a:rPr lang="tr-TR" dirty="0" err="1"/>
              <a:t>Min</a:t>
            </a:r>
            <a:r>
              <a:rPr lang="tr-TR" dirty="0"/>
              <a:t> ve </a:t>
            </a:r>
            <a:r>
              <a:rPr lang="tr-TR" dirty="0" err="1"/>
              <a:t>max</a:t>
            </a:r>
            <a:r>
              <a:rPr lang="tr-TR" dirty="0"/>
              <a:t> uzunluk belirlenebilir.</a:t>
            </a:r>
          </a:p>
          <a:p>
            <a:pPr algn="l"/>
            <a:r>
              <a:rPr lang="tr-TR" dirty="0"/>
              <a:t>	c) </a:t>
            </a:r>
            <a:r>
              <a:rPr lang="tr-TR" dirty="0" err="1"/>
              <a:t>Range</a:t>
            </a:r>
            <a:r>
              <a:rPr lang="tr-TR" dirty="0"/>
              <a:t>: Sayısal bir değer için minimum ve maksimum değer sınırları </a:t>
            </a:r>
            <a:r>
              <a:rPr lang="tr-TR" dirty="0" err="1"/>
              <a:t>belirler.csharpKopyala</a:t>
            </a:r>
            <a:endParaRPr lang="tr-TR" dirty="0"/>
          </a:p>
          <a:p>
            <a:pPr algn="l"/>
            <a:r>
              <a:rPr lang="tr-TR" dirty="0"/>
              <a:t>	d) </a:t>
            </a:r>
            <a:r>
              <a:rPr lang="tr-TR" dirty="0" err="1"/>
              <a:t>EmailAddress</a:t>
            </a:r>
            <a:r>
              <a:rPr lang="tr-TR" dirty="0"/>
              <a:t>: Bu etiket, bir e-posta adresi doğrulaması yapar.</a:t>
            </a:r>
          </a:p>
          <a:p>
            <a:pPr algn="l"/>
            <a:r>
              <a:rPr lang="tr-TR" dirty="0"/>
              <a:t>	e) </a:t>
            </a:r>
            <a:r>
              <a:rPr lang="tr-TR" dirty="0" err="1"/>
              <a:t>Compare</a:t>
            </a:r>
            <a:r>
              <a:rPr lang="tr-TR" dirty="0"/>
              <a:t>: Bu etiket, iki alanın eşit olmasını gerektirir. Genellikle şifre doğrulaması için kullanılır.</a:t>
            </a:r>
          </a:p>
          <a:p>
            <a:pPr algn="l"/>
            <a:r>
              <a:rPr lang="tr-TR" dirty="0"/>
              <a:t>	f) </a:t>
            </a:r>
            <a:r>
              <a:rPr lang="tr-TR" dirty="0" err="1"/>
              <a:t>CreditCard</a:t>
            </a:r>
            <a:r>
              <a:rPr lang="tr-TR" dirty="0"/>
              <a:t>: Bir kredi kartı numarasının geçerli formatta olup olmadığını doğrular.</a:t>
            </a:r>
          </a:p>
          <a:p>
            <a:pPr algn="l"/>
            <a:r>
              <a:rPr lang="tr-TR" dirty="0"/>
              <a:t>	g) Url: Bir URL'nin geçerli olup olmadığını kontrol eder.</a:t>
            </a:r>
          </a:p>
          <a:p>
            <a:pPr algn="l"/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81100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65C32C78-CACF-A1F1-BDEF-4599C06D7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DTO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792A73F-A777-325E-2A2F-7A7D3B96F0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932723"/>
            <a:ext cx="12192000" cy="1345113"/>
          </a:xfrm>
        </p:spPr>
        <p:txBody>
          <a:bodyPr>
            <a:normAutofit/>
          </a:bodyPr>
          <a:lstStyle/>
          <a:p>
            <a:r>
              <a:rPr lang="tr-TR" dirty="0"/>
              <a:t>Veri katmanından gelen nesnelerin doğrudan </a:t>
            </a:r>
            <a:r>
              <a:rPr lang="tr-TR" dirty="0" err="1"/>
              <a:t>API'ye</a:t>
            </a:r>
            <a:r>
              <a:rPr lang="tr-TR" dirty="0"/>
              <a:t> aktarılmaması adına </a:t>
            </a:r>
            <a:r>
              <a:rPr lang="tr-TR" b="1" dirty="0"/>
              <a:t>DTO (Data Transfer Object)</a:t>
            </a:r>
            <a:r>
              <a:rPr lang="tr-TR" dirty="0"/>
              <a:t> kullanmak iyi bir yaklaşımdır. Bu, güvenlik, performans ve bakımı kolaylaştırır.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8120798-4FF3-995C-39BE-C01A38583114}"/>
              </a:ext>
            </a:extLst>
          </p:cNvPr>
          <p:cNvSpPr txBox="1"/>
          <p:nvPr/>
        </p:nvSpPr>
        <p:spPr>
          <a:xfrm>
            <a:off x="1073604" y="2931386"/>
            <a:ext cx="60987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public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class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UserDto</a:t>
            </a:r>
            <a:endParaRPr lang="tr-T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public string Name { get; set;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public int Age { get; set; }</a:t>
            </a:r>
          </a:p>
          <a:p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298537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5B6F8915-F314-C4CD-6E39-FA19FE5444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VİEW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8B3A81B-CAE3-76CB-5F90-CDABADBCDD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932722"/>
            <a:ext cx="12192000" cy="5296628"/>
          </a:xfrm>
        </p:spPr>
        <p:txBody>
          <a:bodyPr>
            <a:normAutofit/>
          </a:bodyPr>
          <a:lstStyle/>
          <a:p>
            <a:pPr algn="l"/>
            <a:r>
              <a:rPr lang="tr-TR" dirty="0" err="1"/>
              <a:t>View</a:t>
            </a:r>
            <a:r>
              <a:rPr lang="tr-TR" dirty="0"/>
              <a:t>, HTML içeriği ve C# kodu ile birleşen bir şablondur. </a:t>
            </a:r>
          </a:p>
          <a:p>
            <a:pPr algn="l"/>
            <a:r>
              <a:rPr lang="tr-TR" dirty="0" err="1"/>
              <a:t>View'lar</a:t>
            </a:r>
            <a:r>
              <a:rPr lang="tr-TR" dirty="0"/>
              <a:t>, uygulamanın kullanıcı arayüzünü temsil eder ve kullanıcıdan gelen verileri sunar.</a:t>
            </a:r>
          </a:p>
          <a:p>
            <a:pPr algn="l"/>
            <a:r>
              <a:rPr lang="tr-TR" dirty="0"/>
              <a:t> Genellikle </a:t>
            </a:r>
            <a:r>
              <a:rPr lang="tr-TR" dirty="0" err="1"/>
              <a:t>cshtml</a:t>
            </a:r>
            <a:r>
              <a:rPr lang="tr-TR" dirty="0"/>
              <a:t> uzantılı dosyalarla oluşturulur. </a:t>
            </a:r>
          </a:p>
          <a:p>
            <a:pPr algn="l"/>
            <a:r>
              <a:rPr lang="tr-TR" dirty="0" err="1"/>
              <a:t>Razor</a:t>
            </a:r>
            <a:r>
              <a:rPr lang="tr-TR" dirty="0"/>
              <a:t> şablonları, C# kodunun HTML içinde çalışmasını sağlar.</a:t>
            </a:r>
          </a:p>
          <a:p>
            <a:pPr algn="l"/>
            <a:endParaRPr lang="tr-TR" dirty="0"/>
          </a:p>
          <a:p>
            <a:pPr algn="just"/>
            <a:r>
              <a:rPr lang="tr-TR" dirty="0" err="1"/>
              <a:t>View'ların</a:t>
            </a:r>
            <a:r>
              <a:rPr lang="tr-TR" dirty="0"/>
              <a:t> temel amacı:</a:t>
            </a:r>
          </a:p>
          <a:p>
            <a:pPr algn="l"/>
            <a:r>
              <a:rPr lang="tr-TR" dirty="0"/>
              <a:t>	</a:t>
            </a:r>
            <a:r>
              <a:rPr lang="tr-TR" dirty="0">
                <a:sym typeface="Wingdings" panose="05000000000000000000" pitchFamily="2" charset="2"/>
              </a:rPr>
              <a:t></a:t>
            </a:r>
            <a:r>
              <a:rPr lang="tr-TR" dirty="0" err="1"/>
              <a:t>Controller'dan</a:t>
            </a:r>
            <a:r>
              <a:rPr lang="tr-TR" dirty="0"/>
              <a:t> gelen verileri almak.</a:t>
            </a:r>
          </a:p>
          <a:p>
            <a:pPr algn="l"/>
            <a:r>
              <a:rPr lang="tr-TR" dirty="0"/>
              <a:t>	</a:t>
            </a:r>
            <a:r>
              <a:rPr lang="tr-TR" dirty="0">
                <a:sym typeface="Wingdings" panose="05000000000000000000" pitchFamily="2" charset="2"/>
              </a:rPr>
              <a:t>  </a:t>
            </a:r>
            <a:r>
              <a:rPr lang="tr-TR" dirty="0"/>
              <a:t>Kullanıcıya HTML formatında göstermek.</a:t>
            </a:r>
          </a:p>
          <a:p>
            <a:pPr algn="l"/>
            <a:r>
              <a:rPr lang="tr-TR" dirty="0"/>
              <a:t>	</a:t>
            </a:r>
            <a:r>
              <a:rPr lang="tr-TR" dirty="0">
                <a:sym typeface="Wingdings" panose="05000000000000000000" pitchFamily="2" charset="2"/>
              </a:rPr>
              <a:t>  </a:t>
            </a:r>
            <a:r>
              <a:rPr lang="tr-TR" dirty="0"/>
              <a:t>Dinamik içeriği kullanıcının görebileceği şekilde sunmaktır.</a:t>
            </a:r>
          </a:p>
        </p:txBody>
      </p:sp>
    </p:spTree>
    <p:extLst>
      <p:ext uri="{BB962C8B-B14F-4D97-AF65-F5344CB8AC3E}">
        <p14:creationId xmlns:p14="http://schemas.microsoft.com/office/powerpoint/2010/main" val="3062536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26337-F778-3E76-213E-E5BC12F6F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1C7E20C7-23A8-14B4-FBF7-482D8328D3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VİEW DOSYA YAPISI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7D24C20-4CC0-BD30-3CC4-35F37311E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932722"/>
            <a:ext cx="12192000" cy="887914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ASP.NET </a:t>
            </a:r>
            <a:r>
              <a:rPr lang="tr-TR" dirty="0" err="1"/>
              <a:t>Core</a:t>
            </a:r>
            <a:r>
              <a:rPr lang="tr-TR" dirty="0"/>
              <a:t> </a:t>
            </a:r>
            <a:r>
              <a:rPr lang="tr-TR" dirty="0" err="1"/>
              <a:t>MVC'de</a:t>
            </a:r>
            <a:r>
              <a:rPr lang="tr-TR" dirty="0"/>
              <a:t>, her Controller için uygun bir </a:t>
            </a:r>
            <a:r>
              <a:rPr lang="tr-TR" dirty="0" err="1"/>
              <a:t>Views</a:t>
            </a:r>
            <a:r>
              <a:rPr lang="tr-TR" dirty="0"/>
              <a:t> klasörü vardır. Her </a:t>
            </a:r>
            <a:r>
              <a:rPr lang="tr-TR" dirty="0" err="1"/>
              <a:t>Controller'ın</a:t>
            </a:r>
            <a:r>
              <a:rPr lang="tr-TR" dirty="0"/>
              <a:t> adına göre oluşturulmuş bir alt klasör bulunur ve bu klasör içinde .</a:t>
            </a:r>
            <a:r>
              <a:rPr lang="tr-TR" dirty="0" err="1"/>
              <a:t>cshtml</a:t>
            </a:r>
            <a:r>
              <a:rPr lang="tr-TR" dirty="0"/>
              <a:t> uzantılı </a:t>
            </a:r>
            <a:r>
              <a:rPr lang="tr-TR" dirty="0" err="1"/>
              <a:t>View</a:t>
            </a:r>
            <a:r>
              <a:rPr lang="tr-TR" dirty="0"/>
              <a:t> dosyaları yer </a:t>
            </a:r>
            <a:r>
              <a:rPr lang="tr-TR" dirty="0" err="1"/>
              <a:t>alır.Örneğin</a:t>
            </a:r>
            <a:r>
              <a:rPr lang="tr-TR" dirty="0"/>
              <a:t>: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1707C3A-C25A-FB3C-4C1A-B65669633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74" y="1820636"/>
            <a:ext cx="6944694" cy="1590897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CCFD7999-3295-67BE-420E-4A847E00CAD0}"/>
              </a:ext>
            </a:extLst>
          </p:cNvPr>
          <p:cNvSpPr txBox="1"/>
          <p:nvPr/>
        </p:nvSpPr>
        <p:spPr>
          <a:xfrm>
            <a:off x="83684" y="3446468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Views</a:t>
            </a:r>
            <a:r>
              <a:rPr lang="tr-TR" dirty="0"/>
              <a:t>/Home/</a:t>
            </a:r>
            <a:r>
              <a:rPr lang="tr-TR" dirty="0" err="1"/>
              <a:t>Index.cshtml</a:t>
            </a:r>
            <a:endParaRPr lang="tr-TR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8A898723-4BCB-8BF3-71ED-45552D7DF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74" y="3815800"/>
            <a:ext cx="6811326" cy="278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7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24B90-40F5-3DFF-35E3-A2DBBE0D5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CF6793-A96A-02C6-260C-91E9E7FB7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14" y="-80340"/>
            <a:ext cx="10535235" cy="985180"/>
          </a:xfrm>
        </p:spPr>
        <p:txBody>
          <a:bodyPr anchor="ctr">
            <a:normAutofit/>
          </a:bodyPr>
          <a:lstStyle/>
          <a:p>
            <a:r>
              <a:rPr lang="tr-TR" dirty="0"/>
              <a:t>Başlamadan Bilinmesi gerekenler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50A9F1-9398-5085-B6A2-F9CE72160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015" y="1045029"/>
            <a:ext cx="5613950" cy="5200650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tr-TR" sz="1400" dirty="0"/>
              <a:t>HTML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tr-TR" sz="1400" dirty="0"/>
              <a:t>CSS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tr-TR" sz="1400" dirty="0"/>
              <a:t>JQUERY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tr-TR" sz="1400" dirty="0"/>
              <a:t>JAVASCRİPT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tr-TR" sz="1400" dirty="0"/>
              <a:t>BOOTSTRAP (TEMEL DÜZEYDE)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tr-T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tr-TR" sz="700" dirty="0">
              <a:solidFill>
                <a:srgbClr val="000000"/>
              </a:solidFill>
            </a:endParaRP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497EFC36-E477-C2C4-21C4-AFFC9FB7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tr-TR" dirty="0"/>
              <a:t>2025 – 1.Hafta</a:t>
            </a:r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A4A37467-1B91-6C3D-FB48-0ABBE685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tr-TR" dirty="0"/>
              <a:t>GEDİK ÜNİVERSİTESİ – BİLGİSAYAR MÜHENDİSLİĞİ</a:t>
            </a:r>
            <a:endParaRPr lang="en-US" dirty="0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B27921D2-8DEC-D99F-B0AA-5CF68AD2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60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93D7C-9FCD-E539-46CF-4475EA2D3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DC7EA684-B5F4-6596-918B-91AC407A71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err="1"/>
              <a:t>Razor</a:t>
            </a:r>
            <a:r>
              <a:rPr lang="tr-TR" dirty="0"/>
              <a:t> Motoru Nedir?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C236407-4CC3-194E-C38C-1C9EAFD6A8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1242964"/>
            <a:ext cx="12192000" cy="4618993"/>
          </a:xfrm>
        </p:spPr>
        <p:txBody>
          <a:bodyPr>
            <a:normAutofit/>
          </a:bodyPr>
          <a:lstStyle/>
          <a:p>
            <a:pPr algn="l"/>
            <a:r>
              <a:rPr lang="tr-TR" dirty="0" err="1"/>
              <a:t>Razor</a:t>
            </a:r>
            <a:r>
              <a:rPr lang="tr-TR" dirty="0"/>
              <a:t>, ASP.NET </a:t>
            </a:r>
            <a:r>
              <a:rPr lang="tr-TR" dirty="0" err="1"/>
              <a:t>Core</a:t>
            </a:r>
            <a:r>
              <a:rPr lang="tr-TR" dirty="0"/>
              <a:t> MVC ve </a:t>
            </a:r>
            <a:r>
              <a:rPr lang="tr-TR" dirty="0" err="1"/>
              <a:t>Razor</a:t>
            </a:r>
            <a:r>
              <a:rPr lang="tr-TR" dirty="0"/>
              <a:t> </a:t>
            </a:r>
            <a:r>
              <a:rPr lang="tr-TR" dirty="0" err="1"/>
              <a:t>Pages</a:t>
            </a:r>
            <a:r>
              <a:rPr lang="tr-TR" dirty="0"/>
              <a:t> uygulamalarında HTML ile C# kodunun birleşmesini sağlayan bir motorudur. </a:t>
            </a:r>
            <a:r>
              <a:rPr lang="tr-TR" dirty="0" err="1"/>
              <a:t>Razor</a:t>
            </a:r>
            <a:r>
              <a:rPr lang="tr-TR" dirty="0"/>
              <a:t> motoru, HTML içindeki dinamik içeriği oluşturmak için kullanılır. </a:t>
            </a:r>
            <a:r>
              <a:rPr lang="tr-TR" dirty="0" err="1"/>
              <a:t>Razor</a:t>
            </a:r>
            <a:r>
              <a:rPr lang="tr-TR" dirty="0"/>
              <a:t>, C# dilini HTML içine gömmenizi sağlar ve çok basit bir sözdizimiyle çalışır.</a:t>
            </a:r>
          </a:p>
          <a:p>
            <a:pPr algn="l"/>
            <a:endParaRPr lang="tr-TR" dirty="0"/>
          </a:p>
          <a:p>
            <a:pPr algn="l"/>
            <a:r>
              <a:rPr lang="tr-TR" dirty="0" err="1"/>
              <a:t>Razor'ın</a:t>
            </a:r>
            <a:r>
              <a:rPr lang="tr-TR" dirty="0"/>
              <a:t> Temel Özellikleri:</a:t>
            </a:r>
          </a:p>
          <a:p>
            <a:pPr algn="l"/>
            <a:r>
              <a:rPr lang="tr-TR" dirty="0"/>
              <a:t>	</a:t>
            </a:r>
            <a:r>
              <a:rPr lang="tr-TR" dirty="0">
                <a:sym typeface="Wingdings" panose="05000000000000000000" pitchFamily="2" charset="2"/>
              </a:rPr>
              <a:t> </a:t>
            </a:r>
            <a:r>
              <a:rPr lang="tr-TR" dirty="0"/>
              <a:t>@ sembolü, </a:t>
            </a:r>
            <a:r>
              <a:rPr lang="tr-TR" dirty="0" err="1"/>
              <a:t>Razor</a:t>
            </a:r>
            <a:r>
              <a:rPr lang="tr-TR" dirty="0"/>
              <a:t> kodunu işaret eder.</a:t>
            </a:r>
          </a:p>
          <a:p>
            <a:pPr algn="l"/>
            <a:r>
              <a:rPr lang="tr-TR" dirty="0"/>
              <a:t>	</a:t>
            </a:r>
            <a:r>
              <a:rPr lang="tr-TR" dirty="0">
                <a:sym typeface="Wingdings" panose="05000000000000000000" pitchFamily="2" charset="2"/>
              </a:rPr>
              <a:t>  </a:t>
            </a:r>
            <a:r>
              <a:rPr lang="tr-TR" dirty="0"/>
              <a:t>C# kodu HTML içinde kullanılır ve HTML çıktısı üretir.</a:t>
            </a:r>
          </a:p>
          <a:p>
            <a:pPr algn="l"/>
            <a:r>
              <a:rPr lang="tr-TR" dirty="0"/>
              <a:t>	</a:t>
            </a:r>
            <a:r>
              <a:rPr lang="tr-TR" dirty="0">
                <a:sym typeface="Wingdings" panose="05000000000000000000" pitchFamily="2" charset="2"/>
              </a:rPr>
              <a:t>   </a:t>
            </a:r>
            <a:r>
              <a:rPr lang="tr-TR" dirty="0"/>
              <a:t>Veri Bağlama: </a:t>
            </a:r>
            <a:r>
              <a:rPr lang="tr-TR" dirty="0" err="1"/>
              <a:t>Controller'dan</a:t>
            </a:r>
            <a:r>
              <a:rPr lang="tr-TR" dirty="0"/>
              <a:t> gelen model verileri </a:t>
            </a:r>
            <a:r>
              <a:rPr lang="tr-TR" dirty="0" err="1"/>
              <a:t>Razor</a:t>
            </a:r>
            <a:r>
              <a:rPr lang="tr-TR" dirty="0"/>
              <a:t> ile </a:t>
            </a:r>
            <a:r>
              <a:rPr lang="tr-TR" dirty="0" err="1"/>
              <a:t>View</a:t>
            </a:r>
            <a:r>
              <a:rPr lang="tr-TR" dirty="0"/>
              <a:t> içinde kullanılabilir.</a:t>
            </a:r>
          </a:p>
        </p:txBody>
      </p:sp>
    </p:spTree>
    <p:extLst>
      <p:ext uri="{BB962C8B-B14F-4D97-AF65-F5344CB8AC3E}">
        <p14:creationId xmlns:p14="http://schemas.microsoft.com/office/powerpoint/2010/main" val="2362273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4297F-0842-0370-994A-A494381C0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620E7245-BB6F-C14E-BD7E-D372BB2AB4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err="1"/>
              <a:t>Razor</a:t>
            </a:r>
            <a:r>
              <a:rPr lang="tr-TR" dirty="0"/>
              <a:t> Kullanım Örneği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2C09A10-8B0F-EDD3-6ECF-D66B52CDC6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932723"/>
            <a:ext cx="12192000" cy="1092020"/>
          </a:xfrm>
        </p:spPr>
        <p:txBody>
          <a:bodyPr>
            <a:normAutofit/>
          </a:bodyPr>
          <a:lstStyle/>
          <a:p>
            <a:r>
              <a:rPr lang="tr-TR" dirty="0"/>
              <a:t>@model: </a:t>
            </a:r>
            <a:r>
              <a:rPr lang="tr-TR" dirty="0" err="1"/>
              <a:t>View'ı</a:t>
            </a:r>
            <a:r>
              <a:rPr lang="tr-TR" dirty="0"/>
              <a:t> bir modelle ilişkilendirir. Bu örnekte, Product modeli </a:t>
            </a:r>
            <a:r>
              <a:rPr lang="tr-TR" dirty="0" err="1"/>
              <a:t>View'a</a:t>
            </a:r>
            <a:r>
              <a:rPr lang="tr-TR" dirty="0"/>
              <a:t> gönderilmiştir.</a:t>
            </a:r>
          </a:p>
          <a:p>
            <a:r>
              <a:rPr lang="tr-TR" dirty="0"/>
              <a:t>@Model.Property: Modelin özelliklerine erişim sağlar.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80E2CDA-26BF-FF94-7C12-0F4D9DFB9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09" y="2231808"/>
            <a:ext cx="6820852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611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11CC30C5-B697-C2E6-46F8-8244BB8ACD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err="1"/>
              <a:t>ViewData</a:t>
            </a:r>
            <a:r>
              <a:rPr lang="tr-TR" dirty="0"/>
              <a:t> ve </a:t>
            </a:r>
            <a:r>
              <a:rPr lang="tr-TR" dirty="0" err="1"/>
              <a:t>ViewBag</a:t>
            </a: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FCBE5EE-307B-BD11-D0BF-3BE6DF9589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932723"/>
            <a:ext cx="12192000" cy="3422778"/>
          </a:xfrm>
        </p:spPr>
        <p:txBody>
          <a:bodyPr>
            <a:normAutofit/>
          </a:bodyPr>
          <a:lstStyle/>
          <a:p>
            <a:pPr algn="l"/>
            <a:r>
              <a:rPr lang="tr-TR" dirty="0" err="1"/>
              <a:t>ViewData</a:t>
            </a:r>
            <a:r>
              <a:rPr lang="tr-TR" dirty="0"/>
              <a:t> ve </a:t>
            </a:r>
            <a:r>
              <a:rPr lang="tr-TR" dirty="0" err="1"/>
              <a:t>ViewBag</a:t>
            </a:r>
            <a:r>
              <a:rPr lang="tr-TR" dirty="0"/>
              <a:t>, </a:t>
            </a:r>
            <a:r>
              <a:rPr lang="tr-TR" dirty="0" err="1"/>
              <a:t>Controller'dan</a:t>
            </a:r>
            <a:r>
              <a:rPr lang="tr-TR" dirty="0"/>
              <a:t> </a:t>
            </a:r>
            <a:r>
              <a:rPr lang="tr-TR" dirty="0" err="1"/>
              <a:t>View'a</a:t>
            </a:r>
            <a:r>
              <a:rPr lang="tr-TR" dirty="0"/>
              <a:t> veri aktarmak için kullanılan iki önemli yapıdır. Her ikisi de veriyi geçici olarak taşıyan yapılar olup, Controller ile </a:t>
            </a:r>
            <a:r>
              <a:rPr lang="tr-TR" dirty="0" err="1"/>
              <a:t>View</a:t>
            </a:r>
            <a:r>
              <a:rPr lang="tr-TR" dirty="0"/>
              <a:t> arasındaki veri geçişini sağlarlar.</a:t>
            </a:r>
          </a:p>
          <a:p>
            <a:pPr algn="l"/>
            <a:endParaRPr lang="tr-TR" dirty="0"/>
          </a:p>
          <a:p>
            <a:pPr algn="l"/>
            <a:r>
              <a:rPr lang="tr-TR" dirty="0" err="1"/>
              <a:t>ViewData</a:t>
            </a:r>
            <a:r>
              <a:rPr lang="tr-TR" dirty="0"/>
              <a:t>:</a:t>
            </a:r>
          </a:p>
          <a:p>
            <a:pPr algn="l"/>
            <a:r>
              <a:rPr lang="tr-TR" dirty="0"/>
              <a:t>	</a:t>
            </a:r>
            <a:r>
              <a:rPr lang="tr-TR" dirty="0">
                <a:sym typeface="Wingdings" panose="05000000000000000000" pitchFamily="2" charset="2"/>
              </a:rPr>
              <a:t> </a:t>
            </a:r>
            <a:r>
              <a:rPr lang="tr-TR" dirty="0" err="1"/>
              <a:t>ViewData</a:t>
            </a:r>
            <a:r>
              <a:rPr lang="tr-TR" dirty="0"/>
              <a:t> bir Dictionary (sözlük) yapısıdır.</a:t>
            </a:r>
          </a:p>
          <a:p>
            <a:pPr algn="l"/>
            <a:r>
              <a:rPr lang="tr-TR" dirty="0"/>
              <a:t>	</a:t>
            </a:r>
            <a:r>
              <a:rPr lang="tr-TR" dirty="0">
                <a:sym typeface="Wingdings" panose="05000000000000000000" pitchFamily="2" charset="2"/>
              </a:rPr>
              <a:t>  </a:t>
            </a:r>
            <a:r>
              <a:rPr lang="tr-TR" dirty="0"/>
              <a:t>Veri anahtar-değer çiftleri olarak taşınır.</a:t>
            </a:r>
          </a:p>
          <a:p>
            <a:pPr algn="l"/>
            <a:r>
              <a:rPr lang="tr-TR" dirty="0"/>
              <a:t>	</a:t>
            </a:r>
            <a:r>
              <a:rPr lang="tr-TR" dirty="0">
                <a:sym typeface="Wingdings" panose="05000000000000000000" pitchFamily="2" charset="2"/>
              </a:rPr>
              <a:t>  </a:t>
            </a:r>
            <a:r>
              <a:rPr lang="tr-TR" dirty="0"/>
              <a:t>Genellikle dinamik veri taşıma için kullanılır.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AA7C4FE-0D8D-B5AB-68AD-A5E6C42CA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266" y="4355501"/>
            <a:ext cx="4086795" cy="200052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FF60948-6A6E-7004-C078-CB9D6D395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044" y="5136659"/>
            <a:ext cx="3429479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756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F2A5902A-5BA8-8B66-70E5-2F375B52D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err="1"/>
              <a:t>ViewData</a:t>
            </a:r>
            <a:r>
              <a:rPr lang="tr-TR" dirty="0"/>
              <a:t> ve </a:t>
            </a:r>
            <a:r>
              <a:rPr lang="tr-TR" dirty="0" err="1"/>
              <a:t>ViewBag</a:t>
            </a: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8162050-955F-F60A-6356-A28D58D197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932723"/>
            <a:ext cx="12192000" cy="1296127"/>
          </a:xfrm>
        </p:spPr>
        <p:txBody>
          <a:bodyPr>
            <a:normAutofit/>
          </a:bodyPr>
          <a:lstStyle/>
          <a:p>
            <a:pPr algn="l"/>
            <a:r>
              <a:rPr lang="tr-TR" dirty="0" err="1"/>
              <a:t>ViewBag:ViewBag</a:t>
            </a:r>
            <a:r>
              <a:rPr lang="tr-TR" dirty="0"/>
              <a:t>, dinamik bir yapıdır. </a:t>
            </a:r>
            <a:r>
              <a:rPr lang="tr-TR" dirty="0" err="1"/>
              <a:t>ViewData'ya</a:t>
            </a:r>
            <a:r>
              <a:rPr lang="tr-TR" dirty="0"/>
              <a:t> benzer, ancak </a:t>
            </a:r>
            <a:r>
              <a:rPr lang="tr-TR" dirty="0" err="1"/>
              <a:t>ViewBag</a:t>
            </a:r>
            <a:r>
              <a:rPr lang="tr-TR" dirty="0"/>
              <a:t> daha kolay kullanılır çünkü nesne yönelimli değil, dinamik özellikler ile çalışır. Kısa ve okunabilir bir sözdizimi sunar.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77C0448-6DAB-E337-CF54-A1D521011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48" y="2638290"/>
            <a:ext cx="3867690" cy="192431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BDC96736-3455-C939-76A1-EDB5CD439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354" y="3184006"/>
            <a:ext cx="1914792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122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26E37B8E-6DB4-0A94-ED14-11BE336B2F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b="1" dirty="0"/>
              <a:t>Model </a:t>
            </a:r>
            <a:r>
              <a:rPr lang="tr-TR" b="1" dirty="0" err="1"/>
              <a:t>Binding</a:t>
            </a:r>
            <a:r>
              <a:rPr lang="tr-TR" b="1" dirty="0"/>
              <a:t> ile Veri Aktarımı</a:t>
            </a: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8BAF70E-6DBB-7484-C34A-A076F68564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932723"/>
            <a:ext cx="12192000" cy="1296127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ASP.NET </a:t>
            </a:r>
            <a:r>
              <a:rPr lang="tr-TR" dirty="0" err="1"/>
              <a:t>Core</a:t>
            </a:r>
            <a:r>
              <a:rPr lang="tr-TR" dirty="0"/>
              <a:t> </a:t>
            </a:r>
            <a:r>
              <a:rPr lang="tr-TR" dirty="0" err="1"/>
              <a:t>MVC'de</a:t>
            </a:r>
            <a:r>
              <a:rPr lang="tr-TR" dirty="0"/>
              <a:t> Model </a:t>
            </a:r>
            <a:r>
              <a:rPr lang="tr-TR" dirty="0" err="1"/>
              <a:t>Binding</a:t>
            </a:r>
            <a:r>
              <a:rPr lang="tr-TR" dirty="0"/>
              <a:t> sayesinde </a:t>
            </a:r>
            <a:r>
              <a:rPr lang="tr-TR" dirty="0" err="1"/>
              <a:t>Controller'dan</a:t>
            </a:r>
            <a:r>
              <a:rPr lang="tr-TR" dirty="0"/>
              <a:t> </a:t>
            </a:r>
            <a:r>
              <a:rPr lang="tr-TR" dirty="0" err="1"/>
              <a:t>View'a</a:t>
            </a:r>
            <a:r>
              <a:rPr lang="tr-TR" dirty="0"/>
              <a:t> veri aktarımı yapılabilir. </a:t>
            </a:r>
            <a:r>
              <a:rPr lang="tr-TR" dirty="0" err="1"/>
              <a:t>View</a:t>
            </a:r>
            <a:r>
              <a:rPr lang="tr-TR" dirty="0"/>
              <a:t>, genellikle bir model türü ile ilişkilendirilir ve bu modelin verileri </a:t>
            </a:r>
            <a:r>
              <a:rPr lang="tr-TR" dirty="0" err="1"/>
              <a:t>View'a</a:t>
            </a:r>
            <a:r>
              <a:rPr lang="tr-TR" dirty="0"/>
              <a:t> otomatik olarak aktarılır.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861C082-7B5F-D7C8-79F0-4F8B6F549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31" y="1967593"/>
            <a:ext cx="4900370" cy="1924319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F45F8D56-BCFD-781E-E67E-1F8A1220B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071" y="1967593"/>
            <a:ext cx="6439799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948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76C8B-5D68-7F29-3BAD-516794949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15877F91-C35C-1BC1-BADC-9BE8C8967A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b="1" dirty="0"/>
              <a:t>Model </a:t>
            </a:r>
            <a:r>
              <a:rPr lang="tr-TR" b="1" dirty="0" err="1"/>
              <a:t>Binding</a:t>
            </a:r>
            <a:r>
              <a:rPr lang="tr-TR" b="1" dirty="0"/>
              <a:t> ile Veri Aktarımı</a:t>
            </a: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C4F91D6-E9C3-ABF9-D05F-B23EB80B4F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932724"/>
            <a:ext cx="12192000" cy="528684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ÖRNEK: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D3F08EC-C78A-97AF-EE11-DC6248777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5" y="1542803"/>
            <a:ext cx="4753638" cy="2372056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BE94EA3E-EE8F-0AC8-0833-36528AA2A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95" y="3996254"/>
            <a:ext cx="5696745" cy="2343477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08D45C53-0E79-0C5D-57BF-856E49B6B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218" y="1061357"/>
            <a:ext cx="4401164" cy="548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977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85B99572-7D68-E53D-3CF8-E88BDFD30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b="1" dirty="0" err="1"/>
              <a:t>Partial</a:t>
            </a:r>
            <a:r>
              <a:rPr lang="tr-TR" b="1" dirty="0"/>
              <a:t> </a:t>
            </a:r>
            <a:r>
              <a:rPr lang="tr-TR" b="1" dirty="0" err="1"/>
              <a:t>Views</a:t>
            </a: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AD0065E-6FC8-6D89-0077-CC5D4603F0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14307" y="1477737"/>
            <a:ext cx="6096000" cy="1951263"/>
          </a:xfrm>
        </p:spPr>
        <p:txBody>
          <a:bodyPr>
            <a:normAutofit/>
          </a:bodyPr>
          <a:lstStyle/>
          <a:p>
            <a:r>
              <a:rPr lang="tr-TR" dirty="0"/>
              <a:t>Bir </a:t>
            </a:r>
            <a:r>
              <a:rPr lang="tr-TR" dirty="0" err="1"/>
              <a:t>Partial</a:t>
            </a:r>
            <a:r>
              <a:rPr lang="tr-TR" dirty="0"/>
              <a:t> </a:t>
            </a:r>
            <a:r>
              <a:rPr lang="tr-TR" dirty="0" err="1"/>
              <a:t>View</a:t>
            </a:r>
            <a:r>
              <a:rPr lang="tr-TR" dirty="0"/>
              <a:t>, bir </a:t>
            </a:r>
            <a:r>
              <a:rPr lang="tr-TR" dirty="0" err="1"/>
              <a:t>View'ın</a:t>
            </a:r>
            <a:r>
              <a:rPr lang="tr-TR" dirty="0"/>
              <a:t> parçası olarak başka bir </a:t>
            </a:r>
            <a:r>
              <a:rPr lang="tr-TR" dirty="0" err="1"/>
              <a:t>View'da</a:t>
            </a:r>
            <a:r>
              <a:rPr lang="tr-TR" dirty="0"/>
              <a:t> kullanılabilecek küçük bir HTML şablonudur. Bu, yeniden kullanılabilir bileşenler oluşturmanızı sağlar.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E5569CF-33A9-0C30-684B-4D5523043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707" y="1667648"/>
            <a:ext cx="3820058" cy="118126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823A114-44F3-B9F4-54C7-969F5ED34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707" y="2954546"/>
            <a:ext cx="3820058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617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DFDBF8AB-4E05-CA0F-2A86-3AF40E352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err="1"/>
              <a:t>Layout</a:t>
            </a:r>
            <a:r>
              <a:rPr lang="tr-TR" dirty="0"/>
              <a:t> </a:t>
            </a:r>
            <a:r>
              <a:rPr lang="tr-TR" dirty="0" err="1"/>
              <a:t>Pages</a:t>
            </a: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4DFB96E-3F28-1E9E-3F06-16A0E4520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932723"/>
            <a:ext cx="12192000" cy="683806"/>
          </a:xfrm>
        </p:spPr>
        <p:txBody>
          <a:bodyPr>
            <a:normAutofit fontScale="92500" lnSpcReduction="20000"/>
          </a:bodyPr>
          <a:lstStyle/>
          <a:p>
            <a:r>
              <a:rPr lang="tr-TR" b="1" dirty="0" err="1"/>
              <a:t>Layout</a:t>
            </a:r>
            <a:r>
              <a:rPr lang="tr-TR" b="1" dirty="0"/>
              <a:t> </a:t>
            </a:r>
            <a:r>
              <a:rPr lang="tr-TR" b="1" dirty="0" err="1"/>
              <a:t>Pages</a:t>
            </a:r>
            <a:r>
              <a:rPr lang="tr-TR" dirty="0"/>
              <a:t>, </a:t>
            </a:r>
            <a:r>
              <a:rPr lang="tr-TR" dirty="0" err="1"/>
              <a:t>View'lar</a:t>
            </a:r>
            <a:r>
              <a:rPr lang="tr-TR" dirty="0"/>
              <a:t> arasında ortak bir şablon (örneğin başlık, menü, </a:t>
            </a:r>
            <a:r>
              <a:rPr lang="tr-TR" dirty="0" err="1"/>
              <a:t>footer</a:t>
            </a:r>
            <a:r>
              <a:rPr lang="tr-TR" dirty="0"/>
              <a:t>) oluşturmak için kullanılır. </a:t>
            </a:r>
            <a:r>
              <a:rPr lang="tr-TR" dirty="0" err="1"/>
              <a:t>Layout</a:t>
            </a:r>
            <a:r>
              <a:rPr lang="tr-TR" dirty="0"/>
              <a:t> sayfaları, uygulamanın tutarlı bir görünüm ve hissiyatını sağlar.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3F8302C-9DE5-6623-E2D4-E45412F5D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23" y="1959427"/>
            <a:ext cx="4686954" cy="4658099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6926A8C2-B354-3A73-EFEA-F4D2D18E63D4}"/>
              </a:ext>
            </a:extLst>
          </p:cNvPr>
          <p:cNvSpPr txBox="1"/>
          <p:nvPr/>
        </p:nvSpPr>
        <p:spPr>
          <a:xfrm>
            <a:off x="135908" y="1616529"/>
            <a:ext cx="4896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/>
              <a:t>_</a:t>
            </a:r>
            <a:r>
              <a:rPr lang="tr-TR" b="1" dirty="0" err="1"/>
              <a:t>Layout.cshtml</a:t>
            </a:r>
            <a:r>
              <a:rPr lang="tr-TR" dirty="0"/>
              <a:t>: Ortak şablon.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435300F1-FD72-EC0E-AFBE-F763342BA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992" y="1959427"/>
            <a:ext cx="5630061" cy="1028844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D4822D48-3B49-A638-6ACF-190A823062F0}"/>
              </a:ext>
            </a:extLst>
          </p:cNvPr>
          <p:cNvSpPr txBox="1"/>
          <p:nvPr/>
        </p:nvSpPr>
        <p:spPr>
          <a:xfrm>
            <a:off x="5167992" y="1616529"/>
            <a:ext cx="6123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/>
              <a:t>View</a:t>
            </a:r>
            <a:r>
              <a:rPr lang="tr-TR" b="1" dirty="0"/>
              <a:t> (</a:t>
            </a:r>
            <a:r>
              <a:rPr lang="tr-TR" b="1" dirty="0" err="1"/>
              <a:t>Index.cshtml</a:t>
            </a:r>
            <a:r>
              <a:rPr lang="tr-TR" b="1" dirty="0"/>
              <a:t>)</a:t>
            </a:r>
            <a:r>
              <a:rPr lang="tr-T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948747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834E2389-A61E-705A-D3A9-7CD5B1F3FC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TEMPLATE OLUŞTURMA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6AB9DC1-62FE-632B-BC2F-CC5AF98F8A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Aşağıdaki linkten </a:t>
            </a:r>
            <a:r>
              <a:rPr lang="tr-TR" dirty="0" err="1"/>
              <a:t>template</a:t>
            </a:r>
            <a:r>
              <a:rPr lang="tr-TR" dirty="0"/>
              <a:t> oluşturabilirsiniz.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9022537-0E28-1587-5D8B-CADA388C3AEF}"/>
              </a:ext>
            </a:extLst>
          </p:cNvPr>
          <p:cNvSpPr txBox="1"/>
          <p:nvPr/>
        </p:nvSpPr>
        <p:spPr>
          <a:xfrm>
            <a:off x="3686175" y="1801416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https://themewagon.com/themes/kaiadmin/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EFEC72E-B85A-FD63-EFB8-2AD5D12D1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991" y="2715200"/>
            <a:ext cx="5116018" cy="33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861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E00FDAC4-B128-9A66-D98A-C108C24B8B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AP.NET CORE Yönlendirme İşlemi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683FA70-9064-4936-DF89-2A04382F12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1853738"/>
            <a:ext cx="12192000" cy="3699163"/>
          </a:xfrm>
        </p:spPr>
        <p:txBody>
          <a:bodyPr>
            <a:normAutofit lnSpcReduction="10000"/>
          </a:bodyPr>
          <a:lstStyle/>
          <a:p>
            <a:pPr algn="l"/>
            <a:r>
              <a:rPr lang="tr-TR" dirty="0" err="1"/>
              <a:t>Redirect</a:t>
            </a:r>
            <a:r>
              <a:rPr lang="tr-TR" dirty="0"/>
              <a:t>, istemcinin tarayıcısını yeni bir URL'ye yönlendiren bir işlem yapar. Bu, istemciyi başka bir sayfaya yönlendirmek için kullanılır. Yönlendirme işlemi, istemcinin yeni bir istek göndermesine neden olur.</a:t>
            </a:r>
          </a:p>
          <a:p>
            <a:pPr algn="l"/>
            <a:endParaRPr lang="tr-TR" dirty="0"/>
          </a:p>
          <a:p>
            <a:pPr algn="l"/>
            <a:r>
              <a:rPr lang="tr-TR" b="1" dirty="0"/>
              <a:t>Kullanım:</a:t>
            </a:r>
          </a:p>
          <a:p>
            <a:pPr algn="l"/>
            <a:r>
              <a:rPr lang="tr-TR" b="1" dirty="0" err="1"/>
              <a:t>Redirect</a:t>
            </a:r>
            <a:r>
              <a:rPr lang="tr-TR" b="1" dirty="0"/>
              <a:t>(</a:t>
            </a:r>
            <a:r>
              <a:rPr lang="tr-TR" b="1" dirty="0" err="1"/>
              <a:t>string</a:t>
            </a:r>
            <a:r>
              <a:rPr lang="tr-TR" b="1" dirty="0"/>
              <a:t> url) </a:t>
            </a:r>
            <a:r>
              <a:rPr lang="tr-TR" dirty="0"/>
              <a:t>– Belirtilen URL'ye yönlendirir.</a:t>
            </a:r>
          </a:p>
          <a:p>
            <a:pPr algn="l"/>
            <a:r>
              <a:rPr lang="tr-TR" b="1" dirty="0" err="1"/>
              <a:t>RedirectToAction</a:t>
            </a:r>
            <a:r>
              <a:rPr lang="tr-TR" b="1" dirty="0"/>
              <a:t>(</a:t>
            </a:r>
            <a:r>
              <a:rPr lang="tr-TR" b="1" dirty="0" err="1"/>
              <a:t>string</a:t>
            </a:r>
            <a:r>
              <a:rPr lang="tr-TR" b="1" dirty="0"/>
              <a:t> </a:t>
            </a:r>
            <a:r>
              <a:rPr lang="tr-TR" b="1" dirty="0" err="1"/>
              <a:t>actionName</a:t>
            </a:r>
            <a:r>
              <a:rPr lang="tr-TR" b="1" dirty="0"/>
              <a:t>) </a:t>
            </a:r>
            <a:r>
              <a:rPr lang="tr-TR" dirty="0"/>
              <a:t>– Belirli bir eyleme yönlendirir.</a:t>
            </a:r>
          </a:p>
          <a:p>
            <a:pPr algn="l"/>
            <a:r>
              <a:rPr lang="tr-TR" b="1" dirty="0" err="1"/>
              <a:t>RedirectToRoute</a:t>
            </a:r>
            <a:r>
              <a:rPr lang="tr-TR" b="1" dirty="0"/>
              <a:t>(</a:t>
            </a:r>
            <a:r>
              <a:rPr lang="tr-TR" b="1" dirty="0" err="1"/>
              <a:t>string</a:t>
            </a:r>
            <a:r>
              <a:rPr lang="tr-TR" b="1" dirty="0"/>
              <a:t> </a:t>
            </a:r>
            <a:r>
              <a:rPr lang="tr-TR" b="1" dirty="0" err="1"/>
              <a:t>routeName</a:t>
            </a:r>
            <a:r>
              <a:rPr lang="tr-TR" b="1" dirty="0"/>
              <a:t>) </a:t>
            </a:r>
            <a:r>
              <a:rPr lang="tr-TR" dirty="0"/>
              <a:t>– Belirli bir rota adına yönlendirir.</a:t>
            </a:r>
          </a:p>
          <a:p>
            <a:pPr algn="l"/>
            <a:r>
              <a:rPr lang="tr-TR" b="1" dirty="0" err="1"/>
              <a:t>RedirectToAction</a:t>
            </a:r>
            <a:r>
              <a:rPr lang="tr-TR" b="1" dirty="0"/>
              <a:t>&lt;</a:t>
            </a:r>
            <a:r>
              <a:rPr lang="tr-TR" b="1" dirty="0" err="1"/>
              <a:t>TController</a:t>
            </a:r>
            <a:r>
              <a:rPr lang="tr-TR" b="1" dirty="0"/>
              <a:t>&gt;(</a:t>
            </a:r>
            <a:r>
              <a:rPr lang="tr-TR" b="1" dirty="0" err="1"/>
              <a:t>string</a:t>
            </a:r>
            <a:r>
              <a:rPr lang="tr-TR" b="1" dirty="0"/>
              <a:t> </a:t>
            </a:r>
            <a:r>
              <a:rPr lang="tr-TR" b="1" dirty="0" err="1"/>
              <a:t>actionName</a:t>
            </a:r>
            <a:r>
              <a:rPr lang="tr-TR" b="1" dirty="0"/>
              <a:t>) </a:t>
            </a:r>
            <a:r>
              <a:rPr lang="tr-TR" dirty="0"/>
              <a:t>– Belirli bir denetleyiciye yönlendirir.</a:t>
            </a:r>
          </a:p>
        </p:txBody>
      </p:sp>
    </p:spTree>
    <p:extLst>
      <p:ext uri="{BB962C8B-B14F-4D97-AF65-F5344CB8AC3E}">
        <p14:creationId xmlns:p14="http://schemas.microsoft.com/office/powerpoint/2010/main" val="395998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ASP.NET </a:t>
            </a:r>
            <a:r>
              <a:rPr lang="tr-TR" altLang="ko-KR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Gelişim</a:t>
            </a:r>
            <a:endParaRPr lang="ko-KR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968039"/>
            <a:ext cx="1373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1996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5962" y="2944591"/>
            <a:ext cx="1353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2002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5799" y="2968038"/>
            <a:ext cx="1403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2009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7238" y="2968039"/>
            <a:ext cx="1483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2016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50997" y="2968039"/>
            <a:ext cx="1771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2017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24949" y="3221763"/>
            <a:ext cx="965408" cy="1020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" name="Rectangle 11"/>
          <p:cNvSpPr/>
          <p:nvPr/>
        </p:nvSpPr>
        <p:spPr>
          <a:xfrm>
            <a:off x="3395576" y="3221763"/>
            <a:ext cx="1007017" cy="1020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3" name="Rectangle 12"/>
          <p:cNvSpPr/>
          <p:nvPr/>
        </p:nvSpPr>
        <p:spPr>
          <a:xfrm>
            <a:off x="5458709" y="3221763"/>
            <a:ext cx="908632" cy="1020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4" name="Rectangle 13"/>
          <p:cNvSpPr/>
          <p:nvPr/>
        </p:nvSpPr>
        <p:spPr>
          <a:xfrm>
            <a:off x="7474934" y="3221763"/>
            <a:ext cx="928249" cy="1020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11" name="Group 10"/>
          <p:cNvGrpSpPr/>
          <p:nvPr/>
        </p:nvGrpSpPr>
        <p:grpSpPr>
          <a:xfrm>
            <a:off x="134773" y="3747840"/>
            <a:ext cx="1545067" cy="906617"/>
            <a:chOff x="421670" y="3633978"/>
            <a:chExt cx="1734772" cy="432966"/>
          </a:xfrm>
        </p:grpSpPr>
        <p:sp>
          <p:nvSpPr>
            <p:cNvPr id="15" name="TextBox 14"/>
            <p:cNvSpPr txBox="1"/>
            <p:nvPr/>
          </p:nvSpPr>
          <p:spPr>
            <a:xfrm>
              <a:off x="421670" y="3633978"/>
              <a:ext cx="1734772" cy="161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002060"/>
                  </a:solidFill>
                  <a:cs typeface="Arial" pitchFamily="34" charset="0"/>
                </a:rPr>
                <a:t>ASP</a:t>
              </a:r>
              <a:endParaRPr lang="ko-KR" altLang="en-US" sz="1600" dirty="0">
                <a:solidFill>
                  <a:srgbClr val="002060"/>
                </a:solidFill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1670" y="3886944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174729" y="1883289"/>
            <a:ext cx="1545067" cy="991260"/>
            <a:chOff x="2063141" y="953323"/>
            <a:chExt cx="1734772" cy="743445"/>
          </a:xfrm>
        </p:grpSpPr>
        <p:sp>
          <p:nvSpPr>
            <p:cNvPr id="16" name="TextBox 15"/>
            <p:cNvSpPr txBox="1"/>
            <p:nvPr/>
          </p:nvSpPr>
          <p:spPr>
            <a:xfrm>
              <a:off x="2063141" y="1258187"/>
              <a:ext cx="1734772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002060"/>
                  </a:solidFill>
                  <a:cs typeface="Arial" pitchFamily="34" charset="0"/>
                </a:rPr>
                <a:t>ASP.NET Webform</a:t>
              </a:r>
              <a:endParaRPr lang="ko-KR" altLang="en-US" sz="1600" dirty="0">
                <a:solidFill>
                  <a:srgbClr val="002060"/>
                </a:solidFill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953323"/>
              <a:ext cx="1734772" cy="2909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208211" y="3718855"/>
            <a:ext cx="1545067" cy="968403"/>
            <a:chOff x="421670" y="3617768"/>
            <a:chExt cx="1734772" cy="440704"/>
          </a:xfrm>
        </p:grpSpPr>
        <p:sp>
          <p:nvSpPr>
            <p:cNvPr id="21" name="TextBox 20"/>
            <p:cNvSpPr txBox="1"/>
            <p:nvPr/>
          </p:nvSpPr>
          <p:spPr>
            <a:xfrm>
              <a:off x="421670" y="3617768"/>
              <a:ext cx="1734772" cy="154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002060"/>
                  </a:solidFill>
                  <a:cs typeface="Arial" pitchFamily="34" charset="0"/>
                </a:rPr>
                <a:t>ASP.NET MVC</a:t>
              </a:r>
              <a:endParaRPr lang="ko-KR" altLang="en-US" sz="1600" dirty="0">
                <a:solidFill>
                  <a:srgbClr val="002060"/>
                </a:solidFill>
                <a:cs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1670" y="3886944"/>
              <a:ext cx="1734772" cy="171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166119" y="1857827"/>
            <a:ext cx="1545067" cy="738839"/>
            <a:chOff x="2061727" y="1053096"/>
            <a:chExt cx="1736186" cy="349447"/>
          </a:xfrm>
        </p:grpSpPr>
        <p:sp>
          <p:nvSpPr>
            <p:cNvPr id="28" name="TextBox 27"/>
            <p:cNvSpPr txBox="1"/>
            <p:nvPr/>
          </p:nvSpPr>
          <p:spPr>
            <a:xfrm>
              <a:off x="2063141" y="1242418"/>
              <a:ext cx="1734772" cy="160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002060"/>
                  </a:solidFill>
                  <a:cs typeface="Arial" pitchFamily="34" charset="0"/>
                </a:rPr>
                <a:t>ASP.NET Core</a:t>
              </a:r>
              <a:endParaRPr lang="ko-KR" altLang="en-US" sz="1600" dirty="0">
                <a:solidFill>
                  <a:srgbClr val="002060"/>
                </a:solidFill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61727" y="1053096"/>
              <a:ext cx="1734772" cy="1813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A5635E3-3247-40C7-92A8-450DC7337608}"/>
              </a:ext>
            </a:extLst>
          </p:cNvPr>
          <p:cNvGrpSpPr/>
          <p:nvPr/>
        </p:nvGrpSpPr>
        <p:grpSpPr>
          <a:xfrm>
            <a:off x="8164369" y="3686053"/>
            <a:ext cx="1545067" cy="968403"/>
            <a:chOff x="421670" y="3617768"/>
            <a:chExt cx="1734772" cy="44070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00683C-F7FB-473B-95C2-C1C7294F9049}"/>
                </a:ext>
              </a:extLst>
            </p:cNvPr>
            <p:cNvSpPr txBox="1"/>
            <p:nvPr/>
          </p:nvSpPr>
          <p:spPr>
            <a:xfrm>
              <a:off x="421670" y="3617768"/>
              <a:ext cx="1734772" cy="266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002060"/>
                  </a:solidFill>
                  <a:cs typeface="Arial" pitchFamily="34" charset="0"/>
                </a:rPr>
                <a:t>ASP.NET Core 2</a:t>
              </a:r>
              <a:endParaRPr lang="ko-KR" altLang="en-US" sz="1600" dirty="0">
                <a:solidFill>
                  <a:srgbClr val="002060"/>
                </a:solidFill>
                <a:cs typeface="Arial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8695EE9-8AC5-44E9-A03A-060F2BCCF7B8}"/>
                </a:ext>
              </a:extLst>
            </p:cNvPr>
            <p:cNvSpPr/>
            <p:nvPr/>
          </p:nvSpPr>
          <p:spPr>
            <a:xfrm>
              <a:off x="421670" y="3886944"/>
              <a:ext cx="1734772" cy="1715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FA3EA30-72F4-47ED-B10B-BCBDC554F82C}"/>
              </a:ext>
            </a:extLst>
          </p:cNvPr>
          <p:cNvSpPr/>
          <p:nvPr/>
        </p:nvSpPr>
        <p:spPr>
          <a:xfrm>
            <a:off x="9427005" y="3236979"/>
            <a:ext cx="928249" cy="1020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417A50-23CF-4DC7-80D4-0BB31F7FC577}"/>
              </a:ext>
            </a:extLst>
          </p:cNvPr>
          <p:cNvSpPr txBox="1"/>
          <p:nvPr/>
        </p:nvSpPr>
        <p:spPr>
          <a:xfrm>
            <a:off x="10220000" y="2968039"/>
            <a:ext cx="2116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Q4 -</a:t>
            </a:r>
            <a:r>
              <a:rPr lang="tr-TR" altLang="ko-KR" sz="3200" b="1" dirty="0">
                <a:solidFill>
                  <a:schemeClr val="accent2"/>
                </a:solidFill>
                <a:cs typeface="Arial" pitchFamily="34" charset="0"/>
              </a:rPr>
              <a:t>…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C434697-CC98-4CB2-8762-D5C4153D598E}"/>
              </a:ext>
            </a:extLst>
          </p:cNvPr>
          <p:cNvGrpSpPr/>
          <p:nvPr/>
        </p:nvGrpSpPr>
        <p:grpSpPr>
          <a:xfrm>
            <a:off x="10377455" y="1853196"/>
            <a:ext cx="1545067" cy="985061"/>
            <a:chOff x="2061727" y="1053096"/>
            <a:chExt cx="1736186" cy="465902"/>
          </a:xfrm>
          <a:solidFill>
            <a:schemeClr val="accent2"/>
          </a:solidFill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359175F-F553-45A3-9A9E-5FC7F64232DE}"/>
                </a:ext>
              </a:extLst>
            </p:cNvPr>
            <p:cNvSpPr txBox="1"/>
            <p:nvPr/>
          </p:nvSpPr>
          <p:spPr>
            <a:xfrm>
              <a:off x="2063141" y="1242418"/>
              <a:ext cx="1734772" cy="276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/>
                  </a:solidFill>
                  <a:cs typeface="Arial" pitchFamily="34" charset="0"/>
                </a:rPr>
                <a:t>ASP.NET Core </a:t>
              </a:r>
              <a:r>
                <a:rPr lang="tr-TR" altLang="ko-KR" sz="1600" dirty="0">
                  <a:solidFill>
                    <a:schemeClr val="accent2"/>
                  </a:solidFill>
                  <a:cs typeface="Arial" pitchFamily="34" charset="0"/>
                </a:rPr>
                <a:t>3,4,…8</a:t>
              </a:r>
              <a:endParaRPr lang="ko-KR" altLang="en-US" sz="16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425905-BADA-4C84-9B13-FFB25DA8516D}"/>
                </a:ext>
              </a:extLst>
            </p:cNvPr>
            <p:cNvSpPr/>
            <p:nvPr/>
          </p:nvSpPr>
          <p:spPr>
            <a:xfrm>
              <a:off x="2061727" y="1053096"/>
              <a:ext cx="1734772" cy="1813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36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4" grpId="0" animBg="1"/>
      <p:bldP spid="12" grpId="0" animBg="1"/>
      <p:bldP spid="13" grpId="0" animBg="1"/>
      <p:bldP spid="14" grpId="0" animBg="1"/>
      <p:bldP spid="33" grpId="0" animBg="1"/>
      <p:bldP spid="3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EFBEB-FB6A-7C82-F2ED-2302FD03A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9EDBB7BC-D59F-48BF-54F3-DCD9339FD5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AP.NET CORE Yönlendirme İşlemi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6B56011D-EF3E-155B-8901-6E8240449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19" y="1241951"/>
            <a:ext cx="8516539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998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ED313-06C6-F293-B3CB-7574B9A0E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295E0073-967F-19EA-D229-DD81DCBE8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AP.NET CORE Yönlendirme İşlemi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0CFB571-D9BC-9AFD-ACDB-76036E78A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19" y="1241951"/>
            <a:ext cx="8516539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669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6E4D3BD9-047A-F002-245B-7FEEB14775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HTML Yardımcıları (HTML </a:t>
            </a:r>
            <a:r>
              <a:rPr lang="tr-TR" dirty="0" err="1"/>
              <a:t>Helpers</a:t>
            </a:r>
            <a:r>
              <a:rPr lang="tr-TR" dirty="0"/>
              <a:t>)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FC75EB0-6B39-7774-6341-3AC1A2D495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932723"/>
            <a:ext cx="12192000" cy="4798606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HTML Yardımcıları, </a:t>
            </a:r>
            <a:r>
              <a:rPr lang="tr-TR" dirty="0" err="1"/>
              <a:t>Razor</a:t>
            </a:r>
            <a:r>
              <a:rPr lang="tr-TR" dirty="0"/>
              <a:t> görünümleri içinde HTML etiketleri ve formlar oluşturmayı kolaylaştıran C# </a:t>
            </a:r>
            <a:r>
              <a:rPr lang="tr-TR" dirty="0" err="1"/>
              <a:t>metodlarıdır</a:t>
            </a:r>
            <a:r>
              <a:rPr lang="tr-TR" dirty="0"/>
              <a:t>. Bu yardımcılar, HTML etiketlerini dinamik olarak oluşturmak için kullanılır. Örneğin, form elemanları oluşturmak, etiketler eklemek veya URL oluşturmak gibi işlemleri içerir.</a:t>
            </a:r>
          </a:p>
          <a:p>
            <a:pPr algn="l"/>
            <a:endParaRPr lang="tr-TR" dirty="0"/>
          </a:p>
          <a:p>
            <a:pPr algn="l"/>
            <a:r>
              <a:rPr lang="tr-TR" b="1" dirty="0"/>
              <a:t>HTML Yardımcıları Çeşitleri:</a:t>
            </a:r>
          </a:p>
          <a:p>
            <a:pPr marL="457200" indent="-457200" algn="l">
              <a:buAutoNum type="arabicPeriod"/>
            </a:pPr>
            <a:r>
              <a:rPr lang="tr-TR" dirty="0"/>
              <a:t>Temel HTML Yardımcıları</a:t>
            </a:r>
          </a:p>
          <a:p>
            <a:pPr marL="457200" indent="-457200" algn="l">
              <a:buAutoNum type="arabicPeriod"/>
            </a:pPr>
            <a:r>
              <a:rPr lang="tr-TR" dirty="0"/>
              <a:t>Form Yardımcıları</a:t>
            </a:r>
          </a:p>
          <a:p>
            <a:pPr marL="457200" indent="-457200" algn="l">
              <a:buAutoNum type="arabicPeriod"/>
            </a:pPr>
            <a:r>
              <a:rPr lang="tr-TR" dirty="0"/>
              <a:t>Link Yardımcıları</a:t>
            </a:r>
          </a:p>
        </p:txBody>
      </p:sp>
    </p:spTree>
    <p:extLst>
      <p:ext uri="{BB962C8B-B14F-4D97-AF65-F5344CB8AC3E}">
        <p14:creationId xmlns:p14="http://schemas.microsoft.com/office/powerpoint/2010/main" val="15078342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F40FDD0D-8A73-8836-90BA-849941C61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HTML Yardımcıları (HTML </a:t>
            </a:r>
            <a:r>
              <a:rPr lang="tr-TR" dirty="0" err="1"/>
              <a:t>Helpers</a:t>
            </a:r>
            <a:r>
              <a:rPr lang="tr-TR" dirty="0"/>
              <a:t>)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CA9AFC4-1BCF-04D5-C06D-EACE503770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400" y="3429000"/>
            <a:ext cx="12192000" cy="532572"/>
          </a:xfrm>
        </p:spPr>
        <p:txBody>
          <a:bodyPr>
            <a:normAutofit/>
          </a:bodyPr>
          <a:lstStyle/>
          <a:p>
            <a:pPr lvl="1" indent="0">
              <a:buNone/>
            </a:pPr>
            <a:r>
              <a:rPr lang="tr-TR" dirty="0" err="1"/>
              <a:t>Html.EditorFor</a:t>
            </a:r>
            <a:r>
              <a:rPr lang="tr-TR" dirty="0"/>
              <a:t>(): bir model özelliği için düzenleme alanı oluşturur.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B8F44EF-CBC0-1577-501E-4FA6B5A3D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59" y="2057397"/>
            <a:ext cx="8630854" cy="1219370"/>
          </a:xfrm>
          <a:prstGeom prst="rect">
            <a:avLst/>
          </a:prstGeom>
        </p:spPr>
      </p:pic>
      <p:sp>
        <p:nvSpPr>
          <p:cNvPr id="6" name="Metin Yer Tutucusu 2">
            <a:extLst>
              <a:ext uri="{FF2B5EF4-FFF2-40B4-BE49-F238E27FC236}">
                <a16:creationId xmlns:a16="http://schemas.microsoft.com/office/drawing/2014/main" id="{32592C26-0F6E-838E-02B3-CDB2ACECFEBF}"/>
              </a:ext>
            </a:extLst>
          </p:cNvPr>
          <p:cNvSpPr txBox="1">
            <a:spLocks/>
          </p:cNvSpPr>
          <p:nvPr/>
        </p:nvSpPr>
        <p:spPr>
          <a:xfrm>
            <a:off x="152400" y="1085123"/>
            <a:ext cx="12192000" cy="977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None/>
              <a:defRPr sz="1867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tr-TR"/>
              <a:t>Temel HTML Yardımcıları:</a:t>
            </a:r>
          </a:p>
          <a:p>
            <a:pPr lvl="1" indent="0">
              <a:buFont typeface="Avenir Next LT Pro Light" panose="020B0304020202020204" pitchFamily="34" charset="0"/>
              <a:buNone/>
            </a:pPr>
            <a:r>
              <a:rPr lang="tr-TR"/>
              <a:t>Html.DisplayFor(): bir model özelliğini görüntülemek için kullanılır.</a:t>
            </a:r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255C8C22-3FD6-B5FF-40D1-1B52D0A00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59" y="3982929"/>
            <a:ext cx="8621328" cy="1066949"/>
          </a:xfrm>
          <a:prstGeom prst="rect">
            <a:avLst/>
          </a:prstGeom>
        </p:spPr>
      </p:pic>
      <p:sp>
        <p:nvSpPr>
          <p:cNvPr id="9" name="Metin Yer Tutucusu 2">
            <a:extLst>
              <a:ext uri="{FF2B5EF4-FFF2-40B4-BE49-F238E27FC236}">
                <a16:creationId xmlns:a16="http://schemas.microsoft.com/office/drawing/2014/main" id="{37DA806D-94E8-A33F-DBAC-4A694277D373}"/>
              </a:ext>
            </a:extLst>
          </p:cNvPr>
          <p:cNvSpPr txBox="1">
            <a:spLocks/>
          </p:cNvSpPr>
          <p:nvPr/>
        </p:nvSpPr>
        <p:spPr>
          <a:xfrm>
            <a:off x="152400" y="5140778"/>
            <a:ext cx="12192000" cy="532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None/>
              <a:defRPr sz="1867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Font typeface="Avenir Next LT Pro Light" panose="020B0304020202020204" pitchFamily="34" charset="0"/>
              <a:buNone/>
            </a:pPr>
            <a:r>
              <a:rPr lang="tr-TR" dirty="0"/>
              <a:t>Html. </a:t>
            </a:r>
            <a:r>
              <a:rPr lang="tr-TR" dirty="0" err="1"/>
              <a:t>LabelFor</a:t>
            </a:r>
            <a:r>
              <a:rPr lang="tr-TR" dirty="0"/>
              <a:t>(): bir model özelliği için etiket oluşturur.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DCC8EF4B-EB80-5D9D-D115-3CEC4E430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59" y="5638451"/>
            <a:ext cx="8659433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912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FDA11-4CF5-4412-89F0-45AFEB817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162361CB-B14B-E7F8-72C8-09893C7CDA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HTML Yardımcıları (HTML </a:t>
            </a:r>
            <a:r>
              <a:rPr lang="tr-TR" dirty="0" err="1"/>
              <a:t>Helpers</a:t>
            </a:r>
            <a:r>
              <a:rPr lang="tr-TR" dirty="0"/>
              <a:t>)</a:t>
            </a:r>
          </a:p>
        </p:txBody>
      </p:sp>
      <p:sp>
        <p:nvSpPr>
          <p:cNvPr id="6" name="Metin Yer Tutucusu 2">
            <a:extLst>
              <a:ext uri="{FF2B5EF4-FFF2-40B4-BE49-F238E27FC236}">
                <a16:creationId xmlns:a16="http://schemas.microsoft.com/office/drawing/2014/main" id="{148717A5-A5DC-F89B-47CA-59503978F6B4}"/>
              </a:ext>
            </a:extLst>
          </p:cNvPr>
          <p:cNvSpPr txBox="1">
            <a:spLocks/>
          </p:cNvSpPr>
          <p:nvPr/>
        </p:nvSpPr>
        <p:spPr>
          <a:xfrm>
            <a:off x="152400" y="1085123"/>
            <a:ext cx="12192000" cy="977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None/>
              <a:defRPr sz="1867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dirty="0"/>
              <a:t>2.    Form Yardımcıları:</a:t>
            </a:r>
          </a:p>
          <a:p>
            <a:pPr lvl="1" indent="0">
              <a:buFont typeface="Avenir Next LT Pro Light" panose="020B0304020202020204" pitchFamily="34" charset="0"/>
              <a:buNone/>
            </a:pPr>
            <a:r>
              <a:rPr lang="tr-TR" dirty="0"/>
              <a:t>Html. </a:t>
            </a:r>
            <a:r>
              <a:rPr lang="tr-TR" dirty="0" err="1"/>
              <a:t>BeginForm</a:t>
            </a:r>
            <a:r>
              <a:rPr lang="tr-TR" dirty="0"/>
              <a:t>(): bir form başlatmak için kullanılır.</a:t>
            </a:r>
          </a:p>
        </p:txBody>
      </p:sp>
      <p:sp>
        <p:nvSpPr>
          <p:cNvPr id="9" name="Metin Yer Tutucusu 2">
            <a:extLst>
              <a:ext uri="{FF2B5EF4-FFF2-40B4-BE49-F238E27FC236}">
                <a16:creationId xmlns:a16="http://schemas.microsoft.com/office/drawing/2014/main" id="{92B3971F-74B6-577F-31EB-0284A4402F64}"/>
              </a:ext>
            </a:extLst>
          </p:cNvPr>
          <p:cNvSpPr txBox="1">
            <a:spLocks/>
          </p:cNvSpPr>
          <p:nvPr/>
        </p:nvSpPr>
        <p:spPr>
          <a:xfrm>
            <a:off x="152400" y="5140778"/>
            <a:ext cx="12192000" cy="532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None/>
              <a:defRPr sz="1867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Font typeface="Avenir Next LT Pro Light" panose="020B0304020202020204" pitchFamily="34" charset="0"/>
              <a:buNone/>
            </a:pPr>
            <a:r>
              <a:rPr lang="tr-TR" dirty="0"/>
              <a:t>Bu örnekte, </a:t>
            </a:r>
            <a:r>
              <a:rPr lang="tr-TR" dirty="0" err="1"/>
              <a:t>Create</a:t>
            </a:r>
            <a:r>
              <a:rPr lang="tr-TR" dirty="0"/>
              <a:t> aksiyonuna gönderilen bir POST formu oluşturulmuştur.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78737961-B1A3-A237-B091-B59F89D357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tr-TR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068A018A-A540-7E02-4FD0-416FC89F8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88" y="2084851"/>
            <a:ext cx="8583223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963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9045B-AAFF-6AA3-3A31-A15E419EE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C35A5EDF-8530-7871-2B21-B81D6C21C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HTML Yardımcıları (HTML </a:t>
            </a:r>
            <a:r>
              <a:rPr lang="tr-TR" dirty="0" err="1"/>
              <a:t>Helpers</a:t>
            </a:r>
            <a:r>
              <a:rPr lang="tr-TR" dirty="0"/>
              <a:t>)</a:t>
            </a:r>
          </a:p>
        </p:txBody>
      </p:sp>
      <p:sp>
        <p:nvSpPr>
          <p:cNvPr id="6" name="Metin Yer Tutucusu 2">
            <a:extLst>
              <a:ext uri="{FF2B5EF4-FFF2-40B4-BE49-F238E27FC236}">
                <a16:creationId xmlns:a16="http://schemas.microsoft.com/office/drawing/2014/main" id="{46378EA1-9E54-D41E-DC35-B217FCED30BB}"/>
              </a:ext>
            </a:extLst>
          </p:cNvPr>
          <p:cNvSpPr txBox="1">
            <a:spLocks/>
          </p:cNvSpPr>
          <p:nvPr/>
        </p:nvSpPr>
        <p:spPr>
          <a:xfrm>
            <a:off x="152400" y="1085123"/>
            <a:ext cx="12192000" cy="977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None/>
              <a:defRPr sz="1867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dirty="0"/>
              <a:t>2.    Form Yardımcıları:</a:t>
            </a:r>
          </a:p>
          <a:p>
            <a:pPr lvl="1" indent="0">
              <a:buFont typeface="Avenir Next LT Pro Light" panose="020B0304020202020204" pitchFamily="34" charset="0"/>
              <a:buNone/>
            </a:pPr>
            <a:r>
              <a:rPr lang="tr-TR" dirty="0" err="1"/>
              <a:t>Html.TextBoxFor</a:t>
            </a:r>
            <a:r>
              <a:rPr lang="tr-TR" dirty="0"/>
              <a:t>(): Bir model özelliği için metin kutusu oluşturur.</a:t>
            </a:r>
          </a:p>
        </p:txBody>
      </p:sp>
      <p:sp>
        <p:nvSpPr>
          <p:cNvPr id="9" name="Metin Yer Tutucusu 2">
            <a:extLst>
              <a:ext uri="{FF2B5EF4-FFF2-40B4-BE49-F238E27FC236}">
                <a16:creationId xmlns:a16="http://schemas.microsoft.com/office/drawing/2014/main" id="{DE5209F4-EFD2-552F-432B-F810FA909BAE}"/>
              </a:ext>
            </a:extLst>
          </p:cNvPr>
          <p:cNvSpPr txBox="1">
            <a:spLocks/>
          </p:cNvSpPr>
          <p:nvPr/>
        </p:nvSpPr>
        <p:spPr>
          <a:xfrm>
            <a:off x="258535" y="2774277"/>
            <a:ext cx="12192000" cy="532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None/>
              <a:defRPr sz="1867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Font typeface="Avenir Next LT Pro Light" panose="020B0304020202020204" pitchFamily="34" charset="0"/>
              <a:buNone/>
            </a:pPr>
            <a:r>
              <a:rPr lang="tr-TR" dirty="0" err="1"/>
              <a:t>Html.DropDownListFor</a:t>
            </a:r>
            <a:r>
              <a:rPr lang="tr-TR" dirty="0"/>
              <a:t>(): Bir model özelliği için </a:t>
            </a:r>
            <a:r>
              <a:rPr lang="tr-TR" dirty="0" err="1"/>
              <a:t>dropdown</a:t>
            </a:r>
            <a:r>
              <a:rPr lang="tr-TR" dirty="0"/>
              <a:t> (seçim) listesi oluşturur.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53CD1E3-1CC3-022C-83ED-7516B7D7F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24" y="2062843"/>
            <a:ext cx="8707065" cy="60015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7FC223B1-DFD5-75DA-5A5E-C2FDE82F2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24" y="3355285"/>
            <a:ext cx="8640381" cy="514422"/>
          </a:xfrm>
          <a:prstGeom prst="rect">
            <a:avLst/>
          </a:prstGeom>
        </p:spPr>
      </p:pic>
      <p:sp>
        <p:nvSpPr>
          <p:cNvPr id="10" name="Metin Yer Tutucusu 2">
            <a:extLst>
              <a:ext uri="{FF2B5EF4-FFF2-40B4-BE49-F238E27FC236}">
                <a16:creationId xmlns:a16="http://schemas.microsoft.com/office/drawing/2014/main" id="{AFBAAF32-884E-B11E-95A8-125EF04A5371}"/>
              </a:ext>
            </a:extLst>
          </p:cNvPr>
          <p:cNvSpPr txBox="1">
            <a:spLocks/>
          </p:cNvSpPr>
          <p:nvPr/>
        </p:nvSpPr>
        <p:spPr>
          <a:xfrm>
            <a:off x="258535" y="4018283"/>
            <a:ext cx="12192000" cy="532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None/>
              <a:defRPr sz="1867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Font typeface="Avenir Next LT Pro Light" panose="020B0304020202020204" pitchFamily="34" charset="0"/>
              <a:buNone/>
            </a:pPr>
            <a:r>
              <a:rPr lang="tr-TR" dirty="0" err="1"/>
              <a:t>Html.DropDownListFor</a:t>
            </a:r>
            <a:r>
              <a:rPr lang="tr-TR" dirty="0"/>
              <a:t>(): Bir model özelliği için </a:t>
            </a:r>
            <a:r>
              <a:rPr lang="tr-TR" dirty="0" err="1"/>
              <a:t>dropdown</a:t>
            </a:r>
            <a:r>
              <a:rPr lang="tr-TR" dirty="0"/>
              <a:t> (seçim) listesi oluşturur.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26BFC71F-E951-54DC-B48B-2E847D440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24" y="4613715"/>
            <a:ext cx="8649907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75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5AE91-0A43-6FB2-4A64-18D677871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050BBB9A-0CEB-E579-CB58-7581BA569D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HTML Yardımcıları (HTML </a:t>
            </a:r>
            <a:r>
              <a:rPr lang="tr-TR" dirty="0" err="1"/>
              <a:t>Helpers</a:t>
            </a:r>
            <a:r>
              <a:rPr lang="tr-TR" dirty="0"/>
              <a:t>)</a:t>
            </a:r>
          </a:p>
        </p:txBody>
      </p:sp>
      <p:sp>
        <p:nvSpPr>
          <p:cNvPr id="6" name="Metin Yer Tutucusu 2">
            <a:extLst>
              <a:ext uri="{FF2B5EF4-FFF2-40B4-BE49-F238E27FC236}">
                <a16:creationId xmlns:a16="http://schemas.microsoft.com/office/drawing/2014/main" id="{8CF4F5F0-15FD-6BD7-818E-F58E98A3C958}"/>
              </a:ext>
            </a:extLst>
          </p:cNvPr>
          <p:cNvSpPr txBox="1">
            <a:spLocks/>
          </p:cNvSpPr>
          <p:nvPr/>
        </p:nvSpPr>
        <p:spPr>
          <a:xfrm>
            <a:off x="152400" y="1085123"/>
            <a:ext cx="12192000" cy="977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None/>
              <a:defRPr sz="1867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dirty="0"/>
              <a:t>3.     Link :</a:t>
            </a:r>
          </a:p>
          <a:p>
            <a:pPr lvl="1" indent="0">
              <a:buFont typeface="Avenir Next LT Pro Light" panose="020B0304020202020204" pitchFamily="34" charset="0"/>
              <a:buNone/>
            </a:pPr>
            <a:r>
              <a:rPr lang="tr-TR" dirty="0" err="1"/>
              <a:t>Html.ActionLink</a:t>
            </a:r>
            <a:r>
              <a:rPr lang="tr-TR" dirty="0"/>
              <a:t>(): Bir bağlantı (link) oluşturur.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49AB162-BA46-F4C2-C239-91E0481C2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01" y="2142404"/>
            <a:ext cx="869753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565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E5DD1-423E-F254-6936-E7F555585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FF18BB6D-D152-0DD0-A7B9-9A6BB968BA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err="1"/>
              <a:t>Razor</a:t>
            </a:r>
            <a:r>
              <a:rPr lang="tr-TR" dirty="0"/>
              <a:t> </a:t>
            </a:r>
            <a:r>
              <a:rPr lang="tr-TR" dirty="0" err="1"/>
              <a:t>View</a:t>
            </a:r>
            <a:r>
              <a:rPr lang="tr-TR" dirty="0"/>
              <a:t> İçinde Yardımcıları Kullanma</a:t>
            </a:r>
          </a:p>
        </p:txBody>
      </p:sp>
      <p:sp>
        <p:nvSpPr>
          <p:cNvPr id="6" name="Metin Yer Tutucusu 2">
            <a:extLst>
              <a:ext uri="{FF2B5EF4-FFF2-40B4-BE49-F238E27FC236}">
                <a16:creationId xmlns:a16="http://schemas.microsoft.com/office/drawing/2014/main" id="{40E0869E-A804-8F1A-C374-61554D8334BC}"/>
              </a:ext>
            </a:extLst>
          </p:cNvPr>
          <p:cNvSpPr txBox="1">
            <a:spLocks/>
          </p:cNvSpPr>
          <p:nvPr/>
        </p:nvSpPr>
        <p:spPr>
          <a:xfrm>
            <a:off x="152400" y="1085123"/>
            <a:ext cx="12192000" cy="977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None/>
              <a:defRPr sz="1867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dirty="0"/>
              <a:t>Yardımcıları, </a:t>
            </a:r>
            <a:r>
              <a:rPr lang="tr-TR" b="1" dirty="0"/>
              <a:t>model</a:t>
            </a:r>
            <a:r>
              <a:rPr lang="tr-TR" dirty="0"/>
              <a:t> verisini dinamik olarak işlemek ve HTML içeriği oluşturmak için kullanabilirsiniz. Genelde bu yardımcılar, form oluşturma, model verilerini ekrana yansıtma ve yönlendirme işlemleri için yaygın şekilde kullanılır.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1938AD5-C2AF-F2A3-C58B-6B54AC372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316" y="1894114"/>
            <a:ext cx="8697539" cy="470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1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D56F824A-7A4D-4536-A957-EF2148943A1C}"/>
              </a:ext>
            </a:extLst>
          </p:cNvPr>
          <p:cNvSpPr txBox="1"/>
          <p:nvPr/>
        </p:nvSpPr>
        <p:spPr>
          <a:xfrm>
            <a:off x="1235459" y="1604798"/>
            <a:ext cx="100451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ASP.net Core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artık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IIS'ye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bağımlı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değil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tr-TR" sz="280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Ayrıca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MVC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Web API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arasında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bir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birleşme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var.</a:t>
            </a:r>
            <a:endParaRPr lang="tr-TR" sz="280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Dependency injection ASP.NET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Core'un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ayrılmaz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bir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parçasıdır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tr-TR" sz="280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ASP.NET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Core'un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modüler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bir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istek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hattı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vardır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tr-TR" sz="280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Nuget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de ASP.NET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Core'a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derinlemesine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entegre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edilmiştir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tr-TR" sz="280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ASP.NET Core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tamamen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açık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kaynaklı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tr-TR" sz="28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cross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platformdur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E3A7F91-4CA3-4E93-B82F-A8617FDC9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20134"/>
            <a:ext cx="6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1219170"/>
            <a:endParaRPr lang="en-US" altLang="en-US" sz="2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E1947DD-1444-46D8-96BC-1120ECD5C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20134"/>
            <a:ext cx="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9C45E38C-9061-4997-B149-DC25C2726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4638"/>
            <a:ext cx="12192000" cy="76808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ASP.NET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Core'un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Avantajları</a:t>
            </a:r>
            <a:endPara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92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ASP.NET Pipeline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79202DD1-442F-493C-A4A3-97755D11960D}"/>
              </a:ext>
            </a:extLst>
          </p:cNvPr>
          <p:cNvSpPr/>
          <p:nvPr/>
        </p:nvSpPr>
        <p:spPr>
          <a:xfrm rot="16200000">
            <a:off x="6186603" y="1007383"/>
            <a:ext cx="1856435" cy="5621611"/>
          </a:xfrm>
          <a:prstGeom prst="can">
            <a:avLst>
              <a:gd name="adj" fmla="val 2335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Flowchart: Stored Data 30">
            <a:extLst>
              <a:ext uri="{FF2B5EF4-FFF2-40B4-BE49-F238E27FC236}">
                <a16:creationId xmlns:a16="http://schemas.microsoft.com/office/drawing/2014/main" id="{898AAFFD-6DE8-4104-9BF2-A295761B2A31}"/>
              </a:ext>
            </a:extLst>
          </p:cNvPr>
          <p:cNvSpPr/>
          <p:nvPr/>
        </p:nvSpPr>
        <p:spPr>
          <a:xfrm rot="10800000">
            <a:off x="4918394" y="2889969"/>
            <a:ext cx="1349489" cy="1856436"/>
          </a:xfrm>
          <a:prstGeom prst="flowChartOnlineStorag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Flowchart: Stored Data 31">
            <a:extLst>
              <a:ext uri="{FF2B5EF4-FFF2-40B4-BE49-F238E27FC236}">
                <a16:creationId xmlns:a16="http://schemas.microsoft.com/office/drawing/2014/main" id="{FE412868-CFDE-4353-B8EA-F7ECF1F55E4A}"/>
              </a:ext>
            </a:extLst>
          </p:cNvPr>
          <p:cNvSpPr/>
          <p:nvPr/>
        </p:nvSpPr>
        <p:spPr>
          <a:xfrm rot="10800000">
            <a:off x="6480044" y="2886351"/>
            <a:ext cx="1349489" cy="1860053"/>
          </a:xfrm>
          <a:prstGeom prst="flowChartOnlineStorag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3" name="Flowchart: Stored Data 32">
            <a:extLst>
              <a:ext uri="{FF2B5EF4-FFF2-40B4-BE49-F238E27FC236}">
                <a16:creationId xmlns:a16="http://schemas.microsoft.com/office/drawing/2014/main" id="{5DCD169A-91F6-4F25-9755-75898E9856BD}"/>
              </a:ext>
            </a:extLst>
          </p:cNvPr>
          <p:cNvSpPr/>
          <p:nvPr/>
        </p:nvSpPr>
        <p:spPr>
          <a:xfrm rot="10800000">
            <a:off x="8111026" y="2889969"/>
            <a:ext cx="1349489" cy="1856436"/>
          </a:xfrm>
          <a:prstGeom prst="flowChartOnlineStorag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B885AE-C1BD-4D82-8C56-A8877EBA3440}"/>
              </a:ext>
            </a:extLst>
          </p:cNvPr>
          <p:cNvCxnSpPr/>
          <p:nvPr/>
        </p:nvCxnSpPr>
        <p:spPr>
          <a:xfrm>
            <a:off x="3479261" y="3338207"/>
            <a:ext cx="7351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7A6AD89-F811-481F-8339-17A9C3FA1BFA}"/>
              </a:ext>
            </a:extLst>
          </p:cNvPr>
          <p:cNvCxnSpPr/>
          <p:nvPr/>
        </p:nvCxnSpPr>
        <p:spPr>
          <a:xfrm flipH="1">
            <a:off x="3479261" y="4234677"/>
            <a:ext cx="7351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Top Corners Rounded 35">
            <a:extLst>
              <a:ext uri="{FF2B5EF4-FFF2-40B4-BE49-F238E27FC236}">
                <a16:creationId xmlns:a16="http://schemas.microsoft.com/office/drawing/2014/main" id="{B2D2041E-C24A-48A0-91B7-03E540BF7059}"/>
              </a:ext>
            </a:extLst>
          </p:cNvPr>
          <p:cNvSpPr/>
          <p:nvPr/>
        </p:nvSpPr>
        <p:spPr>
          <a:xfrm>
            <a:off x="4849064" y="2441737"/>
            <a:ext cx="1349489" cy="448235"/>
          </a:xfrm>
          <a:prstGeom prst="round2Same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 err="1"/>
              <a:t>Auth</a:t>
            </a:r>
            <a:endParaRPr lang="en-US" sz="2133" dirty="0"/>
          </a:p>
        </p:txBody>
      </p:sp>
      <p:sp>
        <p:nvSpPr>
          <p:cNvPr id="37" name="Rectangle: Top Corners Rounded 36">
            <a:extLst>
              <a:ext uri="{FF2B5EF4-FFF2-40B4-BE49-F238E27FC236}">
                <a16:creationId xmlns:a16="http://schemas.microsoft.com/office/drawing/2014/main" id="{0944D12E-3016-4FAF-AA9D-49B8FCCE969A}"/>
              </a:ext>
            </a:extLst>
          </p:cNvPr>
          <p:cNvSpPr/>
          <p:nvPr/>
        </p:nvSpPr>
        <p:spPr>
          <a:xfrm>
            <a:off x="7958626" y="2438116"/>
            <a:ext cx="1501889" cy="448235"/>
          </a:xfrm>
          <a:prstGeom prst="round2Same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/>
              <a:t>Static Files</a:t>
            </a:r>
          </a:p>
        </p:txBody>
      </p:sp>
      <p:sp>
        <p:nvSpPr>
          <p:cNvPr id="38" name="Rectangle: Top Corners Rounded 37">
            <a:extLst>
              <a:ext uri="{FF2B5EF4-FFF2-40B4-BE49-F238E27FC236}">
                <a16:creationId xmlns:a16="http://schemas.microsoft.com/office/drawing/2014/main" id="{B16D7154-38D5-4368-80AB-0D5D0BA41824}"/>
              </a:ext>
            </a:extLst>
          </p:cNvPr>
          <p:cNvSpPr/>
          <p:nvPr/>
        </p:nvSpPr>
        <p:spPr>
          <a:xfrm>
            <a:off x="6354165" y="2441737"/>
            <a:ext cx="1407611" cy="448235"/>
          </a:xfrm>
          <a:prstGeom prst="round2Same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/>
              <a:t>MVC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E006FF-0FC3-4B96-B2A4-47CB3C31C57C}"/>
              </a:ext>
            </a:extLst>
          </p:cNvPr>
          <p:cNvSpPr txBox="1"/>
          <p:nvPr/>
        </p:nvSpPr>
        <p:spPr>
          <a:xfrm>
            <a:off x="3462826" y="3043047"/>
            <a:ext cx="88517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B08ECE-F286-43B5-B837-AFDF07EA36AA}"/>
              </a:ext>
            </a:extLst>
          </p:cNvPr>
          <p:cNvSpPr txBox="1"/>
          <p:nvPr/>
        </p:nvSpPr>
        <p:spPr>
          <a:xfrm>
            <a:off x="9947102" y="3895235"/>
            <a:ext cx="103105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75B8157-45C5-4DF6-9CC4-FB3971AC5B1E}"/>
              </a:ext>
            </a:extLst>
          </p:cNvPr>
          <p:cNvSpPr/>
          <p:nvPr/>
        </p:nvSpPr>
        <p:spPr>
          <a:xfrm>
            <a:off x="1679511" y="1697666"/>
            <a:ext cx="1709357" cy="40385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51645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/>
      <p:bldP spid="40" grpId="0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ASP.NET CORE Request Processing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9C0BD1-BA78-4483-AE59-63E7013AE34D}"/>
              </a:ext>
            </a:extLst>
          </p:cNvPr>
          <p:cNvSpPr/>
          <p:nvPr/>
        </p:nvSpPr>
        <p:spPr>
          <a:xfrm>
            <a:off x="5396201" y="5643393"/>
            <a:ext cx="1350683" cy="5020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1B2315-8F65-4E3D-BDA3-3F0FB14D7B14}"/>
              </a:ext>
            </a:extLst>
          </p:cNvPr>
          <p:cNvSpPr/>
          <p:nvPr/>
        </p:nvSpPr>
        <p:spPr>
          <a:xfrm>
            <a:off x="6321898" y="3194721"/>
            <a:ext cx="1833215" cy="6686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686F1-CD2D-47BB-9966-C7367300A5E6}"/>
              </a:ext>
            </a:extLst>
          </p:cNvPr>
          <p:cNvSpPr/>
          <p:nvPr/>
        </p:nvSpPr>
        <p:spPr>
          <a:xfrm>
            <a:off x="4224156" y="3194721"/>
            <a:ext cx="1350683" cy="6686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0370DE-5176-4F5E-B20C-FEC4133506E0}"/>
              </a:ext>
            </a:extLst>
          </p:cNvPr>
          <p:cNvSpPr/>
          <p:nvPr/>
        </p:nvSpPr>
        <p:spPr>
          <a:xfrm>
            <a:off x="2736015" y="3194721"/>
            <a:ext cx="1201271" cy="6686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0172F6B-CF48-4E4F-A4AC-0D261281F6F0}"/>
              </a:ext>
            </a:extLst>
          </p:cNvPr>
          <p:cNvSpPr/>
          <p:nvPr/>
        </p:nvSpPr>
        <p:spPr>
          <a:xfrm>
            <a:off x="719403" y="1604798"/>
            <a:ext cx="1619347" cy="403859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Browser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D858EC-9B10-4F63-863B-4039F6347300}"/>
              </a:ext>
            </a:extLst>
          </p:cNvPr>
          <p:cNvSpPr txBox="1"/>
          <p:nvPr/>
        </p:nvSpPr>
        <p:spPr>
          <a:xfrm>
            <a:off x="3045206" y="3282806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88BCA2-DD33-4046-A7ED-8B78DB5D6B82}"/>
              </a:ext>
            </a:extLst>
          </p:cNvPr>
          <p:cNvSpPr txBox="1"/>
          <p:nvPr/>
        </p:nvSpPr>
        <p:spPr>
          <a:xfrm>
            <a:off x="4347350" y="3282806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dotnet</a:t>
            </a:r>
            <a:endParaRPr 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CCF492-9886-4197-8A00-16789389C1E6}"/>
              </a:ext>
            </a:extLst>
          </p:cNvPr>
          <p:cNvSpPr txBox="1"/>
          <p:nvPr/>
        </p:nvSpPr>
        <p:spPr>
          <a:xfrm>
            <a:off x="6408489" y="3282806"/>
            <a:ext cx="1802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Application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27E22-D901-41BB-AA02-47BA0D0C8B43}"/>
              </a:ext>
            </a:extLst>
          </p:cNvPr>
          <p:cNvSpPr txBox="1"/>
          <p:nvPr/>
        </p:nvSpPr>
        <p:spPr>
          <a:xfrm>
            <a:off x="5521051" y="5643394"/>
            <a:ext cx="1138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Kestrel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297DDB-4B16-4E2B-B4AB-9B661331B5D6}"/>
              </a:ext>
            </a:extLst>
          </p:cNvPr>
          <p:cNvGrpSpPr/>
          <p:nvPr/>
        </p:nvGrpSpPr>
        <p:grpSpPr>
          <a:xfrm>
            <a:off x="5999825" y="1604798"/>
            <a:ext cx="0" cy="3795053"/>
            <a:chOff x="6266329" y="2196353"/>
            <a:chExt cx="0" cy="284629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07D9E1E-EDB2-458B-9D96-8FE0DC7D94BC}"/>
                </a:ext>
              </a:extLst>
            </p:cNvPr>
            <p:cNvCxnSpPr/>
            <p:nvPr/>
          </p:nvCxnSpPr>
          <p:spPr>
            <a:xfrm>
              <a:off x="6266329" y="2196353"/>
              <a:ext cx="0" cy="3451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B0067B5-8215-4E23-80B4-CFB12A81708A}"/>
                </a:ext>
              </a:extLst>
            </p:cNvPr>
            <p:cNvCxnSpPr/>
            <p:nvPr/>
          </p:nvCxnSpPr>
          <p:spPr>
            <a:xfrm>
              <a:off x="6266329" y="2613210"/>
              <a:ext cx="0" cy="3451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85AAC42-E654-47CF-B5B6-E00405A167DA}"/>
                </a:ext>
              </a:extLst>
            </p:cNvPr>
            <p:cNvCxnSpPr/>
            <p:nvPr/>
          </p:nvCxnSpPr>
          <p:spPr>
            <a:xfrm>
              <a:off x="6266329" y="3030067"/>
              <a:ext cx="0" cy="3451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7EC191F-CB24-4ACF-ACEB-2AEAF7070A88}"/>
                </a:ext>
              </a:extLst>
            </p:cNvPr>
            <p:cNvCxnSpPr/>
            <p:nvPr/>
          </p:nvCxnSpPr>
          <p:spPr>
            <a:xfrm>
              <a:off x="6266329" y="3446924"/>
              <a:ext cx="0" cy="3451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86B1F02-8850-446E-8D8B-F0DAA3BDEF46}"/>
                </a:ext>
              </a:extLst>
            </p:cNvPr>
            <p:cNvCxnSpPr/>
            <p:nvPr/>
          </p:nvCxnSpPr>
          <p:spPr>
            <a:xfrm>
              <a:off x="6266329" y="3863783"/>
              <a:ext cx="0" cy="3451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DFB2D05-C93C-4190-9610-A8AB3701461F}"/>
                </a:ext>
              </a:extLst>
            </p:cNvPr>
            <p:cNvCxnSpPr/>
            <p:nvPr/>
          </p:nvCxnSpPr>
          <p:spPr>
            <a:xfrm>
              <a:off x="6266329" y="4280641"/>
              <a:ext cx="0" cy="3451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3FEBCF8-9AF9-4B96-9C70-D6F775C3ED77}"/>
                </a:ext>
              </a:extLst>
            </p:cNvPr>
            <p:cNvCxnSpPr/>
            <p:nvPr/>
          </p:nvCxnSpPr>
          <p:spPr>
            <a:xfrm>
              <a:off x="6266329" y="4697502"/>
              <a:ext cx="0" cy="3451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DD74A3F-F562-4550-9E0F-D7BBCD29E118}"/>
              </a:ext>
            </a:extLst>
          </p:cNvPr>
          <p:cNvCxnSpPr/>
          <p:nvPr/>
        </p:nvCxnSpPr>
        <p:spPr>
          <a:xfrm>
            <a:off x="2736015" y="1834891"/>
            <a:ext cx="867783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2BBC9B6-C90F-493B-81AA-83260B175FDD}"/>
              </a:ext>
            </a:extLst>
          </p:cNvPr>
          <p:cNvGrpSpPr/>
          <p:nvPr/>
        </p:nvGrpSpPr>
        <p:grpSpPr>
          <a:xfrm>
            <a:off x="8790172" y="3029812"/>
            <a:ext cx="2126829" cy="873297"/>
            <a:chOff x="6598016" y="4705991"/>
            <a:chExt cx="4216208" cy="1731217"/>
          </a:xfrm>
        </p:grpSpPr>
        <p:sp>
          <p:nvSpPr>
            <p:cNvPr id="47" name="Cylinder 46">
              <a:extLst>
                <a:ext uri="{FF2B5EF4-FFF2-40B4-BE49-F238E27FC236}">
                  <a16:creationId xmlns:a16="http://schemas.microsoft.com/office/drawing/2014/main" id="{460E3E35-5AD6-4AA1-8899-E982DD0B137B}"/>
                </a:ext>
              </a:extLst>
            </p:cNvPr>
            <p:cNvSpPr/>
            <p:nvPr/>
          </p:nvSpPr>
          <p:spPr>
            <a:xfrm rot="16200000">
              <a:off x="8009957" y="3632941"/>
              <a:ext cx="1392326" cy="4216208"/>
            </a:xfrm>
            <a:prstGeom prst="can">
              <a:avLst>
                <a:gd name="adj" fmla="val 23358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8" name="Flowchart: Stored Data 47">
              <a:extLst>
                <a:ext uri="{FF2B5EF4-FFF2-40B4-BE49-F238E27FC236}">
                  <a16:creationId xmlns:a16="http://schemas.microsoft.com/office/drawing/2014/main" id="{287A15BF-4E39-4C8B-AFA0-5685F74C1C9A}"/>
                </a:ext>
              </a:extLst>
            </p:cNvPr>
            <p:cNvSpPr/>
            <p:nvPr/>
          </p:nvSpPr>
          <p:spPr>
            <a:xfrm rot="10800000">
              <a:off x="7058800" y="5044880"/>
              <a:ext cx="1012117" cy="1392327"/>
            </a:xfrm>
            <a:prstGeom prst="flowChartOnlineStorag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9" name="Flowchart: Stored Data 48">
              <a:extLst>
                <a:ext uri="{FF2B5EF4-FFF2-40B4-BE49-F238E27FC236}">
                  <a16:creationId xmlns:a16="http://schemas.microsoft.com/office/drawing/2014/main" id="{B04ADD7E-E6D7-4C3E-89B2-5B03F15F56BB}"/>
                </a:ext>
              </a:extLst>
            </p:cNvPr>
            <p:cNvSpPr/>
            <p:nvPr/>
          </p:nvSpPr>
          <p:spPr>
            <a:xfrm rot="10800000">
              <a:off x="8230037" y="5042167"/>
              <a:ext cx="1012117" cy="1395040"/>
            </a:xfrm>
            <a:prstGeom prst="flowChartOnlineStorag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0" name="Flowchart: Stored Data 49">
              <a:extLst>
                <a:ext uri="{FF2B5EF4-FFF2-40B4-BE49-F238E27FC236}">
                  <a16:creationId xmlns:a16="http://schemas.microsoft.com/office/drawing/2014/main" id="{0EC48C21-DE63-430F-BF8E-E1F7F14D13DE}"/>
                </a:ext>
              </a:extLst>
            </p:cNvPr>
            <p:cNvSpPr/>
            <p:nvPr/>
          </p:nvSpPr>
          <p:spPr>
            <a:xfrm rot="10800000">
              <a:off x="9453274" y="5044880"/>
              <a:ext cx="1012117" cy="1392327"/>
            </a:xfrm>
            <a:prstGeom prst="flowChartOnlineStorag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1" name="Rectangle: Top Corners Rounded 50">
              <a:extLst>
                <a:ext uri="{FF2B5EF4-FFF2-40B4-BE49-F238E27FC236}">
                  <a16:creationId xmlns:a16="http://schemas.microsoft.com/office/drawing/2014/main" id="{03C80AC7-95FC-4859-AAD7-99899464E03A}"/>
                </a:ext>
              </a:extLst>
            </p:cNvPr>
            <p:cNvSpPr/>
            <p:nvPr/>
          </p:nvSpPr>
          <p:spPr>
            <a:xfrm>
              <a:off x="7006802" y="4708707"/>
              <a:ext cx="1012117" cy="336176"/>
            </a:xfrm>
            <a:prstGeom prst="round2Same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2" name="Rectangle: Top Corners Rounded 51">
              <a:extLst>
                <a:ext uri="{FF2B5EF4-FFF2-40B4-BE49-F238E27FC236}">
                  <a16:creationId xmlns:a16="http://schemas.microsoft.com/office/drawing/2014/main" id="{0E9D3FB1-D2D6-4508-A74E-B61A5A75F1CF}"/>
                </a:ext>
              </a:extLst>
            </p:cNvPr>
            <p:cNvSpPr/>
            <p:nvPr/>
          </p:nvSpPr>
          <p:spPr>
            <a:xfrm>
              <a:off x="9338974" y="4705991"/>
              <a:ext cx="1126417" cy="336176"/>
            </a:xfrm>
            <a:prstGeom prst="round2Same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dirty="0"/>
            </a:p>
          </p:txBody>
        </p:sp>
        <p:sp>
          <p:nvSpPr>
            <p:cNvPr id="53" name="Rectangle: Top Corners Rounded 52">
              <a:extLst>
                <a:ext uri="{FF2B5EF4-FFF2-40B4-BE49-F238E27FC236}">
                  <a16:creationId xmlns:a16="http://schemas.microsoft.com/office/drawing/2014/main" id="{43C8345F-F2B8-4077-AC36-FC7547A3966C}"/>
                </a:ext>
              </a:extLst>
            </p:cNvPr>
            <p:cNvSpPr/>
            <p:nvPr/>
          </p:nvSpPr>
          <p:spPr>
            <a:xfrm>
              <a:off x="8135629" y="4708707"/>
              <a:ext cx="1055708" cy="336176"/>
            </a:xfrm>
            <a:prstGeom prst="round2Same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17199E1-DB7E-4F9A-A01D-74E92444F385}"/>
              </a:ext>
            </a:extLst>
          </p:cNvPr>
          <p:cNvCxnSpPr/>
          <p:nvPr/>
        </p:nvCxnSpPr>
        <p:spPr>
          <a:xfrm flipH="1">
            <a:off x="2736015" y="5399851"/>
            <a:ext cx="8857131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75F9141-E2DA-40B1-B317-605E3BDE2E75}"/>
              </a:ext>
            </a:extLst>
          </p:cNvPr>
          <p:cNvSpPr txBox="1"/>
          <p:nvPr/>
        </p:nvSpPr>
        <p:spPr>
          <a:xfrm>
            <a:off x="2689657" y="1483802"/>
            <a:ext cx="88517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E08EFB-917A-4216-8909-FEB2FFB22A00}"/>
              </a:ext>
            </a:extLst>
          </p:cNvPr>
          <p:cNvSpPr txBox="1"/>
          <p:nvPr/>
        </p:nvSpPr>
        <p:spPr>
          <a:xfrm>
            <a:off x="10545789" y="5051035"/>
            <a:ext cx="103105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56993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D56F824A-7A4D-4536-A957-EF2148943A1C}"/>
              </a:ext>
            </a:extLst>
          </p:cNvPr>
          <p:cNvSpPr txBox="1"/>
          <p:nvPr/>
        </p:nvSpPr>
        <p:spPr>
          <a:xfrm>
            <a:off x="1235460" y="1892829"/>
            <a:ext cx="9721080" cy="2964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MVC </a:t>
            </a:r>
            <a:r>
              <a:rPr lang="en-US" sz="3733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Mimarisi</a:t>
            </a:r>
            <a:r>
              <a:rPr lang="en-US" sz="3733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733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uygulamayı</a:t>
            </a:r>
            <a:r>
              <a:rPr lang="en-US" sz="3733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733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üç</a:t>
            </a:r>
            <a:r>
              <a:rPr lang="en-US" sz="3733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ana </a:t>
            </a:r>
            <a:r>
              <a:rPr lang="en-US" sz="3733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bileşene</a:t>
            </a:r>
            <a:r>
              <a:rPr lang="en-US" sz="3733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3733" dirty="0" err="1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ayırır</a:t>
            </a:r>
            <a:endParaRPr lang="tr-TR" sz="3733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3733" dirty="0">
              <a:solidFill>
                <a:schemeClr val="accent5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View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Controller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E19F540F-1318-4C7A-B157-F10A6F9CE64E}"/>
              </a:ext>
            </a:extLst>
          </p:cNvPr>
          <p:cNvSpPr txBox="1">
            <a:spLocks/>
          </p:cNvSpPr>
          <p:nvPr/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MVC </a:t>
            </a:r>
            <a:r>
              <a:rPr lang="tr-TR" sz="4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Mimarisi</a:t>
            </a:r>
            <a:endParaRPr lang="en-US" sz="4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03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2530</Words>
  <Application>Microsoft Office PowerPoint</Application>
  <PresentationFormat>Geniş ekran</PresentationFormat>
  <Paragraphs>407</Paragraphs>
  <Slides>57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57</vt:i4>
      </vt:variant>
    </vt:vector>
  </HeadingPairs>
  <TitlesOfParts>
    <vt:vector size="67" baseType="lpstr">
      <vt:lpstr>Aptos</vt:lpstr>
      <vt:lpstr>Arial</vt:lpstr>
      <vt:lpstr>Avenir Next LT Pro</vt:lpstr>
      <vt:lpstr>Avenir Next LT Pro Light</vt:lpstr>
      <vt:lpstr>Calibri</vt:lpstr>
      <vt:lpstr>Calibri Light</vt:lpstr>
      <vt:lpstr>Cascadia Mono</vt:lpstr>
      <vt:lpstr>Courier New</vt:lpstr>
      <vt:lpstr>Wingdings</vt:lpstr>
      <vt:lpstr>VeniceBeachVTI</vt:lpstr>
      <vt:lpstr>Web tabanlı programlama</vt:lpstr>
      <vt:lpstr>Sınav?</vt:lpstr>
      <vt:lpstr>DERS İÇERİĞİ</vt:lpstr>
      <vt:lpstr>Başlamadan Bilinmesi gerekenler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Gömülü Sistemler</dc:title>
  <dc:creator>Hikmet Canli</dc:creator>
  <cp:lastModifiedBy>Hikmet Canli</cp:lastModifiedBy>
  <cp:revision>125</cp:revision>
  <dcterms:created xsi:type="dcterms:W3CDTF">2023-10-01T10:01:40Z</dcterms:created>
  <dcterms:modified xsi:type="dcterms:W3CDTF">2025-02-22T09:34:13Z</dcterms:modified>
</cp:coreProperties>
</file>