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387" r:id="rId2"/>
    <p:sldId id="388" r:id="rId3"/>
    <p:sldId id="396" r:id="rId4"/>
    <p:sldId id="389" r:id="rId5"/>
    <p:sldId id="407" r:id="rId6"/>
    <p:sldId id="427" r:id="rId7"/>
    <p:sldId id="406" r:id="rId8"/>
    <p:sldId id="401" r:id="rId9"/>
    <p:sldId id="408" r:id="rId10"/>
    <p:sldId id="402" r:id="rId11"/>
    <p:sldId id="403" r:id="rId12"/>
    <p:sldId id="404" r:id="rId13"/>
    <p:sldId id="405" r:id="rId14"/>
    <p:sldId id="393" r:id="rId15"/>
    <p:sldId id="398" r:id="rId16"/>
    <p:sldId id="409" r:id="rId17"/>
    <p:sldId id="410" r:id="rId18"/>
    <p:sldId id="411" r:id="rId19"/>
    <p:sldId id="412" r:id="rId20"/>
    <p:sldId id="413" r:id="rId21"/>
    <p:sldId id="414" r:id="rId22"/>
    <p:sldId id="415" r:id="rId23"/>
    <p:sldId id="416" r:id="rId24"/>
    <p:sldId id="417" r:id="rId25"/>
    <p:sldId id="424" r:id="rId26"/>
    <p:sldId id="425" r:id="rId27"/>
    <p:sldId id="418" r:id="rId28"/>
    <p:sldId id="394" r:id="rId29"/>
    <p:sldId id="419" r:id="rId30"/>
    <p:sldId id="420" r:id="rId31"/>
    <p:sldId id="428" r:id="rId32"/>
    <p:sldId id="422" r:id="rId33"/>
    <p:sldId id="395" r:id="rId34"/>
    <p:sldId id="421" r:id="rId35"/>
    <p:sldId id="423" r:id="rId36"/>
    <p:sldId id="429" r:id="rId37"/>
    <p:sldId id="430" r:id="rId38"/>
    <p:sldId id="431" r:id="rId39"/>
    <p:sldId id="392" r:id="rId40"/>
    <p:sldId id="42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7"/>
    <p:restoredTop sz="93921"/>
  </p:normalViewPr>
  <p:slideViewPr>
    <p:cSldViewPr snapToGrid="0" snapToObjects="1">
      <p:cViewPr varScale="1">
        <p:scale>
          <a:sx n="68" d="100"/>
          <a:sy n="68" d="100"/>
        </p:scale>
        <p:origin x="1068" y="5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12/31/2022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FC2BF-AFBC-2D4F-9C77-81B715142B39}" type="slidenum">
              <a:rPr lang="en-US" smtClean="0"/>
              <a:t>30</a:t>
            </a:fld>
            <a:endParaRPr lang="en-US"/>
          </a:p>
        </p:txBody>
      </p:sp>
    </p:spTree>
    <p:extLst>
      <p:ext uri="{BB962C8B-B14F-4D97-AF65-F5344CB8AC3E}">
        <p14:creationId xmlns:p14="http://schemas.microsoft.com/office/powerpoint/2010/main" val="3828370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hyperlink" Target="https://educationalresearchtechniques.com/2018/10/17/kmeans-clustering-in-python/" TargetMode="External"/><Relationship Id="rId3" Type="http://schemas.openxmlformats.org/officeDocument/2006/relationships/hyperlink" Target="https://app.datacamp.com/learn/courses/unsupervised-learning-in-python" TargetMode="External"/><Relationship Id="rId7" Type="http://schemas.openxmlformats.org/officeDocument/2006/relationships/hyperlink" Target="https://towardsdatascience.com/how-to-find-the-optimal-value-of-k-in-knn-35d936e554eb" TargetMode="External"/><Relationship Id="rId2" Type="http://schemas.openxmlformats.org/officeDocument/2006/relationships/hyperlink" Target="https://urc.ucdavis.edu/how-write-abstract" TargetMode="External"/><Relationship Id="rId1" Type="http://schemas.openxmlformats.org/officeDocument/2006/relationships/slideLayout" Target="../slideLayouts/slideLayout2.xml"/><Relationship Id="rId6" Type="http://schemas.openxmlformats.org/officeDocument/2006/relationships/hyperlink" Target="https://machinelearningmastery.com/knn-imputation-for-missing-values-in-machine-learning/" TargetMode="External"/><Relationship Id="rId11" Type="http://schemas.openxmlformats.org/officeDocument/2006/relationships/hyperlink" Target="https://en.wikipedia.org/wiki/Metallicity" TargetMode="External"/><Relationship Id="rId5" Type="http://schemas.openxmlformats.org/officeDocument/2006/relationships/hyperlink" Target="https://towardsdatascience.com/probability-distribution-functions-demystified-a6e882759af3" TargetMode="External"/><Relationship Id="rId10" Type="http://schemas.openxmlformats.org/officeDocument/2006/relationships/hyperlink" Target="http://astroweb.case.edu/ssm/ASTR620/mags.html" TargetMode="External"/><Relationship Id="rId4" Type="http://schemas.openxmlformats.org/officeDocument/2006/relationships/hyperlink" Target="https://machinelearningmastery.com/probability-density-estimation/" TargetMode="External"/><Relationship Id="rId9" Type="http://schemas.openxmlformats.org/officeDocument/2006/relationships/hyperlink" Target="https://chartio.com/learn/charts/box-plot-complete-gui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www.section.io/engineering-education/clustering-in-unsupervised-ml/#:~:text=The%20main%20types%20of%20clustering,Gaussian%20Mixtures%20Model%20(GMM)" TargetMode="External"/><Relationship Id="rId3" Type="http://schemas.openxmlformats.org/officeDocument/2006/relationships/hyperlink" Target="https://www.atnf.csiro.au/outreach/education/senior/astrophysics/photometry_luminosity.html#:~:text=Luminosity%2C%20L%2C%20is%20a%20measure,is%20called%20its%20bolometric%20luminosity" TargetMode="External"/><Relationship Id="rId7" Type="http://schemas.openxmlformats.org/officeDocument/2006/relationships/hyperlink" Target="https://www.sartorius.com/en/knowledge/science-snippets/what-is-principal-component-analysis-pca-and-how-it-is-used-507186#:~:text=Principal%20component%20analysis%2C%20or%20PCA,more%20easily%20visualized%20and%20analyzed" TargetMode="External"/><Relationship Id="rId2" Type="http://schemas.openxmlformats.org/officeDocument/2006/relationships/hyperlink" Target="https://exoplanets.nasa.gov/search-for-life/habitable-zone" TargetMode="External"/><Relationship Id="rId1" Type="http://schemas.openxmlformats.org/officeDocument/2006/relationships/slideLayout" Target="../slideLayouts/slideLayout2.xml"/><Relationship Id="rId6" Type="http://schemas.openxmlformats.org/officeDocument/2006/relationships/hyperlink" Target="https://www.youtube.com/watch?v=FgakZw6K1QQ&amp;ab_channel=StatQuestwithJoshStarmer" TargetMode="External"/><Relationship Id="rId11" Type="http://schemas.openxmlformats.org/officeDocument/2006/relationships/hyperlink" Target="https://www.w3schools.com/python/python_ml_scatterplot.asp" TargetMode="External"/><Relationship Id="rId5" Type="http://schemas.openxmlformats.org/officeDocument/2006/relationships/hyperlink" Target="https://www.geeksforgeeks.org/principal-component-analysis-with-python/" TargetMode="External"/><Relationship Id="rId10" Type="http://schemas.openxmlformats.org/officeDocument/2006/relationships/hyperlink" Target="https://scikit-learn.org/stable/modules/generated/sklearn.metrics.rand_score.html" TargetMode="External"/><Relationship Id="rId4" Type="http://schemas.openxmlformats.org/officeDocument/2006/relationships/hyperlink" Target="https://www.bbvaopenmind.com/en/science/physics/planetary-systems-and-the-habitable-zone" TargetMode="External"/><Relationship Id="rId9" Type="http://schemas.openxmlformats.org/officeDocument/2006/relationships/hyperlink" Target="https://www.w3schools.com/python/python_ml_hierarchial_clustering.asp"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sathyanarayanrao89/nasa-exoplanetary-syste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b="0" dirty="0">
                <a:solidFill>
                  <a:srgbClr val="CC8242"/>
                </a:solidFill>
                <a:effectLst/>
                <a:latin typeface="Consolas" panose="020B0609020204030204" pitchFamily="49" charset="0"/>
              </a:rPr>
              <a:t>Identifying Habitable Exoplanets using Machine Learning</a:t>
            </a:r>
            <a:endParaRPr lang="en-US" b="0" dirty="0">
              <a:solidFill>
                <a:srgbClr val="CCCCCC"/>
              </a:solidFill>
              <a:effectLst/>
              <a:latin typeface="Consolas" panose="020B0609020204030204" pitchFamily="49" charset="0"/>
            </a:endParaRPr>
          </a:p>
        </p:txBody>
      </p:sp>
      <p:sp>
        <p:nvSpPr>
          <p:cNvPr id="4" name="Subtitle 3"/>
          <p:cNvSpPr>
            <a:spLocks noGrp="1"/>
          </p:cNvSpPr>
          <p:nvPr>
            <p:ph type="subTitle" idx="1"/>
          </p:nvPr>
        </p:nvSpPr>
        <p:spPr/>
        <p:txBody>
          <a:bodyPr>
            <a:normAutofit fontScale="70000" lnSpcReduction="20000"/>
          </a:bodyPr>
          <a:lstStyle/>
          <a:p>
            <a:endParaRPr lang="en-US" dirty="0"/>
          </a:p>
          <a:p>
            <a:r>
              <a:rPr lang="en-US" dirty="0">
                <a:solidFill>
                  <a:schemeClr val="bg1">
                    <a:lumMod val="50000"/>
                  </a:schemeClr>
                </a:solidFill>
              </a:rPr>
              <a:t>BBM467 Data Intensive Applications</a:t>
            </a:r>
          </a:p>
          <a:p>
            <a:endParaRPr lang="en-US" dirty="0">
              <a:solidFill>
                <a:schemeClr val="bg1">
                  <a:lumMod val="50000"/>
                </a:schemeClr>
              </a:solidFill>
            </a:endParaRPr>
          </a:p>
          <a:p>
            <a:r>
              <a:rPr lang="en-US" sz="3100" dirty="0">
                <a:solidFill>
                  <a:schemeClr val="tx1">
                    <a:lumMod val="50000"/>
                    <a:lumOff val="50000"/>
                  </a:schemeClr>
                </a:solidFill>
              </a:rPr>
              <a:t>Data Science Capstone Project</a:t>
            </a:r>
          </a:p>
          <a:p>
            <a:r>
              <a:rPr lang="en-US" sz="3100" dirty="0">
                <a:solidFill>
                  <a:schemeClr val="tx1">
                    <a:lumMod val="50000"/>
                    <a:lumOff val="50000"/>
                  </a:schemeClr>
                </a:solidFill>
              </a:rPr>
              <a:t>Hikmet Güner 21946179 – Deniz </a:t>
            </a:r>
            <a:r>
              <a:rPr lang="en-US" sz="3100" dirty="0" err="1">
                <a:solidFill>
                  <a:schemeClr val="tx1">
                    <a:lumMod val="50000"/>
                    <a:lumOff val="50000"/>
                  </a:schemeClr>
                </a:solidFill>
              </a:rPr>
              <a:t>Erkin</a:t>
            </a:r>
            <a:r>
              <a:rPr lang="en-US" sz="3100" dirty="0">
                <a:solidFill>
                  <a:schemeClr val="tx1">
                    <a:lumMod val="50000"/>
                    <a:lumOff val="50000"/>
                  </a:schemeClr>
                </a:solidFill>
              </a:rPr>
              <a:t> </a:t>
            </a:r>
            <a:r>
              <a:rPr lang="en-US" sz="3100" dirty="0" err="1">
                <a:solidFill>
                  <a:schemeClr val="tx1">
                    <a:lumMod val="50000"/>
                    <a:lumOff val="50000"/>
                  </a:schemeClr>
                </a:solidFill>
              </a:rPr>
              <a:t>Kasaplı</a:t>
            </a:r>
            <a:r>
              <a:rPr lang="en-US" sz="3100" dirty="0">
                <a:solidFill>
                  <a:schemeClr val="tx1">
                    <a:lumMod val="50000"/>
                    <a:lumOff val="50000"/>
                  </a:schemeClr>
                </a:solidFill>
              </a:rPr>
              <a:t> 21946328</a:t>
            </a:r>
          </a:p>
          <a:p>
            <a:endParaRPr lang="en-US" sz="3100" dirty="0">
              <a:solidFill>
                <a:schemeClr val="tx1">
                  <a:lumMod val="50000"/>
                  <a:lumOff val="50000"/>
                </a:schemeClr>
              </a:solidFill>
            </a:endParaRP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999E-E1C4-8427-2591-86F156685433}"/>
              </a:ext>
            </a:extLst>
          </p:cNvPr>
          <p:cNvSpPr>
            <a:spLocks noGrp="1"/>
          </p:cNvSpPr>
          <p:nvPr>
            <p:ph type="title"/>
          </p:nvPr>
        </p:nvSpPr>
        <p:spPr/>
        <p:txBody>
          <a:bodyPr/>
          <a:lstStyle/>
          <a:p>
            <a:endParaRPr lang="en-150"/>
          </a:p>
        </p:txBody>
      </p:sp>
      <p:sp>
        <p:nvSpPr>
          <p:cNvPr id="3" name="Slide Number Placeholder 2">
            <a:extLst>
              <a:ext uri="{FF2B5EF4-FFF2-40B4-BE49-F238E27FC236}">
                <a16:creationId xmlns:a16="http://schemas.microsoft.com/office/drawing/2014/main" id="{39509023-AFE9-884C-5A36-ABB7A75DB85B}"/>
              </a:ext>
            </a:extLst>
          </p:cNvPr>
          <p:cNvSpPr>
            <a:spLocks noGrp="1"/>
          </p:cNvSpPr>
          <p:nvPr>
            <p:ph type="sldNum" sz="quarter" idx="4"/>
          </p:nvPr>
        </p:nvSpPr>
        <p:spPr/>
        <p:txBody>
          <a:bodyPr/>
          <a:lstStyle/>
          <a:p>
            <a:fld id="{191F8B1D-7B11-AC41-BEB4-AE91BA1246E6}" type="slidenum">
              <a:rPr lang="en-US" smtClean="0"/>
              <a:pPr/>
              <a:t>10</a:t>
            </a:fld>
            <a:endParaRPr lang="en-US"/>
          </a:p>
        </p:txBody>
      </p:sp>
      <p:pic>
        <p:nvPicPr>
          <p:cNvPr id="9" name="Picture 8">
            <a:extLst>
              <a:ext uri="{FF2B5EF4-FFF2-40B4-BE49-F238E27FC236}">
                <a16:creationId xmlns:a16="http://schemas.microsoft.com/office/drawing/2014/main" id="{C74543DF-6D6F-FADF-037D-5DEE331AAB81}"/>
              </a:ext>
            </a:extLst>
          </p:cNvPr>
          <p:cNvPicPr>
            <a:picLocks noChangeAspect="1"/>
          </p:cNvPicPr>
          <p:nvPr/>
        </p:nvPicPr>
        <p:blipFill>
          <a:blip r:embed="rId2"/>
          <a:stretch>
            <a:fillRect/>
          </a:stretch>
        </p:blipFill>
        <p:spPr>
          <a:xfrm>
            <a:off x="0" y="1322712"/>
            <a:ext cx="12192000" cy="4212576"/>
          </a:xfrm>
          <a:prstGeom prst="rect">
            <a:avLst/>
          </a:prstGeom>
        </p:spPr>
      </p:pic>
    </p:spTree>
    <p:extLst>
      <p:ext uri="{BB962C8B-B14F-4D97-AF65-F5344CB8AC3E}">
        <p14:creationId xmlns:p14="http://schemas.microsoft.com/office/powerpoint/2010/main" val="167453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690-1822-86FE-A526-760DAF8DED2D}"/>
              </a:ext>
            </a:extLst>
          </p:cNvPr>
          <p:cNvSpPr>
            <a:spLocks noGrp="1"/>
          </p:cNvSpPr>
          <p:nvPr>
            <p:ph type="title"/>
          </p:nvPr>
        </p:nvSpPr>
        <p:spPr/>
        <p:txBody>
          <a:bodyPr/>
          <a:lstStyle/>
          <a:p>
            <a:endParaRPr lang="en-150"/>
          </a:p>
        </p:txBody>
      </p:sp>
      <p:sp>
        <p:nvSpPr>
          <p:cNvPr id="3" name="Slide Number Placeholder 2">
            <a:extLst>
              <a:ext uri="{FF2B5EF4-FFF2-40B4-BE49-F238E27FC236}">
                <a16:creationId xmlns:a16="http://schemas.microsoft.com/office/drawing/2014/main" id="{E19DE569-A41E-08ED-4CEA-B59C35CE5397}"/>
              </a:ext>
            </a:extLst>
          </p:cNvPr>
          <p:cNvSpPr>
            <a:spLocks noGrp="1"/>
          </p:cNvSpPr>
          <p:nvPr>
            <p:ph type="sldNum" sz="quarter" idx="4"/>
          </p:nvPr>
        </p:nvSpPr>
        <p:spPr/>
        <p:txBody>
          <a:bodyPr/>
          <a:lstStyle/>
          <a:p>
            <a:fld id="{191F8B1D-7B11-AC41-BEB4-AE91BA1246E6}" type="slidenum">
              <a:rPr lang="en-US" smtClean="0"/>
              <a:pPr/>
              <a:t>11</a:t>
            </a:fld>
            <a:endParaRPr lang="en-US"/>
          </a:p>
        </p:txBody>
      </p:sp>
      <p:pic>
        <p:nvPicPr>
          <p:cNvPr id="5" name="Picture 4">
            <a:extLst>
              <a:ext uri="{FF2B5EF4-FFF2-40B4-BE49-F238E27FC236}">
                <a16:creationId xmlns:a16="http://schemas.microsoft.com/office/drawing/2014/main" id="{4B9C982F-C502-2848-3824-657CF7D5A42E}"/>
              </a:ext>
            </a:extLst>
          </p:cNvPr>
          <p:cNvPicPr>
            <a:picLocks noChangeAspect="1"/>
          </p:cNvPicPr>
          <p:nvPr/>
        </p:nvPicPr>
        <p:blipFill>
          <a:blip r:embed="rId2"/>
          <a:stretch>
            <a:fillRect/>
          </a:stretch>
        </p:blipFill>
        <p:spPr>
          <a:xfrm>
            <a:off x="0" y="1967360"/>
            <a:ext cx="12192000" cy="2923279"/>
          </a:xfrm>
          <a:prstGeom prst="rect">
            <a:avLst/>
          </a:prstGeom>
        </p:spPr>
      </p:pic>
    </p:spTree>
    <p:extLst>
      <p:ext uri="{BB962C8B-B14F-4D97-AF65-F5344CB8AC3E}">
        <p14:creationId xmlns:p14="http://schemas.microsoft.com/office/powerpoint/2010/main" val="78581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581C-CB6D-4FC8-2A98-C2873AF333D9}"/>
              </a:ext>
            </a:extLst>
          </p:cNvPr>
          <p:cNvSpPr>
            <a:spLocks noGrp="1"/>
          </p:cNvSpPr>
          <p:nvPr>
            <p:ph type="title"/>
          </p:nvPr>
        </p:nvSpPr>
        <p:spPr/>
        <p:txBody>
          <a:bodyPr/>
          <a:lstStyle/>
          <a:p>
            <a:endParaRPr lang="en-150"/>
          </a:p>
        </p:txBody>
      </p:sp>
      <p:sp>
        <p:nvSpPr>
          <p:cNvPr id="3" name="Slide Number Placeholder 2">
            <a:extLst>
              <a:ext uri="{FF2B5EF4-FFF2-40B4-BE49-F238E27FC236}">
                <a16:creationId xmlns:a16="http://schemas.microsoft.com/office/drawing/2014/main" id="{1281A166-B501-8D07-4477-55C5AB56CCEB}"/>
              </a:ext>
            </a:extLst>
          </p:cNvPr>
          <p:cNvSpPr>
            <a:spLocks noGrp="1"/>
          </p:cNvSpPr>
          <p:nvPr>
            <p:ph type="sldNum" sz="quarter" idx="4"/>
          </p:nvPr>
        </p:nvSpPr>
        <p:spPr/>
        <p:txBody>
          <a:bodyPr/>
          <a:lstStyle/>
          <a:p>
            <a:fld id="{191F8B1D-7B11-AC41-BEB4-AE91BA1246E6}" type="slidenum">
              <a:rPr lang="en-US" smtClean="0"/>
              <a:pPr/>
              <a:t>12</a:t>
            </a:fld>
            <a:endParaRPr lang="en-US"/>
          </a:p>
        </p:txBody>
      </p:sp>
      <p:pic>
        <p:nvPicPr>
          <p:cNvPr id="5" name="Picture 4">
            <a:extLst>
              <a:ext uri="{FF2B5EF4-FFF2-40B4-BE49-F238E27FC236}">
                <a16:creationId xmlns:a16="http://schemas.microsoft.com/office/drawing/2014/main" id="{EEDB97FE-2235-5611-F355-C511EC17AD09}"/>
              </a:ext>
            </a:extLst>
          </p:cNvPr>
          <p:cNvPicPr>
            <a:picLocks noChangeAspect="1"/>
          </p:cNvPicPr>
          <p:nvPr/>
        </p:nvPicPr>
        <p:blipFill>
          <a:blip r:embed="rId2"/>
          <a:stretch>
            <a:fillRect/>
          </a:stretch>
        </p:blipFill>
        <p:spPr>
          <a:xfrm>
            <a:off x="0" y="1315311"/>
            <a:ext cx="12192000" cy="4227377"/>
          </a:xfrm>
          <a:prstGeom prst="rect">
            <a:avLst/>
          </a:prstGeom>
        </p:spPr>
      </p:pic>
      <p:pic>
        <p:nvPicPr>
          <p:cNvPr id="7" name="Picture 6">
            <a:extLst>
              <a:ext uri="{FF2B5EF4-FFF2-40B4-BE49-F238E27FC236}">
                <a16:creationId xmlns:a16="http://schemas.microsoft.com/office/drawing/2014/main" id="{E6F72512-65E7-D79A-AB59-0AC62277E84B}"/>
              </a:ext>
            </a:extLst>
          </p:cNvPr>
          <p:cNvPicPr>
            <a:picLocks noChangeAspect="1"/>
          </p:cNvPicPr>
          <p:nvPr/>
        </p:nvPicPr>
        <p:blipFill>
          <a:blip r:embed="rId3"/>
          <a:stretch>
            <a:fillRect/>
          </a:stretch>
        </p:blipFill>
        <p:spPr>
          <a:xfrm>
            <a:off x="0" y="1325574"/>
            <a:ext cx="12192000" cy="4206852"/>
          </a:xfrm>
          <a:prstGeom prst="rect">
            <a:avLst/>
          </a:prstGeom>
        </p:spPr>
      </p:pic>
    </p:spTree>
    <p:extLst>
      <p:ext uri="{BB962C8B-B14F-4D97-AF65-F5344CB8AC3E}">
        <p14:creationId xmlns:p14="http://schemas.microsoft.com/office/powerpoint/2010/main" val="418048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3D51-C6B4-ACA7-7557-60A21D420091}"/>
              </a:ext>
            </a:extLst>
          </p:cNvPr>
          <p:cNvSpPr>
            <a:spLocks noGrp="1"/>
          </p:cNvSpPr>
          <p:nvPr>
            <p:ph type="title"/>
          </p:nvPr>
        </p:nvSpPr>
        <p:spPr/>
        <p:txBody>
          <a:bodyPr/>
          <a:lstStyle/>
          <a:p>
            <a:endParaRPr lang="en-150"/>
          </a:p>
        </p:txBody>
      </p:sp>
      <p:sp>
        <p:nvSpPr>
          <p:cNvPr id="3" name="Slide Number Placeholder 2">
            <a:extLst>
              <a:ext uri="{FF2B5EF4-FFF2-40B4-BE49-F238E27FC236}">
                <a16:creationId xmlns:a16="http://schemas.microsoft.com/office/drawing/2014/main" id="{C29C9F15-2096-2782-6AD9-0DFDEC10EEAD}"/>
              </a:ext>
            </a:extLst>
          </p:cNvPr>
          <p:cNvSpPr>
            <a:spLocks noGrp="1"/>
          </p:cNvSpPr>
          <p:nvPr>
            <p:ph type="sldNum" sz="quarter" idx="4"/>
          </p:nvPr>
        </p:nvSpPr>
        <p:spPr/>
        <p:txBody>
          <a:bodyPr/>
          <a:lstStyle/>
          <a:p>
            <a:fld id="{191F8B1D-7B11-AC41-BEB4-AE91BA1246E6}" type="slidenum">
              <a:rPr lang="en-US" smtClean="0"/>
              <a:pPr/>
              <a:t>13</a:t>
            </a:fld>
            <a:endParaRPr lang="en-US"/>
          </a:p>
        </p:txBody>
      </p:sp>
      <p:pic>
        <p:nvPicPr>
          <p:cNvPr id="5" name="Picture 4">
            <a:extLst>
              <a:ext uri="{FF2B5EF4-FFF2-40B4-BE49-F238E27FC236}">
                <a16:creationId xmlns:a16="http://schemas.microsoft.com/office/drawing/2014/main" id="{29E19EC3-808F-B335-6BC8-D526AE504536}"/>
              </a:ext>
            </a:extLst>
          </p:cNvPr>
          <p:cNvPicPr>
            <a:picLocks noChangeAspect="1"/>
          </p:cNvPicPr>
          <p:nvPr/>
        </p:nvPicPr>
        <p:blipFill>
          <a:blip r:embed="rId2"/>
          <a:stretch>
            <a:fillRect/>
          </a:stretch>
        </p:blipFill>
        <p:spPr>
          <a:xfrm>
            <a:off x="0" y="682306"/>
            <a:ext cx="12192000" cy="5493387"/>
          </a:xfrm>
          <a:prstGeom prst="rect">
            <a:avLst/>
          </a:prstGeom>
        </p:spPr>
      </p:pic>
    </p:spTree>
    <p:extLst>
      <p:ext uri="{BB962C8B-B14F-4D97-AF65-F5344CB8AC3E}">
        <p14:creationId xmlns:p14="http://schemas.microsoft.com/office/powerpoint/2010/main" val="223855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5" name="Text Placeholder 4"/>
          <p:cNvSpPr>
            <a:spLocks noGrp="1"/>
          </p:cNvSpPr>
          <p:nvPr>
            <p:ph type="body" idx="1"/>
          </p:nvPr>
        </p:nvSpPr>
        <p:spPr/>
        <p:txBody>
          <a:bodyPr/>
          <a:lstStyle/>
          <a:p>
            <a:r>
              <a:rPr lang="tr-TR" dirty="0" err="1">
                <a:solidFill>
                  <a:schemeClr val="tx1"/>
                </a:solidFill>
              </a:rPr>
              <a:t>There</a:t>
            </a:r>
            <a:r>
              <a:rPr lang="tr-TR" dirty="0">
                <a:solidFill>
                  <a:schemeClr val="tx1"/>
                </a:solidFill>
              </a:rPr>
              <a:t> </a:t>
            </a:r>
            <a:r>
              <a:rPr lang="tr-TR" dirty="0" err="1">
                <a:solidFill>
                  <a:schemeClr val="tx1"/>
                </a:solidFill>
              </a:rPr>
              <a:t>are</a:t>
            </a:r>
            <a:r>
              <a:rPr lang="tr-TR" dirty="0">
                <a:solidFill>
                  <a:schemeClr val="tx1"/>
                </a:solidFill>
              </a:rPr>
              <a:t> </a:t>
            </a:r>
            <a:r>
              <a:rPr lang="tr-TR" dirty="0" err="1">
                <a:solidFill>
                  <a:schemeClr val="tx1"/>
                </a:solidFill>
              </a:rPr>
              <a:t>so</a:t>
            </a:r>
            <a:r>
              <a:rPr lang="tr-TR" dirty="0">
                <a:solidFill>
                  <a:schemeClr val="tx1"/>
                </a:solidFill>
              </a:rPr>
              <a:t> </a:t>
            </a:r>
            <a:r>
              <a:rPr lang="tr-TR" dirty="0" err="1">
                <a:solidFill>
                  <a:schemeClr val="tx1"/>
                </a:solidFill>
              </a:rPr>
              <a:t>many</a:t>
            </a:r>
            <a:r>
              <a:rPr lang="tr-TR" dirty="0">
                <a:solidFill>
                  <a:schemeClr val="tx1"/>
                </a:solidFill>
              </a:rPr>
              <a:t> </a:t>
            </a:r>
            <a:r>
              <a:rPr lang="tr-TR" dirty="0" err="1">
                <a:solidFill>
                  <a:schemeClr val="tx1"/>
                </a:solidFill>
              </a:rPr>
              <a:t>columns</a:t>
            </a:r>
            <a:r>
              <a:rPr lang="tr-TR" dirty="0">
                <a:solidFill>
                  <a:schemeClr val="tx1"/>
                </a:solidFill>
              </a:rPr>
              <a:t> in </a:t>
            </a:r>
            <a:r>
              <a:rPr lang="tr-TR" dirty="0" err="1">
                <a:solidFill>
                  <a:schemeClr val="tx1"/>
                </a:solidFill>
              </a:rPr>
              <a:t>our</a:t>
            </a:r>
            <a:r>
              <a:rPr lang="tr-TR" dirty="0">
                <a:solidFill>
                  <a:schemeClr val="tx1"/>
                </a:solidFill>
              </a:rPr>
              <a:t> data </a:t>
            </a:r>
            <a:r>
              <a:rPr lang="tr-TR" dirty="0" err="1">
                <a:solidFill>
                  <a:schemeClr val="tx1"/>
                </a:solidFill>
              </a:rPr>
              <a:t>which</a:t>
            </a:r>
            <a:r>
              <a:rPr lang="tr-TR" dirty="0">
                <a:solidFill>
                  <a:schemeClr val="tx1"/>
                </a:solidFill>
              </a:rPr>
              <a:t> </a:t>
            </a:r>
            <a:r>
              <a:rPr lang="tr-TR" dirty="0" err="1">
                <a:solidFill>
                  <a:schemeClr val="tx1"/>
                </a:solidFill>
              </a:rPr>
              <a:t>we</a:t>
            </a:r>
            <a:r>
              <a:rPr lang="tr-TR" dirty="0">
                <a:solidFill>
                  <a:schemeClr val="tx1"/>
                </a:solidFill>
              </a:rPr>
              <a:t> </a:t>
            </a:r>
            <a:r>
              <a:rPr lang="tr-TR" dirty="0" err="1">
                <a:solidFill>
                  <a:schemeClr val="tx1"/>
                </a:solidFill>
              </a:rPr>
              <a:t>will</a:t>
            </a:r>
            <a:r>
              <a:rPr lang="tr-TR" dirty="0">
                <a:solidFill>
                  <a:schemeClr val="tx1"/>
                </a:solidFill>
              </a:rPr>
              <a:t> not </a:t>
            </a:r>
            <a:r>
              <a:rPr lang="tr-TR" dirty="0" err="1">
                <a:solidFill>
                  <a:schemeClr val="tx1"/>
                </a:solidFill>
              </a:rPr>
              <a:t>use</a:t>
            </a:r>
            <a:r>
              <a:rPr lang="tr-TR" dirty="0">
                <a:solidFill>
                  <a:schemeClr val="tx1"/>
                </a:solidFill>
              </a:rPr>
              <a:t>. </a:t>
            </a:r>
            <a:r>
              <a:rPr lang="tr-TR" dirty="0" err="1">
                <a:solidFill>
                  <a:schemeClr val="tx1"/>
                </a:solidFill>
              </a:rPr>
              <a:t>Also</a:t>
            </a:r>
            <a:r>
              <a:rPr lang="tr-TR" dirty="0">
                <a:solidFill>
                  <a:schemeClr val="tx1"/>
                </a:solidFill>
              </a:rPr>
              <a:t>, </a:t>
            </a:r>
            <a:r>
              <a:rPr lang="tr-TR" dirty="0" err="1">
                <a:solidFill>
                  <a:schemeClr val="tx1"/>
                </a:solidFill>
              </a:rPr>
              <a:t>we</a:t>
            </a:r>
            <a:r>
              <a:rPr lang="tr-TR" dirty="0">
                <a:solidFill>
                  <a:schemeClr val="tx1"/>
                </a:solidFill>
              </a:rPr>
              <a:t> </a:t>
            </a:r>
            <a:r>
              <a:rPr lang="tr-TR" dirty="0" err="1">
                <a:solidFill>
                  <a:schemeClr val="tx1"/>
                </a:solidFill>
              </a:rPr>
              <a:t>need</a:t>
            </a:r>
            <a:r>
              <a:rPr lang="tr-TR" dirty="0">
                <a:solidFill>
                  <a:schemeClr val="tx1"/>
                </a:solidFill>
              </a:rPr>
              <a:t> </a:t>
            </a:r>
            <a:r>
              <a:rPr lang="tr-TR" dirty="0" err="1">
                <a:solidFill>
                  <a:schemeClr val="tx1"/>
                </a:solidFill>
              </a:rPr>
              <a:t>to</a:t>
            </a:r>
            <a:r>
              <a:rPr lang="tr-TR" dirty="0">
                <a:solidFill>
                  <a:schemeClr val="tx1"/>
                </a:solidFill>
              </a:rPr>
              <a:t> </a:t>
            </a:r>
            <a:r>
              <a:rPr lang="tr-TR" dirty="0" err="1">
                <a:solidFill>
                  <a:schemeClr val="tx1"/>
                </a:solidFill>
              </a:rPr>
              <a:t>deal</a:t>
            </a:r>
            <a:r>
              <a:rPr lang="tr-TR" dirty="0">
                <a:solidFill>
                  <a:schemeClr val="tx1"/>
                </a:solidFill>
              </a:rPr>
              <a:t> </a:t>
            </a:r>
            <a:r>
              <a:rPr lang="tr-TR" dirty="0" err="1">
                <a:solidFill>
                  <a:schemeClr val="tx1"/>
                </a:solidFill>
              </a:rPr>
              <a:t>with</a:t>
            </a:r>
            <a:r>
              <a:rPr lang="tr-TR" dirty="0">
                <a:solidFill>
                  <a:schemeClr val="tx1"/>
                </a:solidFill>
              </a:rPr>
              <a:t> </a:t>
            </a:r>
            <a:r>
              <a:rPr lang="tr-TR" dirty="0" err="1">
                <a:solidFill>
                  <a:schemeClr val="tx1"/>
                </a:solidFill>
              </a:rPr>
              <a:t>many</a:t>
            </a:r>
            <a:r>
              <a:rPr lang="tr-TR" dirty="0">
                <a:solidFill>
                  <a:schemeClr val="tx1"/>
                </a:solidFill>
              </a:rPr>
              <a:t> </a:t>
            </a:r>
            <a:r>
              <a:rPr lang="tr-TR" dirty="0" err="1">
                <a:solidFill>
                  <a:schemeClr val="tx1"/>
                </a:solidFill>
              </a:rPr>
              <a:t>missing</a:t>
            </a:r>
            <a:r>
              <a:rPr lang="tr-TR" dirty="0">
                <a:solidFill>
                  <a:schemeClr val="tx1"/>
                </a:solidFill>
              </a:rPr>
              <a:t> </a:t>
            </a:r>
            <a:r>
              <a:rPr lang="tr-TR" dirty="0" err="1">
                <a:solidFill>
                  <a:schemeClr val="tx1"/>
                </a:solidFill>
              </a:rPr>
              <a:t>values</a:t>
            </a:r>
            <a:r>
              <a:rPr lang="tr-TR" dirty="0">
                <a:solidFill>
                  <a:schemeClr val="tx1"/>
                </a:solidFill>
              </a:rPr>
              <a:t>. </a:t>
            </a:r>
            <a:endParaRPr lang="en-US" dirty="0">
              <a:solidFill>
                <a:schemeClr val="tx1"/>
              </a:solidFill>
            </a:endParaRP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14</a:t>
            </a:fld>
            <a:endParaRPr lang="en-US" dirty="0"/>
          </a:p>
        </p:txBody>
      </p:sp>
    </p:spTree>
    <p:extLst>
      <p:ext uri="{BB962C8B-B14F-4D97-AF65-F5344CB8AC3E}">
        <p14:creationId xmlns:p14="http://schemas.microsoft.com/office/powerpoint/2010/main" val="191124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Preparation</a:t>
            </a:r>
          </a:p>
        </p:txBody>
      </p:sp>
      <p:sp>
        <p:nvSpPr>
          <p:cNvPr id="3" name="TextBox 2">
            <a:extLst>
              <a:ext uri="{FF2B5EF4-FFF2-40B4-BE49-F238E27FC236}">
                <a16:creationId xmlns:a16="http://schemas.microsoft.com/office/drawing/2014/main" id="{108C9029-7490-CDA6-3A96-0800E386B06F}"/>
              </a:ext>
            </a:extLst>
          </p:cNvPr>
          <p:cNvSpPr txBox="1"/>
          <p:nvPr/>
        </p:nvSpPr>
        <p:spPr>
          <a:xfrm>
            <a:off x="534572" y="2053883"/>
            <a:ext cx="7132320" cy="1569660"/>
          </a:xfrm>
          <a:prstGeom prst="rect">
            <a:avLst/>
          </a:prstGeom>
          <a:noFill/>
        </p:spPr>
        <p:txBody>
          <a:bodyPr wrap="square" rtlCol="0">
            <a:spAutoFit/>
          </a:bodyPr>
          <a:lstStyle/>
          <a:p>
            <a:r>
              <a:rPr lang="tr-TR" sz="2400" dirty="0" err="1"/>
              <a:t>For</a:t>
            </a:r>
            <a:r>
              <a:rPr lang="tr-TR" sz="2400" dirty="0"/>
              <a:t> data </a:t>
            </a:r>
            <a:r>
              <a:rPr lang="tr-TR" sz="2400" dirty="0" err="1"/>
              <a:t>preparation</a:t>
            </a:r>
            <a:r>
              <a:rPr lang="tr-TR" sz="2400" dirty="0"/>
              <a:t> </a:t>
            </a:r>
            <a:r>
              <a:rPr lang="tr-TR" sz="2400" dirty="0" err="1"/>
              <a:t>we</a:t>
            </a:r>
            <a:r>
              <a:rPr lang="tr-TR" sz="2400" dirty="0"/>
              <a:t> </a:t>
            </a:r>
            <a:r>
              <a:rPr lang="tr-TR" sz="2400" dirty="0" err="1"/>
              <a:t>started</a:t>
            </a:r>
            <a:r>
              <a:rPr lang="tr-TR" sz="2400" dirty="0"/>
              <a:t> </a:t>
            </a:r>
            <a:r>
              <a:rPr lang="tr-TR" sz="2400" dirty="0" err="1"/>
              <a:t>with</a:t>
            </a:r>
            <a:r>
              <a:rPr lang="tr-TR" sz="2400" dirty="0"/>
              <a:t> </a:t>
            </a:r>
            <a:r>
              <a:rPr lang="tr-TR" sz="2400" dirty="0" err="1"/>
              <a:t>dropping</a:t>
            </a:r>
            <a:r>
              <a:rPr lang="tr-TR" sz="2400" dirty="0"/>
              <a:t> </a:t>
            </a:r>
            <a:r>
              <a:rPr lang="tr-TR" sz="2400" dirty="0" err="1"/>
              <a:t>the</a:t>
            </a:r>
            <a:r>
              <a:rPr lang="tr-TR" sz="2400" dirty="0"/>
              <a:t> </a:t>
            </a:r>
            <a:r>
              <a:rPr lang="tr-TR" sz="2400" dirty="0" err="1"/>
              <a:t>rows</a:t>
            </a:r>
            <a:r>
              <a:rPr lang="tr-TR" sz="2400" dirty="0"/>
              <a:t> </a:t>
            </a:r>
            <a:r>
              <a:rPr lang="tr-TR" sz="2400" dirty="0" err="1"/>
              <a:t>missing</a:t>
            </a:r>
            <a:r>
              <a:rPr lang="tr-TR" sz="2400" dirty="0"/>
              <a:t> </a:t>
            </a:r>
            <a:r>
              <a:rPr lang="tr-TR" sz="2400" dirty="0" err="1"/>
              <a:t>over</a:t>
            </a:r>
            <a:r>
              <a:rPr lang="tr-TR" sz="2400" dirty="0"/>
              <a:t> 50 </a:t>
            </a:r>
            <a:r>
              <a:rPr lang="tr-TR" sz="2400" dirty="0" err="1"/>
              <a:t>columns</a:t>
            </a:r>
            <a:r>
              <a:rPr lang="tr-TR" sz="2400" dirty="0"/>
              <a:t>. </a:t>
            </a:r>
            <a:r>
              <a:rPr lang="tr-TR" sz="2400" dirty="0" err="1"/>
              <a:t>Although</a:t>
            </a:r>
            <a:r>
              <a:rPr lang="tr-TR" sz="2400" dirty="0"/>
              <a:t> </a:t>
            </a:r>
            <a:r>
              <a:rPr lang="tr-TR" sz="2400" dirty="0" err="1"/>
              <a:t>we</a:t>
            </a:r>
            <a:r>
              <a:rPr lang="tr-TR" sz="2400" dirty="0"/>
              <a:t> </a:t>
            </a:r>
            <a:r>
              <a:rPr lang="tr-TR" sz="2400" dirty="0" err="1"/>
              <a:t>will</a:t>
            </a:r>
            <a:r>
              <a:rPr lang="tr-TR" sz="2400" dirty="0"/>
              <a:t> </a:t>
            </a:r>
            <a:r>
              <a:rPr lang="tr-TR" sz="2400" dirty="0" err="1"/>
              <a:t>use</a:t>
            </a:r>
            <a:r>
              <a:rPr lang="tr-TR" sz="2400" dirty="0"/>
              <a:t> </a:t>
            </a:r>
            <a:r>
              <a:rPr lang="tr-TR" sz="2400" dirty="0" err="1"/>
              <a:t>Imputation</a:t>
            </a:r>
            <a:r>
              <a:rPr lang="tr-TR" sz="2400" dirty="0"/>
              <a:t> in </a:t>
            </a:r>
            <a:r>
              <a:rPr lang="tr-TR" sz="2400" dirty="0" err="1"/>
              <a:t>the</a:t>
            </a:r>
            <a:r>
              <a:rPr lang="tr-TR" sz="2400" dirty="0"/>
              <a:t> </a:t>
            </a:r>
            <a:r>
              <a:rPr lang="tr-TR" sz="2400" dirty="0" err="1"/>
              <a:t>following</a:t>
            </a:r>
            <a:r>
              <a:rPr lang="tr-TR" sz="2400" dirty="0"/>
              <a:t> </a:t>
            </a:r>
            <a:r>
              <a:rPr lang="tr-TR" sz="2400" dirty="0" err="1"/>
              <a:t>steps</a:t>
            </a:r>
            <a:r>
              <a:rPr lang="tr-TR" sz="2400" dirty="0"/>
              <a:t> </a:t>
            </a:r>
            <a:r>
              <a:rPr lang="tr-TR" sz="2400" dirty="0" err="1"/>
              <a:t>rows</a:t>
            </a:r>
            <a:r>
              <a:rPr lang="tr-TR" sz="2400" dirty="0"/>
              <a:t> </a:t>
            </a:r>
            <a:r>
              <a:rPr lang="tr-TR" sz="2400" dirty="0" err="1"/>
              <a:t>missing</a:t>
            </a:r>
            <a:r>
              <a:rPr lang="tr-TR" sz="2400" dirty="0"/>
              <a:t> </a:t>
            </a:r>
            <a:r>
              <a:rPr lang="tr-TR" sz="2400" dirty="0" err="1"/>
              <a:t>over</a:t>
            </a:r>
            <a:r>
              <a:rPr lang="tr-TR" sz="2400" dirty="0"/>
              <a:t> 50 </a:t>
            </a:r>
            <a:r>
              <a:rPr lang="tr-TR" sz="2400" dirty="0" err="1"/>
              <a:t>columns</a:t>
            </a:r>
            <a:r>
              <a:rPr lang="tr-TR" sz="2400" dirty="0"/>
              <a:t> </a:t>
            </a:r>
            <a:r>
              <a:rPr lang="tr-TR" sz="2400" dirty="0" err="1"/>
              <a:t>wouldn’t</a:t>
            </a:r>
            <a:r>
              <a:rPr lang="tr-TR" sz="2400" dirty="0"/>
              <a:t> </a:t>
            </a:r>
            <a:r>
              <a:rPr lang="tr-TR" sz="2400" dirty="0" err="1"/>
              <a:t>lead</a:t>
            </a:r>
            <a:r>
              <a:rPr lang="tr-TR" sz="2400" dirty="0"/>
              <a:t> us </a:t>
            </a:r>
            <a:r>
              <a:rPr lang="tr-TR" sz="2400" dirty="0" err="1"/>
              <a:t>to</a:t>
            </a:r>
            <a:r>
              <a:rPr lang="tr-TR" sz="2400" dirty="0"/>
              <a:t> </a:t>
            </a:r>
            <a:r>
              <a:rPr lang="tr-TR" sz="2400" dirty="0" err="1"/>
              <a:t>true</a:t>
            </a:r>
            <a:r>
              <a:rPr lang="tr-TR" sz="2400" dirty="0"/>
              <a:t> </a:t>
            </a:r>
            <a:r>
              <a:rPr lang="tr-TR" sz="2400" dirty="0" err="1"/>
              <a:t>conclusions</a:t>
            </a:r>
            <a:r>
              <a:rPr lang="tr-TR" sz="2400" dirty="0"/>
              <a:t>.</a:t>
            </a:r>
            <a:endParaRPr lang="en-US" sz="2400" dirty="0"/>
          </a:p>
        </p:txBody>
      </p:sp>
      <p:pic>
        <p:nvPicPr>
          <p:cNvPr id="6" name="Picture 5">
            <a:extLst>
              <a:ext uri="{FF2B5EF4-FFF2-40B4-BE49-F238E27FC236}">
                <a16:creationId xmlns:a16="http://schemas.microsoft.com/office/drawing/2014/main" id="{E233D068-6A5B-0700-9DF3-E28F4FA027D0}"/>
              </a:ext>
            </a:extLst>
          </p:cNvPr>
          <p:cNvPicPr>
            <a:picLocks noChangeAspect="1"/>
          </p:cNvPicPr>
          <p:nvPr/>
        </p:nvPicPr>
        <p:blipFill>
          <a:blip r:embed="rId2"/>
          <a:stretch>
            <a:fillRect/>
          </a:stretch>
        </p:blipFill>
        <p:spPr>
          <a:xfrm>
            <a:off x="7891975" y="2053883"/>
            <a:ext cx="3924848" cy="1457528"/>
          </a:xfrm>
          <a:prstGeom prst="rect">
            <a:avLst/>
          </a:prstGeom>
        </p:spPr>
      </p:pic>
      <p:pic>
        <p:nvPicPr>
          <p:cNvPr id="8" name="Picture 7">
            <a:extLst>
              <a:ext uri="{FF2B5EF4-FFF2-40B4-BE49-F238E27FC236}">
                <a16:creationId xmlns:a16="http://schemas.microsoft.com/office/drawing/2014/main" id="{4D14CA14-7E8E-8895-641C-36881E0C7F06}"/>
              </a:ext>
            </a:extLst>
          </p:cNvPr>
          <p:cNvPicPr>
            <a:picLocks noChangeAspect="1"/>
          </p:cNvPicPr>
          <p:nvPr/>
        </p:nvPicPr>
        <p:blipFill>
          <a:blip r:embed="rId3"/>
          <a:stretch>
            <a:fillRect/>
          </a:stretch>
        </p:blipFill>
        <p:spPr>
          <a:xfrm>
            <a:off x="7891975" y="3874606"/>
            <a:ext cx="3324689" cy="619211"/>
          </a:xfrm>
          <a:prstGeom prst="rect">
            <a:avLst/>
          </a:prstGeom>
        </p:spPr>
      </p:pic>
    </p:spTree>
    <p:extLst>
      <p:ext uri="{BB962C8B-B14F-4D97-AF65-F5344CB8AC3E}">
        <p14:creationId xmlns:p14="http://schemas.microsoft.com/office/powerpoint/2010/main" val="114094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28BC-1B3E-0A76-7AF1-5AAC6261B731}"/>
              </a:ext>
            </a:extLst>
          </p:cNvPr>
          <p:cNvSpPr>
            <a:spLocks noGrp="1"/>
          </p:cNvSpPr>
          <p:nvPr>
            <p:ph type="title"/>
          </p:nvPr>
        </p:nvSpPr>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02F360E2-E741-5200-ED45-7791644A7368}"/>
              </a:ext>
            </a:extLst>
          </p:cNvPr>
          <p:cNvSpPr>
            <a:spLocks noGrp="1"/>
          </p:cNvSpPr>
          <p:nvPr>
            <p:ph type="sldNum" sz="quarter" idx="4"/>
          </p:nvPr>
        </p:nvSpPr>
        <p:spPr/>
        <p:txBody>
          <a:bodyPr/>
          <a:lstStyle/>
          <a:p>
            <a:fld id="{191F8B1D-7B11-AC41-BEB4-AE91BA1246E6}" type="slidenum">
              <a:rPr lang="en-US" smtClean="0"/>
              <a:pPr/>
              <a:t>16</a:t>
            </a:fld>
            <a:endParaRPr lang="en-US"/>
          </a:p>
        </p:txBody>
      </p:sp>
      <p:sp>
        <p:nvSpPr>
          <p:cNvPr id="4" name="TextBox 3">
            <a:extLst>
              <a:ext uri="{FF2B5EF4-FFF2-40B4-BE49-F238E27FC236}">
                <a16:creationId xmlns:a16="http://schemas.microsoft.com/office/drawing/2014/main" id="{FFCAE576-E2A3-124F-89E6-1B62CDCB257B}"/>
              </a:ext>
            </a:extLst>
          </p:cNvPr>
          <p:cNvSpPr txBox="1"/>
          <p:nvPr/>
        </p:nvSpPr>
        <p:spPr>
          <a:xfrm>
            <a:off x="422031" y="2082018"/>
            <a:ext cx="10931769" cy="830997"/>
          </a:xfrm>
          <a:prstGeom prst="rect">
            <a:avLst/>
          </a:prstGeom>
          <a:noFill/>
        </p:spPr>
        <p:txBody>
          <a:bodyPr wrap="square" rtlCol="0">
            <a:spAutoFit/>
          </a:bodyPr>
          <a:lstStyle/>
          <a:p>
            <a:r>
              <a:rPr lang="tr-TR" sz="2400" dirty="0" err="1"/>
              <a:t>Next</a:t>
            </a:r>
            <a:r>
              <a:rPr lang="tr-TR" sz="2400" dirty="0"/>
              <a:t> step </a:t>
            </a:r>
            <a:r>
              <a:rPr lang="tr-TR" sz="2400" dirty="0" err="1"/>
              <a:t>would</a:t>
            </a:r>
            <a:r>
              <a:rPr lang="tr-TR" sz="2400" dirty="0"/>
              <a:t> be </a:t>
            </a:r>
            <a:r>
              <a:rPr lang="tr-TR" sz="2400" dirty="0" err="1"/>
              <a:t>adding</a:t>
            </a:r>
            <a:r>
              <a:rPr lang="tr-TR" sz="2400" dirty="0"/>
              <a:t> Earth, Mars </a:t>
            </a:r>
            <a:r>
              <a:rPr lang="tr-TR" sz="2400" dirty="0" err="1"/>
              <a:t>and</a:t>
            </a:r>
            <a:r>
              <a:rPr lang="tr-TR" sz="2400" dirty="0"/>
              <a:t> </a:t>
            </a:r>
            <a:r>
              <a:rPr lang="tr-TR" sz="2400" dirty="0" err="1"/>
              <a:t>Venus</a:t>
            </a:r>
            <a:r>
              <a:rPr lang="tr-TR" sz="2400" dirty="0"/>
              <a:t> </a:t>
            </a:r>
            <a:r>
              <a:rPr lang="tr-TR" sz="2400" dirty="0" err="1"/>
              <a:t>to</a:t>
            </a:r>
            <a:r>
              <a:rPr lang="tr-TR" sz="2400" dirty="0"/>
              <a:t> </a:t>
            </a:r>
            <a:r>
              <a:rPr lang="tr-TR" sz="2400" dirty="0" err="1"/>
              <a:t>our</a:t>
            </a:r>
            <a:r>
              <a:rPr lang="tr-TR" sz="2400" dirty="0"/>
              <a:t> </a:t>
            </a:r>
            <a:r>
              <a:rPr lang="tr-TR" sz="2400" dirty="0" err="1"/>
              <a:t>dataframe</a:t>
            </a:r>
            <a:r>
              <a:rPr lang="tr-TR" sz="2400" dirty="0"/>
              <a:t> </a:t>
            </a:r>
            <a:r>
              <a:rPr lang="tr-TR" sz="2400" dirty="0" err="1"/>
              <a:t>because</a:t>
            </a:r>
            <a:r>
              <a:rPr lang="tr-TR" sz="2400" dirty="0"/>
              <a:t> </a:t>
            </a:r>
            <a:r>
              <a:rPr lang="tr-TR" sz="2400" dirty="0" err="1"/>
              <a:t>we</a:t>
            </a:r>
            <a:r>
              <a:rPr lang="tr-TR" sz="2400" dirty="0"/>
              <a:t> </a:t>
            </a:r>
            <a:r>
              <a:rPr lang="tr-TR" sz="2400" dirty="0" err="1"/>
              <a:t>also</a:t>
            </a:r>
            <a:r>
              <a:rPr lang="tr-TR" sz="2400" dirty="0"/>
              <a:t> </a:t>
            </a:r>
            <a:r>
              <a:rPr lang="tr-TR" sz="2400" dirty="0" err="1"/>
              <a:t>want</a:t>
            </a:r>
            <a:r>
              <a:rPr lang="tr-TR" sz="2400" dirty="0"/>
              <a:t> </a:t>
            </a:r>
            <a:r>
              <a:rPr lang="tr-TR" sz="2400" dirty="0" err="1"/>
              <a:t>to</a:t>
            </a:r>
            <a:r>
              <a:rPr lang="tr-TR" sz="2400" dirty="0"/>
              <a:t> </a:t>
            </a:r>
            <a:r>
              <a:rPr lang="tr-TR" sz="2400" dirty="0" err="1"/>
              <a:t>show</a:t>
            </a:r>
            <a:r>
              <a:rPr lang="tr-TR" sz="2400" dirty="0"/>
              <a:t> </a:t>
            </a:r>
            <a:r>
              <a:rPr lang="tr-TR" sz="2400" dirty="0" err="1"/>
              <a:t>them</a:t>
            </a:r>
            <a:r>
              <a:rPr lang="tr-TR" sz="2400" dirty="0"/>
              <a:t> in </a:t>
            </a:r>
            <a:r>
              <a:rPr lang="tr-TR" sz="2400" dirty="0" err="1"/>
              <a:t>clustering</a:t>
            </a:r>
            <a:r>
              <a:rPr lang="tr-TR" sz="2400" dirty="0"/>
              <a:t> </a:t>
            </a:r>
            <a:r>
              <a:rPr lang="tr-TR" sz="2400" dirty="0" err="1"/>
              <a:t>to</a:t>
            </a:r>
            <a:r>
              <a:rPr lang="tr-TR" sz="2400" dirty="0"/>
              <a:t> </a:t>
            </a:r>
            <a:r>
              <a:rPr lang="tr-TR" sz="2400" dirty="0" err="1"/>
              <a:t>see</a:t>
            </a:r>
            <a:r>
              <a:rPr lang="tr-TR" sz="2400" dirty="0"/>
              <a:t> </a:t>
            </a:r>
            <a:r>
              <a:rPr lang="tr-TR" sz="2400" dirty="0" err="1"/>
              <a:t>where</a:t>
            </a:r>
            <a:r>
              <a:rPr lang="tr-TR" sz="2400" dirty="0"/>
              <a:t> they </a:t>
            </a:r>
            <a:r>
              <a:rPr lang="tr-TR" sz="2400" dirty="0" err="1"/>
              <a:t>stand</a:t>
            </a:r>
            <a:r>
              <a:rPr lang="tr-TR" sz="2400" dirty="0"/>
              <a:t> at. </a:t>
            </a:r>
            <a:endParaRPr lang="en-US" sz="2400" dirty="0"/>
          </a:p>
        </p:txBody>
      </p:sp>
      <p:pic>
        <p:nvPicPr>
          <p:cNvPr id="6" name="Picture 5">
            <a:extLst>
              <a:ext uri="{FF2B5EF4-FFF2-40B4-BE49-F238E27FC236}">
                <a16:creationId xmlns:a16="http://schemas.microsoft.com/office/drawing/2014/main" id="{F101414F-BCD5-7171-9772-950606675EFD}"/>
              </a:ext>
            </a:extLst>
          </p:cNvPr>
          <p:cNvPicPr>
            <a:picLocks noChangeAspect="1"/>
          </p:cNvPicPr>
          <p:nvPr/>
        </p:nvPicPr>
        <p:blipFill>
          <a:blip r:embed="rId2"/>
          <a:stretch>
            <a:fillRect/>
          </a:stretch>
        </p:blipFill>
        <p:spPr>
          <a:xfrm>
            <a:off x="422031" y="3238939"/>
            <a:ext cx="7830430" cy="2205257"/>
          </a:xfrm>
          <a:prstGeom prst="rect">
            <a:avLst/>
          </a:prstGeom>
        </p:spPr>
      </p:pic>
    </p:spTree>
    <p:extLst>
      <p:ext uri="{BB962C8B-B14F-4D97-AF65-F5344CB8AC3E}">
        <p14:creationId xmlns:p14="http://schemas.microsoft.com/office/powerpoint/2010/main" val="203746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B20B-372D-9D04-DC9D-E020A5E31CEC}"/>
              </a:ext>
            </a:extLst>
          </p:cNvPr>
          <p:cNvSpPr>
            <a:spLocks noGrp="1"/>
          </p:cNvSpPr>
          <p:nvPr>
            <p:ph type="title"/>
          </p:nvPr>
        </p:nvSpPr>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C705DAC6-7FE8-18C7-9696-414BA32CF04E}"/>
              </a:ext>
            </a:extLst>
          </p:cNvPr>
          <p:cNvSpPr>
            <a:spLocks noGrp="1"/>
          </p:cNvSpPr>
          <p:nvPr>
            <p:ph type="sldNum" sz="quarter" idx="4"/>
          </p:nvPr>
        </p:nvSpPr>
        <p:spPr/>
        <p:txBody>
          <a:bodyPr/>
          <a:lstStyle/>
          <a:p>
            <a:fld id="{191F8B1D-7B11-AC41-BEB4-AE91BA1246E6}" type="slidenum">
              <a:rPr lang="en-US" smtClean="0"/>
              <a:pPr/>
              <a:t>17</a:t>
            </a:fld>
            <a:endParaRPr lang="en-US"/>
          </a:p>
        </p:txBody>
      </p:sp>
      <p:sp>
        <p:nvSpPr>
          <p:cNvPr id="4" name="TextBox 3">
            <a:extLst>
              <a:ext uri="{FF2B5EF4-FFF2-40B4-BE49-F238E27FC236}">
                <a16:creationId xmlns:a16="http://schemas.microsoft.com/office/drawing/2014/main" id="{A0ACBFF6-078E-04D3-5293-CA71724483EF}"/>
              </a:ext>
            </a:extLst>
          </p:cNvPr>
          <p:cNvSpPr txBox="1"/>
          <p:nvPr/>
        </p:nvSpPr>
        <p:spPr>
          <a:xfrm>
            <a:off x="492369" y="2053883"/>
            <a:ext cx="10719125" cy="1200329"/>
          </a:xfrm>
          <a:prstGeom prst="rect">
            <a:avLst/>
          </a:prstGeom>
          <a:noFill/>
        </p:spPr>
        <p:txBody>
          <a:bodyPr wrap="square" rtlCol="0">
            <a:spAutoFit/>
          </a:bodyPr>
          <a:lstStyle/>
          <a:p>
            <a:r>
              <a:rPr lang="tr-TR" sz="2400" dirty="0" err="1"/>
              <a:t>Now</a:t>
            </a:r>
            <a:r>
              <a:rPr lang="tr-TR" sz="2400" dirty="0"/>
              <a:t> </a:t>
            </a:r>
            <a:r>
              <a:rPr lang="tr-TR" sz="2400" dirty="0" err="1"/>
              <a:t>it’s</a:t>
            </a:r>
            <a:r>
              <a:rPr lang="tr-TR" sz="2400" dirty="0"/>
              <a:t> time </a:t>
            </a:r>
            <a:r>
              <a:rPr lang="tr-TR" sz="2400" dirty="0" err="1"/>
              <a:t>to</a:t>
            </a:r>
            <a:r>
              <a:rPr lang="tr-TR" sz="2400" dirty="0"/>
              <a:t> </a:t>
            </a:r>
            <a:r>
              <a:rPr lang="tr-TR" sz="2400" dirty="0" err="1"/>
              <a:t>deal</a:t>
            </a:r>
            <a:r>
              <a:rPr lang="tr-TR" sz="2400" dirty="0"/>
              <a:t> </a:t>
            </a:r>
            <a:r>
              <a:rPr lang="tr-TR" sz="2400" dirty="0" err="1"/>
              <a:t>with</a:t>
            </a:r>
            <a:r>
              <a:rPr lang="tr-TR" sz="2400" dirty="0"/>
              <a:t> </a:t>
            </a:r>
            <a:r>
              <a:rPr lang="tr-TR" sz="2400" dirty="0" err="1"/>
              <a:t>the</a:t>
            </a:r>
            <a:r>
              <a:rPr lang="tr-TR" sz="2400" dirty="0"/>
              <a:t> </a:t>
            </a:r>
            <a:r>
              <a:rPr lang="tr-TR" sz="2400" dirty="0" err="1"/>
              <a:t>columns</a:t>
            </a:r>
            <a:r>
              <a:rPr lang="tr-TR" sz="2400" dirty="0"/>
              <a:t> </a:t>
            </a:r>
            <a:r>
              <a:rPr lang="tr-TR" sz="2400" dirty="0" err="1"/>
              <a:t>with</a:t>
            </a:r>
            <a:r>
              <a:rPr lang="tr-TR" sz="2400" dirty="0"/>
              <a:t> </a:t>
            </a:r>
            <a:r>
              <a:rPr lang="tr-TR" sz="2400" dirty="0" err="1"/>
              <a:t>many</a:t>
            </a:r>
            <a:r>
              <a:rPr lang="tr-TR" sz="2400" dirty="0"/>
              <a:t> </a:t>
            </a:r>
            <a:r>
              <a:rPr lang="tr-TR" sz="2400" dirty="0" err="1"/>
              <a:t>missing</a:t>
            </a:r>
            <a:r>
              <a:rPr lang="tr-TR" sz="2400" dirty="0"/>
              <a:t> data. Since, it </a:t>
            </a:r>
            <a:r>
              <a:rPr lang="tr-TR" sz="2400" dirty="0" err="1"/>
              <a:t>will</a:t>
            </a:r>
            <a:r>
              <a:rPr lang="tr-TR" sz="2400" dirty="0"/>
              <a:t> be </a:t>
            </a:r>
            <a:r>
              <a:rPr lang="tr-TR" sz="2400" dirty="0" err="1"/>
              <a:t>inefficient</a:t>
            </a:r>
            <a:r>
              <a:rPr lang="tr-TR" sz="2400" dirty="0"/>
              <a:t> </a:t>
            </a:r>
            <a:r>
              <a:rPr lang="tr-TR" sz="2400" dirty="0" err="1"/>
              <a:t>to</a:t>
            </a:r>
            <a:r>
              <a:rPr lang="tr-TR" sz="2400" dirty="0"/>
              <a:t> </a:t>
            </a:r>
            <a:r>
              <a:rPr lang="tr-TR" sz="2400" dirty="0" err="1"/>
              <a:t>fill</a:t>
            </a:r>
            <a:r>
              <a:rPr lang="tr-TR" sz="2400" dirty="0"/>
              <a:t> </a:t>
            </a:r>
            <a:r>
              <a:rPr lang="tr-TR" sz="2400" dirty="0" err="1"/>
              <a:t>the</a:t>
            </a:r>
            <a:r>
              <a:rPr lang="tr-TR" sz="2400" dirty="0"/>
              <a:t> </a:t>
            </a:r>
            <a:r>
              <a:rPr lang="tr-TR" sz="2400" dirty="0" err="1"/>
              <a:t>missing</a:t>
            </a:r>
            <a:r>
              <a:rPr lang="tr-TR" sz="2400" dirty="0"/>
              <a:t> </a:t>
            </a:r>
            <a:r>
              <a:rPr lang="tr-TR" sz="2400" dirty="0" err="1"/>
              <a:t>values</a:t>
            </a:r>
            <a:r>
              <a:rPr lang="tr-TR" sz="2400" dirty="0"/>
              <a:t> </a:t>
            </a:r>
            <a:r>
              <a:rPr lang="tr-TR" sz="2400" dirty="0" err="1"/>
              <a:t>if</a:t>
            </a:r>
            <a:r>
              <a:rPr lang="tr-TR" sz="2400" dirty="0"/>
              <a:t> a </a:t>
            </a:r>
            <a:r>
              <a:rPr lang="tr-TR" sz="2400" dirty="0" err="1"/>
              <a:t>column</a:t>
            </a:r>
            <a:r>
              <a:rPr lang="tr-TR" sz="2400" dirty="0"/>
              <a:t> has </a:t>
            </a:r>
            <a:r>
              <a:rPr lang="tr-TR" sz="2400" dirty="0" err="1"/>
              <a:t>many</a:t>
            </a:r>
            <a:r>
              <a:rPr lang="tr-TR" sz="2400" dirty="0"/>
              <a:t> </a:t>
            </a:r>
            <a:r>
              <a:rPr lang="tr-TR" sz="2400" dirty="0" err="1"/>
              <a:t>missing</a:t>
            </a:r>
            <a:r>
              <a:rPr lang="tr-TR" sz="2400" dirty="0"/>
              <a:t> </a:t>
            </a:r>
            <a:r>
              <a:rPr lang="tr-TR" sz="2400" dirty="0" err="1"/>
              <a:t>values</a:t>
            </a:r>
            <a:r>
              <a:rPr lang="tr-TR" sz="2400" dirty="0"/>
              <a:t>, </a:t>
            </a:r>
            <a:r>
              <a:rPr lang="tr-TR" sz="2400" dirty="0" err="1"/>
              <a:t>we</a:t>
            </a:r>
            <a:r>
              <a:rPr lang="tr-TR" sz="2400" dirty="0"/>
              <a:t> </a:t>
            </a:r>
            <a:r>
              <a:rPr lang="tr-TR" sz="2400" dirty="0" err="1"/>
              <a:t>decided</a:t>
            </a:r>
            <a:r>
              <a:rPr lang="tr-TR" sz="2400" dirty="0"/>
              <a:t> </a:t>
            </a:r>
            <a:r>
              <a:rPr lang="tr-TR" sz="2400" dirty="0" err="1"/>
              <a:t>to</a:t>
            </a:r>
            <a:r>
              <a:rPr lang="tr-TR" sz="2400" dirty="0"/>
              <a:t> </a:t>
            </a:r>
            <a:r>
              <a:rPr lang="tr-TR" sz="2400" dirty="0" err="1"/>
              <a:t>drop</a:t>
            </a:r>
            <a:r>
              <a:rPr lang="tr-TR" sz="2400" dirty="0"/>
              <a:t> </a:t>
            </a:r>
            <a:r>
              <a:rPr lang="tr-TR" sz="2400" dirty="0" err="1"/>
              <a:t>columns</a:t>
            </a:r>
            <a:r>
              <a:rPr lang="tr-TR" sz="2400" dirty="0"/>
              <a:t> </a:t>
            </a:r>
            <a:r>
              <a:rPr lang="tr-TR" sz="2400" dirty="0" err="1"/>
              <a:t>which</a:t>
            </a:r>
            <a:r>
              <a:rPr lang="tr-TR" sz="2400" dirty="0"/>
              <a:t> </a:t>
            </a:r>
            <a:r>
              <a:rPr lang="tr-TR" sz="2400" dirty="0" err="1"/>
              <a:t>have</a:t>
            </a:r>
            <a:r>
              <a:rPr lang="tr-TR" sz="2400" dirty="0"/>
              <a:t> </a:t>
            </a:r>
            <a:r>
              <a:rPr lang="tr-TR" sz="2400" dirty="0" err="1"/>
              <a:t>more</a:t>
            </a:r>
            <a:r>
              <a:rPr lang="tr-TR" sz="2400" dirty="0"/>
              <a:t> </a:t>
            </a:r>
            <a:r>
              <a:rPr lang="tr-TR" sz="2400" dirty="0" err="1"/>
              <a:t>than</a:t>
            </a:r>
            <a:r>
              <a:rPr lang="tr-TR" sz="2400" dirty="0"/>
              <a:t> 70% </a:t>
            </a:r>
            <a:r>
              <a:rPr lang="tr-TR" sz="2400" dirty="0" err="1"/>
              <a:t>missing</a:t>
            </a:r>
            <a:r>
              <a:rPr lang="tr-TR" sz="2400" dirty="0"/>
              <a:t> data.</a:t>
            </a:r>
            <a:endParaRPr lang="en-US" sz="2400" dirty="0"/>
          </a:p>
        </p:txBody>
      </p:sp>
      <p:pic>
        <p:nvPicPr>
          <p:cNvPr id="6" name="Picture 5">
            <a:extLst>
              <a:ext uri="{FF2B5EF4-FFF2-40B4-BE49-F238E27FC236}">
                <a16:creationId xmlns:a16="http://schemas.microsoft.com/office/drawing/2014/main" id="{2C58C9B1-F85D-B382-D039-3D0EC843A62D}"/>
              </a:ext>
            </a:extLst>
          </p:cNvPr>
          <p:cNvPicPr>
            <a:picLocks noChangeAspect="1"/>
          </p:cNvPicPr>
          <p:nvPr/>
        </p:nvPicPr>
        <p:blipFill>
          <a:blip r:embed="rId2"/>
          <a:stretch>
            <a:fillRect/>
          </a:stretch>
        </p:blipFill>
        <p:spPr>
          <a:xfrm>
            <a:off x="497058" y="3428999"/>
            <a:ext cx="7240173" cy="1907507"/>
          </a:xfrm>
          <a:prstGeom prst="rect">
            <a:avLst/>
          </a:prstGeom>
        </p:spPr>
      </p:pic>
    </p:spTree>
    <p:extLst>
      <p:ext uri="{BB962C8B-B14F-4D97-AF65-F5344CB8AC3E}">
        <p14:creationId xmlns:p14="http://schemas.microsoft.com/office/powerpoint/2010/main" val="275338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74EB-BF30-1F6F-FD06-3F5F001B2437}"/>
              </a:ext>
            </a:extLst>
          </p:cNvPr>
          <p:cNvSpPr>
            <a:spLocks noGrp="1"/>
          </p:cNvSpPr>
          <p:nvPr>
            <p:ph type="title"/>
          </p:nvPr>
        </p:nvSpPr>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5C3451D6-58CE-62FD-A526-1DF1DC193E2A}"/>
              </a:ext>
            </a:extLst>
          </p:cNvPr>
          <p:cNvSpPr>
            <a:spLocks noGrp="1"/>
          </p:cNvSpPr>
          <p:nvPr>
            <p:ph type="sldNum" sz="quarter" idx="4"/>
          </p:nvPr>
        </p:nvSpPr>
        <p:spPr/>
        <p:txBody>
          <a:bodyPr/>
          <a:lstStyle/>
          <a:p>
            <a:fld id="{191F8B1D-7B11-AC41-BEB4-AE91BA1246E6}" type="slidenum">
              <a:rPr lang="en-US" smtClean="0"/>
              <a:pPr/>
              <a:t>18</a:t>
            </a:fld>
            <a:endParaRPr lang="en-US"/>
          </a:p>
        </p:txBody>
      </p:sp>
      <p:sp>
        <p:nvSpPr>
          <p:cNvPr id="4" name="TextBox 3">
            <a:extLst>
              <a:ext uri="{FF2B5EF4-FFF2-40B4-BE49-F238E27FC236}">
                <a16:creationId xmlns:a16="http://schemas.microsoft.com/office/drawing/2014/main" id="{DB6A4955-FDC7-9C09-308A-E79F3E467919}"/>
              </a:ext>
            </a:extLst>
          </p:cNvPr>
          <p:cNvSpPr txBox="1"/>
          <p:nvPr/>
        </p:nvSpPr>
        <p:spPr>
          <a:xfrm>
            <a:off x="731520" y="2034638"/>
            <a:ext cx="10199077" cy="1569660"/>
          </a:xfrm>
          <a:prstGeom prst="rect">
            <a:avLst/>
          </a:prstGeom>
          <a:noFill/>
        </p:spPr>
        <p:txBody>
          <a:bodyPr wrap="square" rtlCol="0">
            <a:spAutoFit/>
          </a:bodyPr>
          <a:lstStyle/>
          <a:p>
            <a:r>
              <a:rPr lang="tr-TR" sz="2400" dirty="0" err="1"/>
              <a:t>Now</a:t>
            </a:r>
            <a:r>
              <a:rPr lang="tr-TR" sz="2400" dirty="0"/>
              <a:t> </a:t>
            </a:r>
            <a:r>
              <a:rPr lang="tr-TR" sz="2400" dirty="0" err="1"/>
              <a:t>we</a:t>
            </a:r>
            <a:r>
              <a:rPr lang="tr-TR" sz="2400" dirty="0"/>
              <a:t> can start </a:t>
            </a:r>
            <a:r>
              <a:rPr lang="tr-TR" sz="2400" dirty="0" err="1"/>
              <a:t>filling</a:t>
            </a:r>
            <a:r>
              <a:rPr lang="tr-TR" sz="2400" dirty="0"/>
              <a:t> </a:t>
            </a:r>
            <a:r>
              <a:rPr lang="tr-TR" sz="2400" dirty="0" err="1"/>
              <a:t>the</a:t>
            </a:r>
            <a:r>
              <a:rPr lang="tr-TR" sz="2400" dirty="0"/>
              <a:t> </a:t>
            </a:r>
            <a:r>
              <a:rPr lang="tr-TR" sz="2400" dirty="0" err="1"/>
              <a:t>empty</a:t>
            </a:r>
            <a:r>
              <a:rPr lang="tr-TR" sz="2400" dirty="0"/>
              <a:t> data. </a:t>
            </a:r>
            <a:r>
              <a:rPr lang="tr-TR" sz="2400" dirty="0" err="1"/>
              <a:t>We</a:t>
            </a:r>
            <a:r>
              <a:rPr lang="tr-TR" sz="2400" dirty="0"/>
              <a:t> </a:t>
            </a:r>
            <a:r>
              <a:rPr lang="tr-TR" sz="2400" dirty="0" err="1"/>
              <a:t>will</a:t>
            </a:r>
            <a:r>
              <a:rPr lang="tr-TR" sz="2400" dirty="0"/>
              <a:t> </a:t>
            </a:r>
            <a:r>
              <a:rPr lang="tr-TR" sz="2400" dirty="0" err="1"/>
              <a:t>fill</a:t>
            </a:r>
            <a:r>
              <a:rPr lang="tr-TR" sz="2400" dirty="0"/>
              <a:t> </a:t>
            </a:r>
            <a:r>
              <a:rPr lang="tr-TR" sz="2400" dirty="0" err="1"/>
              <a:t>the</a:t>
            </a:r>
            <a:r>
              <a:rPr lang="tr-TR" sz="2400" dirty="0"/>
              <a:t> </a:t>
            </a:r>
            <a:r>
              <a:rPr lang="tr-TR" sz="2400" dirty="0" err="1"/>
              <a:t>columns</a:t>
            </a:r>
            <a:r>
              <a:rPr lang="tr-TR" sz="2400" dirty="0"/>
              <a:t> </a:t>
            </a:r>
            <a:r>
              <a:rPr lang="tr-TR" sz="2400" dirty="0" err="1"/>
              <a:t>which</a:t>
            </a:r>
            <a:r>
              <a:rPr lang="tr-TR" sz="2400" dirty="0"/>
              <a:t> </a:t>
            </a:r>
            <a:r>
              <a:rPr lang="tr-TR" sz="2400" dirty="0" err="1"/>
              <a:t>have</a:t>
            </a:r>
            <a:r>
              <a:rPr lang="tr-TR" sz="2400" dirty="0"/>
              <a:t> </a:t>
            </a:r>
            <a:r>
              <a:rPr lang="tr-TR" sz="2400" dirty="0" err="1"/>
              <a:t>missing</a:t>
            </a:r>
            <a:r>
              <a:rPr lang="tr-TR" sz="2400" dirty="0"/>
              <a:t> </a:t>
            </a:r>
            <a:r>
              <a:rPr lang="tr-TR" sz="2400" dirty="0" err="1"/>
              <a:t>values</a:t>
            </a:r>
            <a:r>
              <a:rPr lang="tr-TR" sz="2400" dirty="0"/>
              <a:t> </a:t>
            </a:r>
            <a:r>
              <a:rPr lang="tr-TR" sz="2400" dirty="0" err="1"/>
              <a:t>lower</a:t>
            </a:r>
            <a:r>
              <a:rPr lang="tr-TR" sz="2400" dirty="0"/>
              <a:t> </a:t>
            </a:r>
            <a:r>
              <a:rPr lang="tr-TR" sz="2400" dirty="0" err="1"/>
              <a:t>than</a:t>
            </a:r>
            <a:r>
              <a:rPr lang="tr-TR" sz="2400" dirty="0"/>
              <a:t> 70%. </a:t>
            </a:r>
            <a:r>
              <a:rPr lang="tr-TR" sz="2400" dirty="0" err="1"/>
              <a:t>However</a:t>
            </a:r>
            <a:r>
              <a:rPr lang="tr-TR" sz="2400" dirty="0"/>
              <a:t>, </a:t>
            </a:r>
            <a:r>
              <a:rPr lang="tr-TR" sz="2400" dirty="0" err="1"/>
              <a:t>before</a:t>
            </a:r>
            <a:r>
              <a:rPr lang="tr-TR" sz="2400" dirty="0"/>
              <a:t> start </a:t>
            </a:r>
            <a:r>
              <a:rPr lang="tr-TR" sz="2400" dirty="0" err="1"/>
              <a:t>filling</a:t>
            </a:r>
            <a:r>
              <a:rPr lang="tr-TR" sz="2400" dirty="0"/>
              <a:t> </a:t>
            </a:r>
            <a:r>
              <a:rPr lang="tr-TR" sz="2400" dirty="0" err="1"/>
              <a:t>the</a:t>
            </a:r>
            <a:r>
              <a:rPr lang="tr-TR" sz="2400" dirty="0"/>
              <a:t> data </a:t>
            </a:r>
            <a:r>
              <a:rPr lang="tr-TR" sz="2400" dirty="0" err="1"/>
              <a:t>we</a:t>
            </a:r>
            <a:r>
              <a:rPr lang="tr-TR" sz="2400" dirty="0"/>
              <a:t> </a:t>
            </a:r>
            <a:r>
              <a:rPr lang="tr-TR" sz="2400" dirty="0" err="1"/>
              <a:t>wanted</a:t>
            </a:r>
            <a:r>
              <a:rPr lang="tr-TR" sz="2400" dirty="0"/>
              <a:t> </a:t>
            </a:r>
            <a:r>
              <a:rPr lang="tr-TR" sz="2400" dirty="0" err="1"/>
              <a:t>to</a:t>
            </a:r>
            <a:r>
              <a:rPr lang="tr-TR" sz="2400" dirty="0"/>
              <a:t> s</a:t>
            </a:r>
            <a:r>
              <a:rPr lang="en-US" sz="2400" dirty="0" err="1"/>
              <a:t>cale</a:t>
            </a:r>
            <a:r>
              <a:rPr lang="en-US" sz="2400" dirty="0"/>
              <a:t> the data, using absolute function to prevent negative error margin values from impacting scaling</a:t>
            </a:r>
            <a:r>
              <a:rPr lang="tr-TR" sz="2400" dirty="0"/>
              <a:t>. </a:t>
            </a:r>
            <a:r>
              <a:rPr lang="tr-TR" sz="2400" dirty="0" err="1"/>
              <a:t>Also</a:t>
            </a:r>
            <a:r>
              <a:rPr lang="tr-TR" sz="2400" dirty="0"/>
              <a:t> </a:t>
            </a:r>
            <a:r>
              <a:rPr lang="tr-TR" sz="2400" dirty="0" err="1"/>
              <a:t>we</a:t>
            </a:r>
            <a:r>
              <a:rPr lang="tr-TR" sz="2400" dirty="0"/>
              <a:t> </a:t>
            </a:r>
            <a:r>
              <a:rPr lang="tr-TR" sz="2400" dirty="0" err="1"/>
              <a:t>analyzed</a:t>
            </a:r>
            <a:r>
              <a:rPr lang="tr-TR" sz="2400" dirty="0"/>
              <a:t> </a:t>
            </a:r>
            <a:r>
              <a:rPr lang="tr-TR" sz="2400" dirty="0" err="1"/>
              <a:t>each</a:t>
            </a:r>
            <a:r>
              <a:rPr lang="tr-TR" sz="2400" dirty="0"/>
              <a:t> </a:t>
            </a:r>
            <a:r>
              <a:rPr lang="tr-TR" sz="2400" dirty="0" err="1"/>
              <a:t>column</a:t>
            </a:r>
            <a:r>
              <a:rPr lang="tr-TR" sz="2400" dirty="0"/>
              <a:t>.</a:t>
            </a:r>
            <a:endParaRPr lang="en-US" sz="2400" dirty="0"/>
          </a:p>
        </p:txBody>
      </p:sp>
      <p:pic>
        <p:nvPicPr>
          <p:cNvPr id="6" name="Picture 5">
            <a:extLst>
              <a:ext uri="{FF2B5EF4-FFF2-40B4-BE49-F238E27FC236}">
                <a16:creationId xmlns:a16="http://schemas.microsoft.com/office/drawing/2014/main" id="{FFB3E50F-D647-485B-427A-811AD3114E06}"/>
              </a:ext>
            </a:extLst>
          </p:cNvPr>
          <p:cNvPicPr>
            <a:picLocks noChangeAspect="1"/>
          </p:cNvPicPr>
          <p:nvPr/>
        </p:nvPicPr>
        <p:blipFill>
          <a:blip r:embed="rId2"/>
          <a:stretch>
            <a:fillRect/>
          </a:stretch>
        </p:blipFill>
        <p:spPr>
          <a:xfrm>
            <a:off x="731520" y="3948248"/>
            <a:ext cx="9163979" cy="1516342"/>
          </a:xfrm>
          <a:prstGeom prst="rect">
            <a:avLst/>
          </a:prstGeom>
        </p:spPr>
      </p:pic>
    </p:spTree>
    <p:extLst>
      <p:ext uri="{BB962C8B-B14F-4D97-AF65-F5344CB8AC3E}">
        <p14:creationId xmlns:p14="http://schemas.microsoft.com/office/powerpoint/2010/main" val="209195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B1A7-EEB3-0B4F-A6CA-F9D559983F06}"/>
              </a:ext>
            </a:extLst>
          </p:cNvPr>
          <p:cNvSpPr>
            <a:spLocks noGrp="1"/>
          </p:cNvSpPr>
          <p:nvPr>
            <p:ph type="title"/>
          </p:nvPr>
        </p:nvSpPr>
        <p:spPr>
          <a:xfrm>
            <a:off x="695894" y="173590"/>
            <a:ext cx="10515600" cy="851272"/>
          </a:xfrm>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E5AAC013-31D4-8A14-6B77-1E8E478ED010}"/>
              </a:ext>
            </a:extLst>
          </p:cNvPr>
          <p:cNvSpPr>
            <a:spLocks noGrp="1"/>
          </p:cNvSpPr>
          <p:nvPr>
            <p:ph type="sldNum" sz="quarter" idx="4"/>
          </p:nvPr>
        </p:nvSpPr>
        <p:spPr/>
        <p:txBody>
          <a:bodyPr/>
          <a:lstStyle/>
          <a:p>
            <a:fld id="{191F8B1D-7B11-AC41-BEB4-AE91BA1246E6}" type="slidenum">
              <a:rPr lang="en-US" smtClean="0"/>
              <a:pPr/>
              <a:t>19</a:t>
            </a:fld>
            <a:endParaRPr lang="en-US"/>
          </a:p>
        </p:txBody>
      </p:sp>
      <p:pic>
        <p:nvPicPr>
          <p:cNvPr id="9" name="Picture 8" descr="Diagram&#10;&#10;Description automatically generated">
            <a:extLst>
              <a:ext uri="{FF2B5EF4-FFF2-40B4-BE49-F238E27FC236}">
                <a16:creationId xmlns:a16="http://schemas.microsoft.com/office/drawing/2014/main" id="{EA5CABF2-8344-97FA-D232-9676945E1C0B}"/>
              </a:ext>
            </a:extLst>
          </p:cNvPr>
          <p:cNvPicPr>
            <a:picLocks noChangeAspect="1"/>
          </p:cNvPicPr>
          <p:nvPr/>
        </p:nvPicPr>
        <p:blipFill>
          <a:blip r:embed="rId2"/>
          <a:stretch>
            <a:fillRect/>
          </a:stretch>
        </p:blipFill>
        <p:spPr>
          <a:xfrm>
            <a:off x="0" y="839416"/>
            <a:ext cx="12192000" cy="6011003"/>
          </a:xfrm>
          <a:prstGeom prst="rect">
            <a:avLst/>
          </a:prstGeom>
        </p:spPr>
      </p:pic>
    </p:spTree>
    <p:extLst>
      <p:ext uri="{BB962C8B-B14F-4D97-AF65-F5344CB8AC3E}">
        <p14:creationId xmlns:p14="http://schemas.microsoft.com/office/powerpoint/2010/main" val="75263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5" name="Text Placeholder 4"/>
          <p:cNvSpPr>
            <a:spLocks noGrp="1"/>
          </p:cNvSpPr>
          <p:nvPr>
            <p:ph type="body" idx="1"/>
          </p:nvPr>
        </p:nvSpPr>
        <p:spPr/>
        <p:txBody>
          <a:bodyPr/>
          <a:lstStyle/>
          <a:p>
            <a:r>
              <a:rPr lang="en-US" dirty="0">
                <a:solidFill>
                  <a:schemeClr val="tx1"/>
                </a:solidFill>
              </a:rPr>
              <a:t>Filtering exoplanets by clustering them by their attributes in order to increase efficiency of habitable planet search</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a:t>
            </a:fld>
            <a:endParaRPr lang="en-US" dirty="0"/>
          </a:p>
        </p:txBody>
      </p:sp>
    </p:spTree>
    <p:extLst>
      <p:ext uri="{BB962C8B-B14F-4D97-AF65-F5344CB8AC3E}">
        <p14:creationId xmlns:p14="http://schemas.microsoft.com/office/powerpoint/2010/main" val="1382478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2924-E5A3-7797-CFD9-2366F8A1E3B4}"/>
              </a:ext>
            </a:extLst>
          </p:cNvPr>
          <p:cNvSpPr>
            <a:spLocks noGrp="1"/>
          </p:cNvSpPr>
          <p:nvPr>
            <p:ph type="title"/>
          </p:nvPr>
        </p:nvSpPr>
        <p:spPr>
          <a:xfrm>
            <a:off x="695894" y="205735"/>
            <a:ext cx="10515600" cy="633681"/>
          </a:xfrm>
        </p:spPr>
        <p:txBody>
          <a:bodyPr>
            <a:noAutofit/>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B26C81C4-314E-E438-6764-0DA9828BA076}"/>
              </a:ext>
            </a:extLst>
          </p:cNvPr>
          <p:cNvSpPr>
            <a:spLocks noGrp="1"/>
          </p:cNvSpPr>
          <p:nvPr>
            <p:ph type="sldNum" sz="quarter" idx="4"/>
          </p:nvPr>
        </p:nvSpPr>
        <p:spPr/>
        <p:txBody>
          <a:bodyPr/>
          <a:lstStyle/>
          <a:p>
            <a:fld id="{191F8B1D-7B11-AC41-BEB4-AE91BA1246E6}" type="slidenum">
              <a:rPr lang="en-US" smtClean="0"/>
              <a:pPr/>
              <a:t>20</a:t>
            </a:fld>
            <a:endParaRPr lang="en-US"/>
          </a:p>
        </p:txBody>
      </p:sp>
      <p:pic>
        <p:nvPicPr>
          <p:cNvPr id="5" name="Picture 4" descr="Diagram, schematic&#10;&#10;Description automatically generated">
            <a:extLst>
              <a:ext uri="{FF2B5EF4-FFF2-40B4-BE49-F238E27FC236}">
                <a16:creationId xmlns:a16="http://schemas.microsoft.com/office/drawing/2014/main" id="{852DDCB2-170E-BCEB-98D1-9103DA06F35C}"/>
              </a:ext>
            </a:extLst>
          </p:cNvPr>
          <p:cNvPicPr>
            <a:picLocks noChangeAspect="1"/>
          </p:cNvPicPr>
          <p:nvPr/>
        </p:nvPicPr>
        <p:blipFill>
          <a:blip r:embed="rId2"/>
          <a:stretch>
            <a:fillRect/>
          </a:stretch>
        </p:blipFill>
        <p:spPr>
          <a:xfrm>
            <a:off x="0" y="846997"/>
            <a:ext cx="12192000" cy="6011003"/>
          </a:xfrm>
          <a:prstGeom prst="rect">
            <a:avLst/>
          </a:prstGeom>
        </p:spPr>
      </p:pic>
    </p:spTree>
    <p:extLst>
      <p:ext uri="{BB962C8B-B14F-4D97-AF65-F5344CB8AC3E}">
        <p14:creationId xmlns:p14="http://schemas.microsoft.com/office/powerpoint/2010/main" val="1948629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144D-16AC-AF4D-2596-5574FE8B83C7}"/>
              </a:ext>
            </a:extLst>
          </p:cNvPr>
          <p:cNvSpPr>
            <a:spLocks noGrp="1"/>
          </p:cNvSpPr>
          <p:nvPr>
            <p:ph type="title"/>
          </p:nvPr>
        </p:nvSpPr>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410FE090-0B20-18EE-3D33-B472735C946E}"/>
              </a:ext>
            </a:extLst>
          </p:cNvPr>
          <p:cNvSpPr>
            <a:spLocks noGrp="1"/>
          </p:cNvSpPr>
          <p:nvPr>
            <p:ph type="sldNum" sz="quarter" idx="4"/>
          </p:nvPr>
        </p:nvSpPr>
        <p:spPr/>
        <p:txBody>
          <a:bodyPr/>
          <a:lstStyle/>
          <a:p>
            <a:fld id="{191F8B1D-7B11-AC41-BEB4-AE91BA1246E6}" type="slidenum">
              <a:rPr lang="en-US" smtClean="0"/>
              <a:pPr/>
              <a:t>21</a:t>
            </a:fld>
            <a:endParaRPr lang="en-US"/>
          </a:p>
        </p:txBody>
      </p:sp>
      <p:pic>
        <p:nvPicPr>
          <p:cNvPr id="5" name="Picture 4" descr="Chart, histogram, box and whisker chart&#10;&#10;Description automatically generated">
            <a:extLst>
              <a:ext uri="{FF2B5EF4-FFF2-40B4-BE49-F238E27FC236}">
                <a16:creationId xmlns:a16="http://schemas.microsoft.com/office/drawing/2014/main" id="{76404602-6CC3-4144-948F-836E9DF6AD95}"/>
              </a:ext>
            </a:extLst>
          </p:cNvPr>
          <p:cNvPicPr>
            <a:picLocks noChangeAspect="1"/>
          </p:cNvPicPr>
          <p:nvPr/>
        </p:nvPicPr>
        <p:blipFill>
          <a:blip r:embed="rId2"/>
          <a:stretch>
            <a:fillRect/>
          </a:stretch>
        </p:blipFill>
        <p:spPr>
          <a:xfrm>
            <a:off x="0" y="2158741"/>
            <a:ext cx="12192000" cy="3665932"/>
          </a:xfrm>
          <a:prstGeom prst="rect">
            <a:avLst/>
          </a:prstGeom>
        </p:spPr>
      </p:pic>
    </p:spTree>
    <p:extLst>
      <p:ext uri="{BB962C8B-B14F-4D97-AF65-F5344CB8AC3E}">
        <p14:creationId xmlns:p14="http://schemas.microsoft.com/office/powerpoint/2010/main" val="20444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4252-B97E-F19C-9D61-9BE82B4F79D4}"/>
              </a:ext>
            </a:extLst>
          </p:cNvPr>
          <p:cNvSpPr>
            <a:spLocks noGrp="1"/>
          </p:cNvSpPr>
          <p:nvPr>
            <p:ph type="title"/>
          </p:nvPr>
        </p:nvSpPr>
        <p:spPr>
          <a:xfrm>
            <a:off x="472440" y="167545"/>
            <a:ext cx="10515600" cy="605546"/>
          </a:xfrm>
        </p:spPr>
        <p:txBody>
          <a:bodyPr>
            <a:noAutofit/>
          </a:bodyPr>
          <a:lstStyle/>
          <a:p>
            <a:r>
              <a:rPr lang="tr-TR" dirty="0"/>
              <a:t>Data </a:t>
            </a:r>
            <a:r>
              <a:rPr lang="tr-TR" dirty="0" err="1"/>
              <a:t>Preparation</a:t>
            </a:r>
            <a:r>
              <a:rPr lang="tr-TR" dirty="0"/>
              <a:t> </a:t>
            </a:r>
            <a:endParaRPr lang="en-US" dirty="0"/>
          </a:p>
        </p:txBody>
      </p:sp>
      <p:sp>
        <p:nvSpPr>
          <p:cNvPr id="3" name="Slide Number Placeholder 2">
            <a:extLst>
              <a:ext uri="{FF2B5EF4-FFF2-40B4-BE49-F238E27FC236}">
                <a16:creationId xmlns:a16="http://schemas.microsoft.com/office/drawing/2014/main" id="{86B59AD4-AFF2-258A-790C-9A6D2CE6E6C0}"/>
              </a:ext>
            </a:extLst>
          </p:cNvPr>
          <p:cNvSpPr>
            <a:spLocks noGrp="1"/>
          </p:cNvSpPr>
          <p:nvPr>
            <p:ph type="sldNum" sz="quarter" idx="4"/>
          </p:nvPr>
        </p:nvSpPr>
        <p:spPr/>
        <p:txBody>
          <a:bodyPr/>
          <a:lstStyle/>
          <a:p>
            <a:fld id="{191F8B1D-7B11-AC41-BEB4-AE91BA1246E6}" type="slidenum">
              <a:rPr lang="en-US" smtClean="0"/>
              <a:pPr/>
              <a:t>22</a:t>
            </a:fld>
            <a:endParaRPr lang="en-US"/>
          </a:p>
        </p:txBody>
      </p:sp>
      <p:sp>
        <p:nvSpPr>
          <p:cNvPr id="4" name="TextBox 3">
            <a:extLst>
              <a:ext uri="{FF2B5EF4-FFF2-40B4-BE49-F238E27FC236}">
                <a16:creationId xmlns:a16="http://schemas.microsoft.com/office/drawing/2014/main" id="{293323E9-D060-6CFF-7E8B-FA8C652F0544}"/>
              </a:ext>
            </a:extLst>
          </p:cNvPr>
          <p:cNvSpPr txBox="1"/>
          <p:nvPr/>
        </p:nvSpPr>
        <p:spPr>
          <a:xfrm>
            <a:off x="5247250" y="484386"/>
            <a:ext cx="5445369" cy="738664"/>
          </a:xfrm>
          <a:prstGeom prst="rect">
            <a:avLst/>
          </a:prstGeom>
          <a:noFill/>
        </p:spPr>
        <p:txBody>
          <a:bodyPr wrap="square" rtlCol="0">
            <a:spAutoFit/>
          </a:bodyPr>
          <a:lstStyle/>
          <a:p>
            <a:r>
              <a:rPr lang="tr-TR" sz="2400" dirty="0" err="1"/>
              <a:t>Plotting</a:t>
            </a:r>
            <a:r>
              <a:rPr lang="tr-TR" sz="2400" dirty="0"/>
              <a:t> </a:t>
            </a:r>
            <a:r>
              <a:rPr lang="tr-TR" sz="2400" dirty="0" err="1"/>
              <a:t>each</a:t>
            </a:r>
            <a:r>
              <a:rPr lang="tr-TR" sz="2400" dirty="0"/>
              <a:t> </a:t>
            </a:r>
            <a:r>
              <a:rPr lang="tr-TR" sz="2400" dirty="0" err="1"/>
              <a:t>column</a:t>
            </a:r>
            <a:r>
              <a:rPr lang="tr-TR" sz="2400" dirty="0"/>
              <a:t> </a:t>
            </a:r>
            <a:r>
              <a:rPr lang="tr-TR" sz="2400" dirty="0" err="1"/>
              <a:t>after</a:t>
            </a:r>
            <a:r>
              <a:rPr lang="tr-TR" sz="2400" dirty="0"/>
              <a:t> KNN </a:t>
            </a:r>
            <a:r>
              <a:rPr lang="tr-TR" sz="2400" dirty="0" err="1"/>
              <a:t>Imputer</a:t>
            </a:r>
            <a:endParaRPr lang="tr-TR" sz="2400" dirty="0"/>
          </a:p>
          <a:p>
            <a:endParaRPr lang="en-US" dirty="0"/>
          </a:p>
        </p:txBody>
      </p:sp>
      <p:pic>
        <p:nvPicPr>
          <p:cNvPr id="6" name="Picture 5" descr="Diagram&#10;&#10;Description automatically generated">
            <a:extLst>
              <a:ext uri="{FF2B5EF4-FFF2-40B4-BE49-F238E27FC236}">
                <a16:creationId xmlns:a16="http://schemas.microsoft.com/office/drawing/2014/main" id="{37628221-FFAE-C16F-A642-271727B7F37F}"/>
              </a:ext>
            </a:extLst>
          </p:cNvPr>
          <p:cNvPicPr>
            <a:picLocks noChangeAspect="1"/>
          </p:cNvPicPr>
          <p:nvPr/>
        </p:nvPicPr>
        <p:blipFill>
          <a:blip r:embed="rId2"/>
          <a:stretch>
            <a:fillRect/>
          </a:stretch>
        </p:blipFill>
        <p:spPr>
          <a:xfrm>
            <a:off x="0" y="853718"/>
            <a:ext cx="12192000" cy="6051801"/>
          </a:xfrm>
          <a:prstGeom prst="rect">
            <a:avLst/>
          </a:prstGeom>
        </p:spPr>
      </p:pic>
    </p:spTree>
    <p:extLst>
      <p:ext uri="{BB962C8B-B14F-4D97-AF65-F5344CB8AC3E}">
        <p14:creationId xmlns:p14="http://schemas.microsoft.com/office/powerpoint/2010/main" val="3423999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D2DA-84C5-66C5-1604-332F2BAFDE1D}"/>
              </a:ext>
            </a:extLst>
          </p:cNvPr>
          <p:cNvSpPr>
            <a:spLocks noGrp="1"/>
          </p:cNvSpPr>
          <p:nvPr>
            <p:ph type="title"/>
          </p:nvPr>
        </p:nvSpPr>
        <p:spPr>
          <a:xfrm>
            <a:off x="359898" y="168177"/>
            <a:ext cx="10515600" cy="633681"/>
          </a:xfrm>
        </p:spPr>
        <p:txBody>
          <a:bodyPr>
            <a:noAutofit/>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EE0F00E8-7FF2-B912-9B66-477974CCAADD}"/>
              </a:ext>
            </a:extLst>
          </p:cNvPr>
          <p:cNvSpPr>
            <a:spLocks noGrp="1"/>
          </p:cNvSpPr>
          <p:nvPr>
            <p:ph type="sldNum" sz="quarter" idx="4"/>
          </p:nvPr>
        </p:nvSpPr>
        <p:spPr/>
        <p:txBody>
          <a:bodyPr/>
          <a:lstStyle/>
          <a:p>
            <a:fld id="{191F8B1D-7B11-AC41-BEB4-AE91BA1246E6}" type="slidenum">
              <a:rPr lang="en-US" smtClean="0"/>
              <a:pPr/>
              <a:t>23</a:t>
            </a:fld>
            <a:endParaRPr lang="en-US"/>
          </a:p>
        </p:txBody>
      </p:sp>
      <p:pic>
        <p:nvPicPr>
          <p:cNvPr id="5" name="Picture 4" descr="Diagram, schematic&#10;&#10;Description automatically generated">
            <a:extLst>
              <a:ext uri="{FF2B5EF4-FFF2-40B4-BE49-F238E27FC236}">
                <a16:creationId xmlns:a16="http://schemas.microsoft.com/office/drawing/2014/main" id="{F50D2B10-D2BE-86BE-8A83-F0940A7C2D58}"/>
              </a:ext>
            </a:extLst>
          </p:cNvPr>
          <p:cNvPicPr>
            <a:picLocks noChangeAspect="1"/>
          </p:cNvPicPr>
          <p:nvPr/>
        </p:nvPicPr>
        <p:blipFill>
          <a:blip r:embed="rId2"/>
          <a:stretch>
            <a:fillRect/>
          </a:stretch>
        </p:blipFill>
        <p:spPr>
          <a:xfrm>
            <a:off x="0" y="867397"/>
            <a:ext cx="12192000" cy="5990603"/>
          </a:xfrm>
          <a:prstGeom prst="rect">
            <a:avLst/>
          </a:prstGeom>
        </p:spPr>
      </p:pic>
    </p:spTree>
    <p:extLst>
      <p:ext uri="{BB962C8B-B14F-4D97-AF65-F5344CB8AC3E}">
        <p14:creationId xmlns:p14="http://schemas.microsoft.com/office/powerpoint/2010/main" val="4257058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5AE8-A480-F795-A6AF-E328F385B3D1}"/>
              </a:ext>
            </a:extLst>
          </p:cNvPr>
          <p:cNvSpPr>
            <a:spLocks noGrp="1"/>
          </p:cNvSpPr>
          <p:nvPr>
            <p:ph type="title"/>
          </p:nvPr>
        </p:nvSpPr>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8F915F66-B6D7-BF1F-E0F9-9DDEE854F49D}"/>
              </a:ext>
            </a:extLst>
          </p:cNvPr>
          <p:cNvSpPr>
            <a:spLocks noGrp="1"/>
          </p:cNvSpPr>
          <p:nvPr>
            <p:ph type="sldNum" sz="quarter" idx="4"/>
          </p:nvPr>
        </p:nvSpPr>
        <p:spPr/>
        <p:txBody>
          <a:bodyPr/>
          <a:lstStyle/>
          <a:p>
            <a:fld id="{191F8B1D-7B11-AC41-BEB4-AE91BA1246E6}" type="slidenum">
              <a:rPr lang="en-US" smtClean="0"/>
              <a:pPr/>
              <a:t>24</a:t>
            </a:fld>
            <a:endParaRPr lang="en-US"/>
          </a:p>
        </p:txBody>
      </p:sp>
      <p:pic>
        <p:nvPicPr>
          <p:cNvPr id="5" name="Picture 4" descr="Chart, box and whisker chart&#10;&#10;Description automatically generated">
            <a:extLst>
              <a:ext uri="{FF2B5EF4-FFF2-40B4-BE49-F238E27FC236}">
                <a16:creationId xmlns:a16="http://schemas.microsoft.com/office/drawing/2014/main" id="{249C98AE-5DA1-D4A4-44FF-89D5C307561B}"/>
              </a:ext>
            </a:extLst>
          </p:cNvPr>
          <p:cNvPicPr>
            <a:picLocks noChangeAspect="1"/>
          </p:cNvPicPr>
          <p:nvPr/>
        </p:nvPicPr>
        <p:blipFill>
          <a:blip r:embed="rId2"/>
          <a:stretch>
            <a:fillRect/>
          </a:stretch>
        </p:blipFill>
        <p:spPr>
          <a:xfrm>
            <a:off x="0" y="1891455"/>
            <a:ext cx="12192000" cy="3665932"/>
          </a:xfrm>
          <a:prstGeom prst="rect">
            <a:avLst/>
          </a:prstGeom>
        </p:spPr>
      </p:pic>
    </p:spTree>
    <p:extLst>
      <p:ext uri="{BB962C8B-B14F-4D97-AF65-F5344CB8AC3E}">
        <p14:creationId xmlns:p14="http://schemas.microsoft.com/office/powerpoint/2010/main" val="150610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EE56-9BBA-F633-7A68-0B907309091D}"/>
              </a:ext>
            </a:extLst>
          </p:cNvPr>
          <p:cNvSpPr>
            <a:spLocks noGrp="1"/>
          </p:cNvSpPr>
          <p:nvPr>
            <p:ph type="title"/>
          </p:nvPr>
        </p:nvSpPr>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B2AD03DD-09AB-0872-4CE7-857B1DE3D24F}"/>
              </a:ext>
            </a:extLst>
          </p:cNvPr>
          <p:cNvSpPr>
            <a:spLocks noGrp="1"/>
          </p:cNvSpPr>
          <p:nvPr>
            <p:ph type="sldNum" sz="quarter" idx="4"/>
          </p:nvPr>
        </p:nvSpPr>
        <p:spPr/>
        <p:txBody>
          <a:bodyPr/>
          <a:lstStyle/>
          <a:p>
            <a:fld id="{191F8B1D-7B11-AC41-BEB4-AE91BA1246E6}" type="slidenum">
              <a:rPr lang="en-US" smtClean="0"/>
              <a:pPr/>
              <a:t>25</a:t>
            </a:fld>
            <a:endParaRPr lang="en-US"/>
          </a:p>
        </p:txBody>
      </p:sp>
      <p:sp>
        <p:nvSpPr>
          <p:cNvPr id="4" name="TextBox 3">
            <a:extLst>
              <a:ext uri="{FF2B5EF4-FFF2-40B4-BE49-F238E27FC236}">
                <a16:creationId xmlns:a16="http://schemas.microsoft.com/office/drawing/2014/main" id="{DB561F4F-B558-B83B-C931-531216889D2D}"/>
              </a:ext>
            </a:extLst>
          </p:cNvPr>
          <p:cNvSpPr txBox="1"/>
          <p:nvPr/>
        </p:nvSpPr>
        <p:spPr>
          <a:xfrm>
            <a:off x="838200" y="2264898"/>
            <a:ext cx="10373294" cy="2677656"/>
          </a:xfrm>
          <a:prstGeom prst="rect">
            <a:avLst/>
          </a:prstGeom>
          <a:noFill/>
        </p:spPr>
        <p:txBody>
          <a:bodyPr wrap="square" rtlCol="0">
            <a:spAutoFit/>
          </a:bodyPr>
          <a:lstStyle/>
          <a:p>
            <a:r>
              <a:rPr lang="tr-TR" sz="2400" dirty="0" err="1"/>
              <a:t>In</a:t>
            </a:r>
            <a:r>
              <a:rPr lang="tr-TR" sz="2400" dirty="0"/>
              <a:t> </a:t>
            </a:r>
            <a:r>
              <a:rPr lang="tr-TR" sz="2400" dirty="0" err="1"/>
              <a:t>order</a:t>
            </a:r>
            <a:r>
              <a:rPr lang="tr-TR" sz="2400" dirty="0"/>
              <a:t> </a:t>
            </a:r>
            <a:r>
              <a:rPr lang="tr-TR" sz="2400" dirty="0" err="1"/>
              <a:t>to</a:t>
            </a:r>
            <a:r>
              <a:rPr lang="tr-TR" sz="2400" dirty="0"/>
              <a:t> </a:t>
            </a:r>
            <a:r>
              <a:rPr lang="tr-TR" sz="2400" dirty="0" err="1"/>
              <a:t>make</a:t>
            </a:r>
            <a:r>
              <a:rPr lang="tr-TR" sz="2400" dirty="0"/>
              <a:t> </a:t>
            </a:r>
            <a:r>
              <a:rPr lang="tr-TR" sz="2400" dirty="0" err="1"/>
              <a:t>real</a:t>
            </a:r>
            <a:r>
              <a:rPr lang="tr-TR" sz="2400" dirty="0"/>
              <a:t> </a:t>
            </a:r>
            <a:r>
              <a:rPr lang="tr-TR" sz="2400" dirty="0" err="1"/>
              <a:t>assumptions</a:t>
            </a:r>
            <a:r>
              <a:rPr lang="tr-TR" sz="2400" dirty="0"/>
              <a:t> </a:t>
            </a:r>
            <a:r>
              <a:rPr lang="tr-TR" sz="2400" dirty="0" err="1"/>
              <a:t>about</a:t>
            </a:r>
            <a:r>
              <a:rPr lang="tr-TR" sz="2400" dirty="0"/>
              <a:t> </a:t>
            </a:r>
            <a:r>
              <a:rPr lang="tr-TR" sz="2400" dirty="0" err="1"/>
              <a:t>if</a:t>
            </a:r>
            <a:r>
              <a:rPr lang="tr-TR" sz="2400" dirty="0"/>
              <a:t> a planet is </a:t>
            </a:r>
            <a:r>
              <a:rPr lang="tr-TR" sz="2400" dirty="0" err="1"/>
              <a:t>habitable</a:t>
            </a:r>
            <a:r>
              <a:rPr lang="tr-TR" sz="2400" dirty="0"/>
              <a:t> </a:t>
            </a:r>
            <a:r>
              <a:rPr lang="tr-TR" sz="2400" dirty="0" err="1"/>
              <a:t>or</a:t>
            </a:r>
            <a:r>
              <a:rPr lang="tr-TR" sz="2400" dirty="0"/>
              <a:t> not, </a:t>
            </a:r>
            <a:r>
              <a:rPr lang="tr-TR" sz="2400" dirty="0" err="1"/>
              <a:t>you</a:t>
            </a:r>
            <a:r>
              <a:rPr lang="tr-TR" sz="2400" dirty="0"/>
              <a:t> </a:t>
            </a:r>
            <a:r>
              <a:rPr lang="tr-TR" sz="2400" dirty="0" err="1"/>
              <a:t>first</a:t>
            </a:r>
            <a:r>
              <a:rPr lang="tr-TR" sz="2400" dirty="0"/>
              <a:t> </a:t>
            </a:r>
            <a:r>
              <a:rPr lang="tr-TR" sz="2400" dirty="0" err="1"/>
              <a:t>need</a:t>
            </a:r>
            <a:r>
              <a:rPr lang="tr-TR" sz="2400" dirty="0"/>
              <a:t> </a:t>
            </a:r>
            <a:r>
              <a:rPr lang="tr-TR" sz="2400" dirty="0" err="1"/>
              <a:t>to</a:t>
            </a:r>
            <a:r>
              <a:rPr lang="tr-TR" sz="2400" dirty="0"/>
              <a:t> </a:t>
            </a:r>
            <a:r>
              <a:rPr lang="tr-TR" sz="2400" dirty="0" err="1"/>
              <a:t>calculate</a:t>
            </a:r>
            <a:r>
              <a:rPr lang="tr-TR" sz="2400" dirty="0"/>
              <a:t> </a:t>
            </a:r>
            <a:r>
              <a:rPr lang="tr-TR" sz="2400" dirty="0" err="1"/>
              <a:t>if</a:t>
            </a:r>
            <a:r>
              <a:rPr lang="tr-TR" sz="2400" dirty="0"/>
              <a:t> it is in </a:t>
            </a:r>
            <a:r>
              <a:rPr lang="tr-TR" sz="2400" dirty="0" err="1"/>
              <a:t>the</a:t>
            </a:r>
            <a:r>
              <a:rPr lang="tr-TR" sz="2400" dirty="0"/>
              <a:t> </a:t>
            </a:r>
            <a:r>
              <a:rPr lang="tr-TR" sz="2400" dirty="0" err="1"/>
              <a:t>habitable</a:t>
            </a:r>
            <a:r>
              <a:rPr lang="tr-TR" sz="2400" dirty="0"/>
              <a:t> </a:t>
            </a:r>
            <a:r>
              <a:rPr lang="tr-TR" sz="2400" dirty="0" err="1"/>
              <a:t>zone</a:t>
            </a:r>
            <a:r>
              <a:rPr lang="tr-TR" sz="2400" dirty="0"/>
              <a:t> </a:t>
            </a:r>
            <a:r>
              <a:rPr lang="tr-TR" sz="2400" dirty="0" err="1"/>
              <a:t>or</a:t>
            </a:r>
            <a:r>
              <a:rPr lang="tr-TR" sz="2400" dirty="0"/>
              <a:t> not. </a:t>
            </a:r>
          </a:p>
          <a:p>
            <a:endParaRPr lang="tr-TR" sz="2400" dirty="0"/>
          </a:p>
          <a:p>
            <a:r>
              <a:rPr lang="en-US" sz="2400" dirty="0"/>
              <a:t>The definition of “habitable zone” is the distance from a star at which liquid water could exist on orbiting planets’ surfaces. Habitable zones are also known as Goldilocks’ zones, where conditions might be just right – neither too hot nor too cold – for life.</a:t>
            </a:r>
          </a:p>
        </p:txBody>
      </p:sp>
    </p:spTree>
    <p:extLst>
      <p:ext uri="{BB962C8B-B14F-4D97-AF65-F5344CB8AC3E}">
        <p14:creationId xmlns:p14="http://schemas.microsoft.com/office/powerpoint/2010/main" val="3678341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E43-810C-AC65-9460-71A4EAB364F0}"/>
              </a:ext>
            </a:extLst>
          </p:cNvPr>
          <p:cNvSpPr>
            <a:spLocks noGrp="1"/>
          </p:cNvSpPr>
          <p:nvPr>
            <p:ph type="title"/>
          </p:nvPr>
        </p:nvSpPr>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2DB4E95C-3B85-A809-6CF4-A4DC1C84B8FD}"/>
              </a:ext>
            </a:extLst>
          </p:cNvPr>
          <p:cNvSpPr>
            <a:spLocks noGrp="1"/>
          </p:cNvSpPr>
          <p:nvPr>
            <p:ph type="sldNum" sz="quarter" idx="4"/>
          </p:nvPr>
        </p:nvSpPr>
        <p:spPr/>
        <p:txBody>
          <a:bodyPr/>
          <a:lstStyle/>
          <a:p>
            <a:fld id="{191F8B1D-7B11-AC41-BEB4-AE91BA1246E6}" type="slidenum">
              <a:rPr lang="en-US" smtClean="0"/>
              <a:pPr/>
              <a:t>26</a:t>
            </a:fld>
            <a:endParaRPr lang="en-US"/>
          </a:p>
        </p:txBody>
      </p:sp>
      <p:sp>
        <p:nvSpPr>
          <p:cNvPr id="4" name="TextBox 3">
            <a:extLst>
              <a:ext uri="{FF2B5EF4-FFF2-40B4-BE49-F238E27FC236}">
                <a16:creationId xmlns:a16="http://schemas.microsoft.com/office/drawing/2014/main" id="{82BA9576-D459-9C40-A08B-C7E4A1852C73}"/>
              </a:ext>
            </a:extLst>
          </p:cNvPr>
          <p:cNvSpPr txBox="1"/>
          <p:nvPr/>
        </p:nvSpPr>
        <p:spPr>
          <a:xfrm>
            <a:off x="661182" y="1871003"/>
            <a:ext cx="7821636" cy="830997"/>
          </a:xfrm>
          <a:prstGeom prst="rect">
            <a:avLst/>
          </a:prstGeom>
          <a:noFill/>
        </p:spPr>
        <p:txBody>
          <a:bodyPr wrap="square" rtlCol="0">
            <a:spAutoFit/>
          </a:bodyPr>
          <a:lstStyle/>
          <a:p>
            <a:r>
              <a:rPr lang="tr-TR" sz="2400" dirty="0" err="1"/>
              <a:t>To</a:t>
            </a:r>
            <a:r>
              <a:rPr lang="tr-TR" sz="2400" dirty="0"/>
              <a:t> </a:t>
            </a:r>
            <a:r>
              <a:rPr lang="tr-TR" sz="2400" dirty="0" err="1"/>
              <a:t>calculate</a:t>
            </a:r>
            <a:r>
              <a:rPr lang="tr-TR" sz="2400" dirty="0"/>
              <a:t> </a:t>
            </a:r>
            <a:r>
              <a:rPr lang="tr-TR" sz="2400" dirty="0" err="1"/>
              <a:t>Habitable</a:t>
            </a:r>
            <a:r>
              <a:rPr lang="tr-TR" sz="2400" dirty="0"/>
              <a:t> </a:t>
            </a:r>
            <a:r>
              <a:rPr lang="tr-TR" sz="2400" dirty="0" err="1"/>
              <a:t>zone</a:t>
            </a:r>
            <a:r>
              <a:rPr lang="tr-TR" sz="2400" dirty="0"/>
              <a:t> </a:t>
            </a:r>
            <a:r>
              <a:rPr lang="tr-TR" sz="2400" dirty="0" err="1"/>
              <a:t>we</a:t>
            </a:r>
            <a:r>
              <a:rPr lang="tr-TR" sz="2400" dirty="0"/>
              <a:t> </a:t>
            </a:r>
            <a:r>
              <a:rPr lang="tr-TR" sz="2400" dirty="0" err="1"/>
              <a:t>first</a:t>
            </a:r>
            <a:r>
              <a:rPr lang="tr-TR" sz="2400" dirty="0"/>
              <a:t> </a:t>
            </a:r>
            <a:r>
              <a:rPr lang="tr-TR" sz="2400" dirty="0" err="1"/>
              <a:t>calculated</a:t>
            </a:r>
            <a:r>
              <a:rPr lang="tr-TR" sz="2400" dirty="0"/>
              <a:t> </a:t>
            </a:r>
            <a:r>
              <a:rPr lang="tr-TR" sz="2400" dirty="0" err="1"/>
              <a:t>the</a:t>
            </a:r>
            <a:r>
              <a:rPr lang="tr-TR" sz="2400" dirty="0"/>
              <a:t> </a:t>
            </a:r>
            <a:r>
              <a:rPr lang="tr-TR" sz="2400" dirty="0" err="1"/>
              <a:t>luminosity</a:t>
            </a:r>
            <a:r>
              <a:rPr lang="tr-TR" sz="2400" dirty="0"/>
              <a:t> of </a:t>
            </a:r>
            <a:r>
              <a:rPr lang="tr-TR" sz="2400" dirty="0" err="1"/>
              <a:t>the</a:t>
            </a:r>
            <a:r>
              <a:rPr lang="tr-TR" sz="2400" dirty="0"/>
              <a:t> </a:t>
            </a:r>
            <a:r>
              <a:rPr lang="tr-TR" sz="2400" dirty="0" err="1"/>
              <a:t>stars</a:t>
            </a:r>
            <a:endParaRPr lang="en-US" sz="2400" dirty="0"/>
          </a:p>
        </p:txBody>
      </p:sp>
      <p:pic>
        <p:nvPicPr>
          <p:cNvPr id="6" name="Picture 5">
            <a:extLst>
              <a:ext uri="{FF2B5EF4-FFF2-40B4-BE49-F238E27FC236}">
                <a16:creationId xmlns:a16="http://schemas.microsoft.com/office/drawing/2014/main" id="{D8E95D97-7B01-C3A3-C3A3-385A2E75B2E5}"/>
              </a:ext>
            </a:extLst>
          </p:cNvPr>
          <p:cNvPicPr>
            <a:picLocks noChangeAspect="1"/>
          </p:cNvPicPr>
          <p:nvPr/>
        </p:nvPicPr>
        <p:blipFill>
          <a:blip r:embed="rId2"/>
          <a:stretch>
            <a:fillRect/>
          </a:stretch>
        </p:blipFill>
        <p:spPr>
          <a:xfrm>
            <a:off x="8778240" y="1871003"/>
            <a:ext cx="2246831" cy="629113"/>
          </a:xfrm>
          <a:prstGeom prst="rect">
            <a:avLst/>
          </a:prstGeom>
        </p:spPr>
      </p:pic>
      <p:sp>
        <p:nvSpPr>
          <p:cNvPr id="7" name="TextBox 6">
            <a:extLst>
              <a:ext uri="{FF2B5EF4-FFF2-40B4-BE49-F238E27FC236}">
                <a16:creationId xmlns:a16="http://schemas.microsoft.com/office/drawing/2014/main" id="{09BB9F16-2561-EAF1-0A28-582A63EAA323}"/>
              </a:ext>
            </a:extLst>
          </p:cNvPr>
          <p:cNvSpPr txBox="1"/>
          <p:nvPr/>
        </p:nvSpPr>
        <p:spPr>
          <a:xfrm>
            <a:off x="661183" y="3207434"/>
            <a:ext cx="4953191" cy="1200329"/>
          </a:xfrm>
          <a:prstGeom prst="rect">
            <a:avLst/>
          </a:prstGeom>
          <a:noFill/>
        </p:spPr>
        <p:txBody>
          <a:bodyPr wrap="square" rtlCol="0">
            <a:spAutoFit/>
          </a:bodyPr>
          <a:lstStyle/>
          <a:p>
            <a:r>
              <a:rPr lang="tr-TR" sz="2400" dirty="0" err="1"/>
              <a:t>With</a:t>
            </a:r>
            <a:r>
              <a:rPr lang="tr-TR" sz="2400" dirty="0"/>
              <a:t> </a:t>
            </a:r>
            <a:r>
              <a:rPr lang="tr-TR" sz="2400" dirty="0" err="1"/>
              <a:t>using</a:t>
            </a:r>
            <a:r>
              <a:rPr lang="tr-TR" sz="2400" dirty="0"/>
              <a:t> </a:t>
            </a:r>
            <a:r>
              <a:rPr lang="tr-TR" sz="2400" dirty="0" err="1"/>
              <a:t>Luminosity</a:t>
            </a:r>
            <a:r>
              <a:rPr lang="tr-TR" sz="2400" dirty="0"/>
              <a:t> </a:t>
            </a:r>
            <a:r>
              <a:rPr lang="tr-TR" sz="2400" dirty="0" err="1"/>
              <a:t>we</a:t>
            </a:r>
            <a:r>
              <a:rPr lang="tr-TR" sz="2400" dirty="0"/>
              <a:t> </a:t>
            </a:r>
            <a:r>
              <a:rPr lang="tr-TR" sz="2400" dirty="0" err="1"/>
              <a:t>calculated</a:t>
            </a:r>
            <a:r>
              <a:rPr lang="tr-TR" sz="2400" dirty="0"/>
              <a:t> </a:t>
            </a:r>
            <a:r>
              <a:rPr lang="tr-TR" sz="2400" dirty="0" err="1"/>
              <a:t>the</a:t>
            </a:r>
            <a:r>
              <a:rPr lang="tr-TR" sz="2400" dirty="0"/>
              <a:t> minimum </a:t>
            </a:r>
            <a:r>
              <a:rPr lang="tr-TR" sz="2400" dirty="0" err="1"/>
              <a:t>and</a:t>
            </a:r>
            <a:r>
              <a:rPr lang="tr-TR" sz="2400" dirty="0"/>
              <a:t> </a:t>
            </a:r>
            <a:r>
              <a:rPr lang="tr-TR" sz="2400" dirty="0" err="1"/>
              <a:t>maximum</a:t>
            </a:r>
            <a:r>
              <a:rPr lang="tr-TR" sz="2400" dirty="0"/>
              <a:t> </a:t>
            </a:r>
            <a:r>
              <a:rPr lang="tr-TR" sz="2400" dirty="0" err="1"/>
              <a:t>distance</a:t>
            </a:r>
            <a:r>
              <a:rPr lang="tr-TR" sz="2400" dirty="0"/>
              <a:t> </a:t>
            </a:r>
            <a:r>
              <a:rPr lang="tr-TR" sz="2400" dirty="0" err="1"/>
              <a:t>that</a:t>
            </a:r>
            <a:r>
              <a:rPr lang="tr-TR" sz="2400" dirty="0"/>
              <a:t> </a:t>
            </a:r>
            <a:r>
              <a:rPr lang="tr-TR" sz="2400" dirty="0" err="1"/>
              <a:t>habitable</a:t>
            </a:r>
            <a:r>
              <a:rPr lang="tr-TR" sz="2400" dirty="0"/>
              <a:t> </a:t>
            </a:r>
            <a:r>
              <a:rPr lang="tr-TR" sz="2400" dirty="0" err="1"/>
              <a:t>zone</a:t>
            </a:r>
            <a:r>
              <a:rPr lang="tr-TR" sz="2400" dirty="0"/>
              <a:t> can </a:t>
            </a:r>
            <a:r>
              <a:rPr lang="tr-TR" sz="2400" dirty="0" err="1"/>
              <a:t>have</a:t>
            </a:r>
            <a:endParaRPr lang="en-US" sz="2400" dirty="0"/>
          </a:p>
        </p:txBody>
      </p:sp>
      <p:pic>
        <p:nvPicPr>
          <p:cNvPr id="9" name="Picture 8">
            <a:extLst>
              <a:ext uri="{FF2B5EF4-FFF2-40B4-BE49-F238E27FC236}">
                <a16:creationId xmlns:a16="http://schemas.microsoft.com/office/drawing/2014/main" id="{DA20B733-B28C-FE32-2CE4-E25FA9BF36F6}"/>
              </a:ext>
            </a:extLst>
          </p:cNvPr>
          <p:cNvPicPr>
            <a:picLocks noChangeAspect="1"/>
          </p:cNvPicPr>
          <p:nvPr/>
        </p:nvPicPr>
        <p:blipFill>
          <a:blip r:embed="rId3"/>
          <a:stretch>
            <a:fillRect/>
          </a:stretch>
        </p:blipFill>
        <p:spPr>
          <a:xfrm>
            <a:off x="5614374" y="3374689"/>
            <a:ext cx="6577626" cy="865817"/>
          </a:xfrm>
          <a:prstGeom prst="rect">
            <a:avLst/>
          </a:prstGeom>
        </p:spPr>
      </p:pic>
    </p:spTree>
    <p:extLst>
      <p:ext uri="{BB962C8B-B14F-4D97-AF65-F5344CB8AC3E}">
        <p14:creationId xmlns:p14="http://schemas.microsoft.com/office/powerpoint/2010/main" val="4060421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A792-3FAB-DA2B-19F8-36B70ED82441}"/>
              </a:ext>
            </a:extLst>
          </p:cNvPr>
          <p:cNvSpPr>
            <a:spLocks noGrp="1"/>
          </p:cNvSpPr>
          <p:nvPr>
            <p:ph type="title"/>
          </p:nvPr>
        </p:nvSpPr>
        <p:spPr/>
        <p:txBody>
          <a:bodyPr/>
          <a:lstStyle/>
          <a:p>
            <a:r>
              <a:rPr lang="tr-TR" dirty="0"/>
              <a:t>Data </a:t>
            </a:r>
            <a:r>
              <a:rPr lang="tr-TR" dirty="0" err="1"/>
              <a:t>Preparation</a:t>
            </a:r>
            <a:endParaRPr lang="en-US" dirty="0"/>
          </a:p>
        </p:txBody>
      </p:sp>
      <p:sp>
        <p:nvSpPr>
          <p:cNvPr id="3" name="Slide Number Placeholder 2">
            <a:extLst>
              <a:ext uri="{FF2B5EF4-FFF2-40B4-BE49-F238E27FC236}">
                <a16:creationId xmlns:a16="http://schemas.microsoft.com/office/drawing/2014/main" id="{F88CFBA2-6B18-77EA-86D1-218BB07A0291}"/>
              </a:ext>
            </a:extLst>
          </p:cNvPr>
          <p:cNvSpPr>
            <a:spLocks noGrp="1"/>
          </p:cNvSpPr>
          <p:nvPr>
            <p:ph type="sldNum" sz="quarter" idx="4"/>
          </p:nvPr>
        </p:nvSpPr>
        <p:spPr/>
        <p:txBody>
          <a:bodyPr/>
          <a:lstStyle/>
          <a:p>
            <a:fld id="{191F8B1D-7B11-AC41-BEB4-AE91BA1246E6}" type="slidenum">
              <a:rPr lang="en-US" smtClean="0"/>
              <a:pPr/>
              <a:t>27</a:t>
            </a:fld>
            <a:endParaRPr lang="en-US"/>
          </a:p>
        </p:txBody>
      </p:sp>
      <p:sp>
        <p:nvSpPr>
          <p:cNvPr id="5" name="TextBox 4">
            <a:extLst>
              <a:ext uri="{FF2B5EF4-FFF2-40B4-BE49-F238E27FC236}">
                <a16:creationId xmlns:a16="http://schemas.microsoft.com/office/drawing/2014/main" id="{406228AD-0F5C-7C2C-AC9F-C0293E127E78}"/>
              </a:ext>
            </a:extLst>
          </p:cNvPr>
          <p:cNvSpPr txBox="1"/>
          <p:nvPr/>
        </p:nvSpPr>
        <p:spPr>
          <a:xfrm>
            <a:off x="838200" y="1983545"/>
            <a:ext cx="9304606" cy="1569660"/>
          </a:xfrm>
          <a:prstGeom prst="rect">
            <a:avLst/>
          </a:prstGeom>
          <a:noFill/>
        </p:spPr>
        <p:txBody>
          <a:bodyPr wrap="square" rtlCol="0">
            <a:spAutoFit/>
          </a:bodyPr>
          <a:lstStyle/>
          <a:p>
            <a:r>
              <a:rPr lang="tr-TR" sz="2400" dirty="0" err="1"/>
              <a:t>Now</a:t>
            </a:r>
            <a:r>
              <a:rPr lang="tr-TR" sz="2400" dirty="0"/>
              <a:t> </a:t>
            </a:r>
            <a:r>
              <a:rPr lang="tr-TR" sz="2400" dirty="0" err="1"/>
              <a:t>we</a:t>
            </a:r>
            <a:r>
              <a:rPr lang="tr-TR" sz="2400" dirty="0"/>
              <a:t> </a:t>
            </a:r>
            <a:r>
              <a:rPr lang="tr-TR" sz="2400" dirty="0" err="1"/>
              <a:t>need</a:t>
            </a:r>
            <a:r>
              <a:rPr lang="tr-TR" sz="2400" dirty="0"/>
              <a:t> </a:t>
            </a:r>
            <a:r>
              <a:rPr lang="tr-TR" sz="2400" dirty="0" err="1"/>
              <a:t>to</a:t>
            </a:r>
            <a:r>
              <a:rPr lang="tr-TR" sz="2400" dirty="0"/>
              <a:t> </a:t>
            </a:r>
            <a:r>
              <a:rPr lang="tr-TR" sz="2400" dirty="0" err="1"/>
              <a:t>deal</a:t>
            </a:r>
            <a:r>
              <a:rPr lang="tr-TR" sz="2400" dirty="0"/>
              <a:t> </a:t>
            </a:r>
            <a:r>
              <a:rPr lang="tr-TR" sz="2400" dirty="0" err="1"/>
              <a:t>with</a:t>
            </a:r>
            <a:r>
              <a:rPr lang="tr-TR" sz="2400" dirty="0"/>
              <a:t> </a:t>
            </a:r>
            <a:r>
              <a:rPr lang="tr-TR" sz="2400" dirty="0" err="1"/>
              <a:t>error</a:t>
            </a:r>
            <a:r>
              <a:rPr lang="tr-TR" sz="2400" dirty="0"/>
              <a:t> </a:t>
            </a:r>
            <a:r>
              <a:rPr lang="tr-TR" sz="2400" dirty="0" err="1"/>
              <a:t>margins</a:t>
            </a:r>
            <a:r>
              <a:rPr lang="tr-TR" sz="2400" dirty="0"/>
              <a:t>. </a:t>
            </a:r>
            <a:r>
              <a:rPr lang="tr-TR" sz="2400" dirty="0" err="1"/>
              <a:t>We</a:t>
            </a:r>
            <a:r>
              <a:rPr lang="tr-TR" sz="2400" dirty="0"/>
              <a:t> c</a:t>
            </a:r>
            <a:r>
              <a:rPr lang="en-US" sz="2400" dirty="0"/>
              <a:t>heck individual rows and drop whose total error margin is above 50%</a:t>
            </a:r>
            <a:r>
              <a:rPr lang="tr-TR" sz="2400" dirty="0"/>
              <a:t>. </a:t>
            </a:r>
            <a:r>
              <a:rPr lang="tr-TR" sz="2400" dirty="0" err="1"/>
              <a:t>Also</a:t>
            </a:r>
            <a:r>
              <a:rPr lang="tr-TR" sz="2400" dirty="0"/>
              <a:t>, </a:t>
            </a:r>
            <a:r>
              <a:rPr lang="tr-TR" sz="2400" dirty="0" err="1"/>
              <a:t>we</a:t>
            </a:r>
            <a:r>
              <a:rPr lang="tr-TR" sz="2400" dirty="0"/>
              <a:t> </a:t>
            </a:r>
            <a:r>
              <a:rPr lang="tr-TR" sz="2400" dirty="0" err="1"/>
              <a:t>deal</a:t>
            </a:r>
            <a:r>
              <a:rPr lang="tr-TR" sz="2400" dirty="0"/>
              <a:t> </a:t>
            </a:r>
            <a:r>
              <a:rPr lang="tr-TR" sz="2400" dirty="0" err="1"/>
              <a:t>with</a:t>
            </a:r>
            <a:r>
              <a:rPr lang="tr-TR" sz="2400" dirty="0"/>
              <a:t> </a:t>
            </a:r>
            <a:r>
              <a:rPr lang="tr-TR" sz="2400" dirty="0" err="1"/>
              <a:t>the</a:t>
            </a:r>
            <a:r>
              <a:rPr lang="en-US" sz="2400" dirty="0"/>
              <a:t> special case is where metallicity is 0, it must not be zero thus half of the error margin is added to the value in order to fix the problem</a:t>
            </a:r>
            <a:r>
              <a:rPr lang="tr-TR" sz="2400" dirty="0"/>
              <a:t>.</a:t>
            </a:r>
            <a:endParaRPr lang="en-US" sz="2400" dirty="0"/>
          </a:p>
        </p:txBody>
      </p:sp>
      <p:pic>
        <p:nvPicPr>
          <p:cNvPr id="7" name="Picture 6">
            <a:extLst>
              <a:ext uri="{FF2B5EF4-FFF2-40B4-BE49-F238E27FC236}">
                <a16:creationId xmlns:a16="http://schemas.microsoft.com/office/drawing/2014/main" id="{52ABB041-D35E-B14F-B547-CF0666008220}"/>
              </a:ext>
            </a:extLst>
          </p:cNvPr>
          <p:cNvPicPr>
            <a:picLocks noChangeAspect="1"/>
          </p:cNvPicPr>
          <p:nvPr/>
        </p:nvPicPr>
        <p:blipFill>
          <a:blip r:embed="rId2"/>
          <a:stretch>
            <a:fillRect/>
          </a:stretch>
        </p:blipFill>
        <p:spPr>
          <a:xfrm>
            <a:off x="838200" y="3622105"/>
            <a:ext cx="6706536" cy="2753109"/>
          </a:xfrm>
          <a:prstGeom prst="rect">
            <a:avLst/>
          </a:prstGeom>
        </p:spPr>
      </p:pic>
    </p:spTree>
    <p:extLst>
      <p:ext uri="{BB962C8B-B14F-4D97-AF65-F5344CB8AC3E}">
        <p14:creationId xmlns:p14="http://schemas.microsoft.com/office/powerpoint/2010/main" val="612822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Modeling</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28</a:t>
            </a:fld>
            <a:endParaRPr lang="en-US" dirty="0"/>
          </a:p>
        </p:txBody>
      </p:sp>
    </p:spTree>
    <p:extLst>
      <p:ext uri="{BB962C8B-B14F-4D97-AF65-F5344CB8AC3E}">
        <p14:creationId xmlns:p14="http://schemas.microsoft.com/office/powerpoint/2010/main" val="155733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C050-12CC-2EE3-8D84-B0EA0E1BC983}"/>
              </a:ext>
            </a:extLst>
          </p:cNvPr>
          <p:cNvSpPr>
            <a:spLocks noGrp="1"/>
          </p:cNvSpPr>
          <p:nvPr>
            <p:ph type="title"/>
          </p:nvPr>
        </p:nvSpPr>
        <p:spPr/>
        <p:txBody>
          <a:bodyPr/>
          <a:lstStyle/>
          <a:p>
            <a:r>
              <a:rPr lang="tr-TR" dirty="0" err="1"/>
              <a:t>Modeling</a:t>
            </a:r>
            <a:endParaRPr lang="en-US" dirty="0"/>
          </a:p>
        </p:txBody>
      </p:sp>
      <p:sp>
        <p:nvSpPr>
          <p:cNvPr id="3" name="Slide Number Placeholder 2">
            <a:extLst>
              <a:ext uri="{FF2B5EF4-FFF2-40B4-BE49-F238E27FC236}">
                <a16:creationId xmlns:a16="http://schemas.microsoft.com/office/drawing/2014/main" id="{DE1A2AE6-1B06-4110-8E9F-766C45E7A0C5}"/>
              </a:ext>
            </a:extLst>
          </p:cNvPr>
          <p:cNvSpPr>
            <a:spLocks noGrp="1"/>
          </p:cNvSpPr>
          <p:nvPr>
            <p:ph type="sldNum" sz="quarter" idx="4"/>
          </p:nvPr>
        </p:nvSpPr>
        <p:spPr/>
        <p:txBody>
          <a:bodyPr/>
          <a:lstStyle/>
          <a:p>
            <a:fld id="{191F8B1D-7B11-AC41-BEB4-AE91BA1246E6}" type="slidenum">
              <a:rPr lang="en-US" smtClean="0"/>
              <a:pPr/>
              <a:t>29</a:t>
            </a:fld>
            <a:endParaRPr lang="en-US"/>
          </a:p>
        </p:txBody>
      </p:sp>
      <p:sp>
        <p:nvSpPr>
          <p:cNvPr id="4" name="TextBox 3">
            <a:extLst>
              <a:ext uri="{FF2B5EF4-FFF2-40B4-BE49-F238E27FC236}">
                <a16:creationId xmlns:a16="http://schemas.microsoft.com/office/drawing/2014/main" id="{FF3E37ED-8C63-991B-5A3C-71A1BBB87E63}"/>
              </a:ext>
            </a:extLst>
          </p:cNvPr>
          <p:cNvSpPr txBox="1"/>
          <p:nvPr/>
        </p:nvSpPr>
        <p:spPr>
          <a:xfrm>
            <a:off x="998806" y="2138289"/>
            <a:ext cx="4149969" cy="1569660"/>
          </a:xfrm>
          <a:prstGeom prst="rect">
            <a:avLst/>
          </a:prstGeom>
          <a:noFill/>
        </p:spPr>
        <p:txBody>
          <a:bodyPr wrap="square" rtlCol="0">
            <a:spAutoFit/>
          </a:bodyPr>
          <a:lstStyle/>
          <a:p>
            <a:r>
              <a:rPr lang="tr-TR" sz="2400" dirty="0" err="1"/>
              <a:t>In</a:t>
            </a:r>
            <a:r>
              <a:rPr lang="tr-TR" sz="2400" dirty="0"/>
              <a:t> </a:t>
            </a:r>
            <a:r>
              <a:rPr lang="tr-TR" sz="2400" dirty="0" err="1"/>
              <a:t>order</a:t>
            </a:r>
            <a:r>
              <a:rPr lang="tr-TR" sz="2400" dirty="0"/>
              <a:t> </a:t>
            </a:r>
            <a:r>
              <a:rPr lang="tr-TR" sz="2400" dirty="0" err="1"/>
              <a:t>to</a:t>
            </a:r>
            <a:r>
              <a:rPr lang="tr-TR" sz="2400" dirty="0"/>
              <a:t> start </a:t>
            </a:r>
            <a:r>
              <a:rPr lang="tr-TR" sz="2400" dirty="0" err="1"/>
              <a:t>modeling</a:t>
            </a:r>
            <a:r>
              <a:rPr lang="tr-TR" sz="2400" dirty="0"/>
              <a:t> </a:t>
            </a:r>
            <a:r>
              <a:rPr lang="tr-TR" sz="2400" dirty="0" err="1"/>
              <a:t>we</a:t>
            </a:r>
            <a:r>
              <a:rPr lang="tr-TR" sz="2400" dirty="0"/>
              <a:t> </a:t>
            </a:r>
            <a:r>
              <a:rPr lang="tr-TR" sz="2400" dirty="0" err="1"/>
              <a:t>first</a:t>
            </a:r>
            <a:r>
              <a:rPr lang="tr-TR" sz="2400" dirty="0"/>
              <a:t> </a:t>
            </a:r>
            <a:r>
              <a:rPr lang="tr-TR" sz="2400" dirty="0" err="1"/>
              <a:t>needed</a:t>
            </a:r>
            <a:r>
              <a:rPr lang="tr-TR" sz="2400" dirty="0"/>
              <a:t> </a:t>
            </a:r>
            <a:r>
              <a:rPr lang="tr-TR" sz="2400" dirty="0" err="1"/>
              <a:t>to</a:t>
            </a:r>
            <a:r>
              <a:rPr lang="tr-TR" sz="2400" dirty="0"/>
              <a:t> </a:t>
            </a:r>
            <a:r>
              <a:rPr lang="tr-TR" sz="2400" dirty="0" err="1"/>
              <a:t>check</a:t>
            </a:r>
            <a:r>
              <a:rPr lang="tr-TR" sz="2400" dirty="0"/>
              <a:t> optimal </a:t>
            </a:r>
            <a:r>
              <a:rPr lang="tr-TR" sz="2400" dirty="0" err="1"/>
              <a:t>number</a:t>
            </a:r>
            <a:r>
              <a:rPr lang="tr-TR" sz="2400" dirty="0"/>
              <a:t> of </a:t>
            </a:r>
            <a:r>
              <a:rPr lang="tr-TR" sz="2400" dirty="0" err="1"/>
              <a:t>clusters</a:t>
            </a:r>
            <a:r>
              <a:rPr lang="tr-TR" sz="2400" dirty="0"/>
              <a:t> </a:t>
            </a:r>
            <a:r>
              <a:rPr lang="tr-TR" sz="2400" dirty="0" err="1"/>
              <a:t>to</a:t>
            </a:r>
            <a:r>
              <a:rPr lang="tr-TR" sz="2400" dirty="0"/>
              <a:t> </a:t>
            </a:r>
            <a:r>
              <a:rPr lang="tr-TR" sz="2400" dirty="0" err="1"/>
              <a:t>use</a:t>
            </a:r>
            <a:r>
              <a:rPr lang="tr-TR" sz="2400" dirty="0"/>
              <a:t>. </a:t>
            </a:r>
            <a:r>
              <a:rPr lang="tr-TR" sz="2400" dirty="0" err="1"/>
              <a:t>Thus</a:t>
            </a:r>
            <a:r>
              <a:rPr lang="tr-TR" sz="2400" dirty="0"/>
              <a:t>, </a:t>
            </a:r>
            <a:r>
              <a:rPr lang="tr-TR" sz="2400" dirty="0" err="1"/>
              <a:t>we</a:t>
            </a:r>
            <a:r>
              <a:rPr lang="tr-TR" sz="2400" dirty="0"/>
              <a:t> </a:t>
            </a:r>
            <a:r>
              <a:rPr lang="tr-TR" sz="2400" dirty="0" err="1"/>
              <a:t>calculated</a:t>
            </a:r>
            <a:r>
              <a:rPr lang="tr-TR" sz="2400" dirty="0"/>
              <a:t> </a:t>
            </a:r>
            <a:r>
              <a:rPr lang="tr-TR" sz="2400" dirty="0" err="1"/>
              <a:t>inertias</a:t>
            </a:r>
            <a:r>
              <a:rPr lang="tr-TR" sz="2400" dirty="0"/>
              <a:t>.</a:t>
            </a:r>
            <a:endParaRPr lang="en-US" sz="2400" dirty="0"/>
          </a:p>
        </p:txBody>
      </p:sp>
      <p:pic>
        <p:nvPicPr>
          <p:cNvPr id="6" name="Picture 5" descr="Chart, line chart&#10;&#10;Description automatically generated">
            <a:extLst>
              <a:ext uri="{FF2B5EF4-FFF2-40B4-BE49-F238E27FC236}">
                <a16:creationId xmlns:a16="http://schemas.microsoft.com/office/drawing/2014/main" id="{0C1C065F-3486-1FC5-0D8F-A1B966EB97AC}"/>
              </a:ext>
            </a:extLst>
          </p:cNvPr>
          <p:cNvPicPr>
            <a:picLocks noChangeAspect="1"/>
          </p:cNvPicPr>
          <p:nvPr/>
        </p:nvPicPr>
        <p:blipFill>
          <a:blip r:embed="rId2"/>
          <a:stretch>
            <a:fillRect/>
          </a:stretch>
        </p:blipFill>
        <p:spPr>
          <a:xfrm>
            <a:off x="5779238" y="1690688"/>
            <a:ext cx="5303531" cy="4160528"/>
          </a:xfrm>
          <a:prstGeom prst="rect">
            <a:avLst/>
          </a:prstGeom>
        </p:spPr>
      </p:pic>
    </p:spTree>
    <p:extLst>
      <p:ext uri="{BB962C8B-B14F-4D97-AF65-F5344CB8AC3E}">
        <p14:creationId xmlns:p14="http://schemas.microsoft.com/office/powerpoint/2010/main" val="286395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a:t>
            </a:r>
          </a:p>
        </p:txBody>
      </p:sp>
      <p:sp>
        <p:nvSpPr>
          <p:cNvPr id="2" name="Text Placeholder 4">
            <a:extLst>
              <a:ext uri="{FF2B5EF4-FFF2-40B4-BE49-F238E27FC236}">
                <a16:creationId xmlns:a16="http://schemas.microsoft.com/office/drawing/2014/main" id="{28D07D79-B88A-D800-BEAE-2A0670735909}"/>
              </a:ext>
            </a:extLst>
          </p:cNvPr>
          <p:cNvSpPr txBox="1">
            <a:spLocks/>
          </p:cNvSpPr>
          <p:nvPr/>
        </p:nvSpPr>
        <p:spPr>
          <a:xfrm>
            <a:off x="838200" y="1690688"/>
            <a:ext cx="10515600" cy="30221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b="0" dirty="0">
                <a:effectLst/>
                <a:latin typeface="+mj-lt"/>
              </a:rPr>
              <a:t>Considering even the closest planets outside of the solar system are unreachable, there is no way to classify a planet as habitable or not with accuracy. However, there are some key elements which are considered necessary for habitability. The aim of this project is to gather insight of how grouping planets, without making any habitability inducing calculations, could affect filtering based on habitability. The dataset used for this project is directly fetched from NASA's exoplanet archive, which will be clustered for further analysis. The results could be utilized to filter out false positives, saving time and resources which would be spent on those planets otherwise.</a:t>
            </a:r>
          </a:p>
        </p:txBody>
      </p:sp>
    </p:spTree>
    <p:extLst>
      <p:ext uri="{BB962C8B-B14F-4D97-AF65-F5344CB8AC3E}">
        <p14:creationId xmlns:p14="http://schemas.microsoft.com/office/powerpoint/2010/main" val="714336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B800-8F10-B26A-75B7-15A09B52E783}"/>
              </a:ext>
            </a:extLst>
          </p:cNvPr>
          <p:cNvSpPr>
            <a:spLocks noGrp="1"/>
          </p:cNvSpPr>
          <p:nvPr>
            <p:ph type="title"/>
          </p:nvPr>
        </p:nvSpPr>
        <p:spPr/>
        <p:txBody>
          <a:bodyPr/>
          <a:lstStyle/>
          <a:p>
            <a:r>
              <a:rPr lang="tr-TR" dirty="0" err="1"/>
              <a:t>Modeling</a:t>
            </a:r>
            <a:endParaRPr lang="en-US" dirty="0"/>
          </a:p>
        </p:txBody>
      </p:sp>
      <p:sp>
        <p:nvSpPr>
          <p:cNvPr id="3" name="Slide Number Placeholder 2">
            <a:extLst>
              <a:ext uri="{FF2B5EF4-FFF2-40B4-BE49-F238E27FC236}">
                <a16:creationId xmlns:a16="http://schemas.microsoft.com/office/drawing/2014/main" id="{B685E072-0752-A7B7-369F-E7978F4EAB59}"/>
              </a:ext>
            </a:extLst>
          </p:cNvPr>
          <p:cNvSpPr>
            <a:spLocks noGrp="1"/>
          </p:cNvSpPr>
          <p:nvPr>
            <p:ph type="sldNum" sz="quarter" idx="4"/>
          </p:nvPr>
        </p:nvSpPr>
        <p:spPr/>
        <p:txBody>
          <a:bodyPr/>
          <a:lstStyle/>
          <a:p>
            <a:fld id="{191F8B1D-7B11-AC41-BEB4-AE91BA1246E6}" type="slidenum">
              <a:rPr lang="en-US" smtClean="0"/>
              <a:pPr/>
              <a:t>30</a:t>
            </a:fld>
            <a:endParaRPr lang="en-US"/>
          </a:p>
        </p:txBody>
      </p:sp>
      <p:sp>
        <p:nvSpPr>
          <p:cNvPr id="4" name="TextBox 3">
            <a:extLst>
              <a:ext uri="{FF2B5EF4-FFF2-40B4-BE49-F238E27FC236}">
                <a16:creationId xmlns:a16="http://schemas.microsoft.com/office/drawing/2014/main" id="{16F462CA-52D4-0D8D-B90A-934240AD9F9C}"/>
              </a:ext>
            </a:extLst>
          </p:cNvPr>
          <p:cNvSpPr txBox="1"/>
          <p:nvPr/>
        </p:nvSpPr>
        <p:spPr>
          <a:xfrm>
            <a:off x="838200" y="1983545"/>
            <a:ext cx="8840372" cy="2677656"/>
          </a:xfrm>
          <a:prstGeom prst="rect">
            <a:avLst/>
          </a:prstGeom>
          <a:noFill/>
        </p:spPr>
        <p:txBody>
          <a:bodyPr wrap="square" rtlCol="0">
            <a:spAutoFit/>
          </a:bodyPr>
          <a:lstStyle/>
          <a:p>
            <a:r>
              <a:rPr lang="tr-TR" sz="2400" dirty="0" err="1"/>
              <a:t>Before</a:t>
            </a:r>
            <a:r>
              <a:rPr lang="tr-TR" sz="2400" dirty="0"/>
              <a:t> </a:t>
            </a:r>
            <a:r>
              <a:rPr lang="tr-TR" sz="2400" dirty="0" err="1"/>
              <a:t>clustering</a:t>
            </a:r>
            <a:r>
              <a:rPr lang="tr-TR" sz="2400" dirty="0"/>
              <a:t> </a:t>
            </a:r>
            <a:r>
              <a:rPr lang="tr-TR" sz="2400" dirty="0" err="1"/>
              <a:t>we</a:t>
            </a:r>
            <a:r>
              <a:rPr lang="tr-TR" sz="2400" dirty="0"/>
              <a:t> </a:t>
            </a:r>
            <a:r>
              <a:rPr lang="tr-TR" sz="2400" dirty="0" err="1"/>
              <a:t>used</a:t>
            </a:r>
            <a:r>
              <a:rPr lang="tr-TR" sz="2400" dirty="0"/>
              <a:t> </a:t>
            </a:r>
            <a:r>
              <a:rPr lang="tr-TR" sz="2400" dirty="0" err="1"/>
              <a:t>Principal</a:t>
            </a:r>
            <a:r>
              <a:rPr lang="tr-TR" sz="2400" dirty="0"/>
              <a:t> Component Analysis (PCA) in </a:t>
            </a:r>
            <a:r>
              <a:rPr lang="tr-TR" sz="2400" dirty="0" err="1"/>
              <a:t>order</a:t>
            </a:r>
            <a:r>
              <a:rPr lang="tr-TR" sz="2400" dirty="0"/>
              <a:t> </a:t>
            </a:r>
            <a:r>
              <a:rPr lang="tr-TR" sz="2400" dirty="0" err="1"/>
              <a:t>to</a:t>
            </a:r>
            <a:r>
              <a:rPr lang="tr-TR" sz="2400" dirty="0"/>
              <a:t> be </a:t>
            </a:r>
            <a:r>
              <a:rPr lang="tr-TR" sz="2400" dirty="0" err="1"/>
              <a:t>able</a:t>
            </a:r>
            <a:r>
              <a:rPr lang="tr-TR" sz="2400" dirty="0"/>
              <a:t> </a:t>
            </a:r>
            <a:r>
              <a:rPr lang="tr-TR" sz="2400" dirty="0" err="1"/>
              <a:t>to</a:t>
            </a:r>
            <a:r>
              <a:rPr lang="tr-TR" sz="2400" dirty="0"/>
              <a:t> </a:t>
            </a:r>
            <a:r>
              <a:rPr lang="tr-TR" sz="2400" dirty="0" err="1"/>
              <a:t>visualize</a:t>
            </a:r>
            <a:r>
              <a:rPr lang="tr-TR" sz="2400" dirty="0"/>
              <a:t> </a:t>
            </a:r>
            <a:r>
              <a:rPr lang="tr-TR" sz="2400" dirty="0" err="1"/>
              <a:t>our</a:t>
            </a:r>
            <a:r>
              <a:rPr lang="tr-TR" sz="2400" dirty="0"/>
              <a:t> </a:t>
            </a:r>
            <a:r>
              <a:rPr lang="tr-TR" sz="2400" dirty="0" err="1"/>
              <a:t>clustering</a:t>
            </a:r>
            <a:r>
              <a:rPr lang="tr-TR" sz="2400" dirty="0"/>
              <a:t> in 2D </a:t>
            </a:r>
            <a:r>
              <a:rPr lang="tr-TR" sz="2400" dirty="0" err="1"/>
              <a:t>plots</a:t>
            </a:r>
            <a:r>
              <a:rPr lang="tr-TR" sz="2400" dirty="0"/>
              <a:t>.</a:t>
            </a:r>
          </a:p>
          <a:p>
            <a:endParaRPr lang="tr-TR" sz="2400" dirty="0"/>
          </a:p>
          <a:p>
            <a:r>
              <a:rPr lang="en-US" sz="2400" dirty="0"/>
              <a:t>PCA forms the basis of multivariate data analysis based on projection methods. The most important use of PCA is to represent a multivariate data table as smaller set of variables (summary indices) in order to observe trends, jumps, clusters and outliers.</a:t>
            </a:r>
          </a:p>
        </p:txBody>
      </p:sp>
      <p:pic>
        <p:nvPicPr>
          <p:cNvPr id="6" name="Picture 5">
            <a:extLst>
              <a:ext uri="{FF2B5EF4-FFF2-40B4-BE49-F238E27FC236}">
                <a16:creationId xmlns:a16="http://schemas.microsoft.com/office/drawing/2014/main" id="{BC11EEE3-8CE8-D783-773B-DDEEC171CFDF}"/>
              </a:ext>
            </a:extLst>
          </p:cNvPr>
          <p:cNvPicPr>
            <a:picLocks noChangeAspect="1"/>
          </p:cNvPicPr>
          <p:nvPr/>
        </p:nvPicPr>
        <p:blipFill>
          <a:blip r:embed="rId3"/>
          <a:stretch>
            <a:fillRect/>
          </a:stretch>
        </p:blipFill>
        <p:spPr>
          <a:xfrm>
            <a:off x="856957" y="5159388"/>
            <a:ext cx="10496843" cy="779951"/>
          </a:xfrm>
          <a:prstGeom prst="rect">
            <a:avLst/>
          </a:prstGeom>
        </p:spPr>
      </p:pic>
    </p:spTree>
    <p:extLst>
      <p:ext uri="{BB962C8B-B14F-4D97-AF65-F5344CB8AC3E}">
        <p14:creationId xmlns:p14="http://schemas.microsoft.com/office/powerpoint/2010/main" val="82554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A18E-F430-0335-8F09-065F522577AB}"/>
              </a:ext>
            </a:extLst>
          </p:cNvPr>
          <p:cNvSpPr>
            <a:spLocks noGrp="1"/>
          </p:cNvSpPr>
          <p:nvPr>
            <p:ph type="title"/>
          </p:nvPr>
        </p:nvSpPr>
        <p:spPr/>
        <p:txBody>
          <a:bodyPr/>
          <a:lstStyle/>
          <a:p>
            <a:r>
              <a:rPr lang="tr-TR" dirty="0" err="1"/>
              <a:t>Modeling</a:t>
            </a:r>
            <a:endParaRPr lang="en-US" dirty="0"/>
          </a:p>
        </p:txBody>
      </p:sp>
      <p:sp>
        <p:nvSpPr>
          <p:cNvPr id="3" name="Slide Number Placeholder 2">
            <a:extLst>
              <a:ext uri="{FF2B5EF4-FFF2-40B4-BE49-F238E27FC236}">
                <a16:creationId xmlns:a16="http://schemas.microsoft.com/office/drawing/2014/main" id="{AC6457CC-737E-70CB-55E1-AB1FAABB2213}"/>
              </a:ext>
            </a:extLst>
          </p:cNvPr>
          <p:cNvSpPr>
            <a:spLocks noGrp="1"/>
          </p:cNvSpPr>
          <p:nvPr>
            <p:ph type="sldNum" sz="quarter" idx="4"/>
          </p:nvPr>
        </p:nvSpPr>
        <p:spPr/>
        <p:txBody>
          <a:bodyPr/>
          <a:lstStyle/>
          <a:p>
            <a:fld id="{191F8B1D-7B11-AC41-BEB4-AE91BA1246E6}" type="slidenum">
              <a:rPr lang="en-US" smtClean="0"/>
              <a:pPr/>
              <a:t>31</a:t>
            </a:fld>
            <a:endParaRPr lang="en-US"/>
          </a:p>
        </p:txBody>
      </p:sp>
      <p:sp>
        <p:nvSpPr>
          <p:cNvPr id="4" name="TextBox 3">
            <a:extLst>
              <a:ext uri="{FF2B5EF4-FFF2-40B4-BE49-F238E27FC236}">
                <a16:creationId xmlns:a16="http://schemas.microsoft.com/office/drawing/2014/main" id="{1B9CE9B1-4528-1BB2-06BE-888AE0660EB6}"/>
              </a:ext>
            </a:extLst>
          </p:cNvPr>
          <p:cNvSpPr txBox="1"/>
          <p:nvPr/>
        </p:nvSpPr>
        <p:spPr>
          <a:xfrm>
            <a:off x="838200" y="2321169"/>
            <a:ext cx="10725443" cy="2308324"/>
          </a:xfrm>
          <a:prstGeom prst="rect">
            <a:avLst/>
          </a:prstGeom>
          <a:noFill/>
        </p:spPr>
        <p:txBody>
          <a:bodyPr wrap="square" rtlCol="0">
            <a:spAutoFit/>
          </a:bodyPr>
          <a:lstStyle/>
          <a:p>
            <a:r>
              <a:rPr lang="tr-TR" sz="2400" dirty="0" err="1"/>
              <a:t>In</a:t>
            </a:r>
            <a:r>
              <a:rPr lang="tr-TR" sz="2400" dirty="0"/>
              <a:t> </a:t>
            </a:r>
            <a:r>
              <a:rPr lang="tr-TR" sz="2400" dirty="0" err="1"/>
              <a:t>our</a:t>
            </a:r>
            <a:r>
              <a:rPr lang="tr-TR" sz="2400" dirty="0"/>
              <a:t> </a:t>
            </a:r>
            <a:r>
              <a:rPr lang="tr-TR" sz="2400" dirty="0" err="1"/>
              <a:t>models</a:t>
            </a:r>
            <a:r>
              <a:rPr lang="tr-TR" sz="2400" dirty="0"/>
              <a:t> </a:t>
            </a:r>
            <a:r>
              <a:rPr lang="tr-TR" sz="2400" dirty="0" err="1"/>
              <a:t>we</a:t>
            </a:r>
            <a:r>
              <a:rPr lang="tr-TR" sz="2400" dirty="0"/>
              <a:t> </a:t>
            </a:r>
            <a:r>
              <a:rPr lang="tr-TR" sz="2400" dirty="0" err="1"/>
              <a:t>used</a:t>
            </a:r>
            <a:r>
              <a:rPr lang="tr-TR" sz="2400" dirty="0"/>
              <a:t> </a:t>
            </a:r>
            <a:r>
              <a:rPr lang="tr-TR" sz="2400" dirty="0" err="1"/>
              <a:t>KMeans</a:t>
            </a:r>
            <a:r>
              <a:rPr lang="tr-TR" sz="2400" dirty="0"/>
              <a:t> </a:t>
            </a:r>
            <a:r>
              <a:rPr lang="tr-TR" sz="2400" dirty="0" err="1"/>
              <a:t>clustering</a:t>
            </a:r>
            <a:r>
              <a:rPr lang="tr-TR" sz="2400" dirty="0"/>
              <a:t>. </a:t>
            </a:r>
            <a:r>
              <a:rPr lang="tr-TR" sz="2400" dirty="0" err="1"/>
              <a:t>For</a:t>
            </a:r>
            <a:r>
              <a:rPr lang="tr-TR" sz="2400" dirty="0"/>
              <a:t> </a:t>
            </a:r>
            <a:r>
              <a:rPr lang="tr-TR" sz="2400" dirty="0" err="1"/>
              <a:t>the</a:t>
            </a:r>
            <a:r>
              <a:rPr lang="tr-TR" sz="2400" dirty="0"/>
              <a:t> </a:t>
            </a:r>
            <a:r>
              <a:rPr lang="tr-TR" sz="2400" dirty="0" err="1"/>
              <a:t>first</a:t>
            </a:r>
            <a:r>
              <a:rPr lang="tr-TR" sz="2400" dirty="0"/>
              <a:t> </a:t>
            </a:r>
            <a:r>
              <a:rPr lang="tr-TR" sz="2400" dirty="0" err="1"/>
              <a:t>clustering</a:t>
            </a:r>
            <a:r>
              <a:rPr lang="tr-TR" sz="2400" dirty="0"/>
              <a:t> </a:t>
            </a:r>
            <a:r>
              <a:rPr lang="tr-TR" sz="2400" dirty="0" err="1"/>
              <a:t>which</a:t>
            </a:r>
            <a:r>
              <a:rPr lang="tr-TR" sz="2400" dirty="0"/>
              <a:t> </a:t>
            </a:r>
            <a:r>
              <a:rPr lang="tr-TR" sz="2400" dirty="0" err="1"/>
              <a:t>we</a:t>
            </a:r>
            <a:r>
              <a:rPr lang="tr-TR" sz="2400" dirty="0"/>
              <a:t> </a:t>
            </a:r>
            <a:r>
              <a:rPr lang="tr-TR" sz="2400" dirty="0" err="1"/>
              <a:t>clustered</a:t>
            </a:r>
            <a:r>
              <a:rPr lang="tr-TR" sz="2400" dirty="0"/>
              <a:t> </a:t>
            </a:r>
            <a:r>
              <a:rPr lang="tr-TR" sz="2400" dirty="0" err="1"/>
              <a:t>according</a:t>
            </a:r>
            <a:r>
              <a:rPr lang="tr-TR" sz="2400" dirty="0"/>
              <a:t> </a:t>
            </a:r>
            <a:r>
              <a:rPr lang="tr-TR" sz="2400" dirty="0" err="1"/>
              <a:t>to</a:t>
            </a:r>
            <a:r>
              <a:rPr lang="tr-TR" sz="2400" dirty="0"/>
              <a:t> </a:t>
            </a:r>
            <a:r>
              <a:rPr lang="tr-TR" sz="2400" dirty="0" err="1"/>
              <a:t>all</a:t>
            </a:r>
            <a:r>
              <a:rPr lang="tr-TR" sz="2400" dirty="0"/>
              <a:t> </a:t>
            </a:r>
            <a:r>
              <a:rPr lang="tr-TR" sz="2400" dirty="0" err="1"/>
              <a:t>columns</a:t>
            </a:r>
            <a:r>
              <a:rPr lang="tr-TR" sz="2400" dirty="0"/>
              <a:t> </a:t>
            </a:r>
            <a:r>
              <a:rPr lang="tr-TR" sz="2400" dirty="0" err="1"/>
              <a:t>that</a:t>
            </a:r>
            <a:r>
              <a:rPr lang="tr-TR" sz="2400" dirty="0"/>
              <a:t> </a:t>
            </a:r>
            <a:r>
              <a:rPr lang="tr-TR" sz="2400" dirty="0" err="1"/>
              <a:t>we</a:t>
            </a:r>
            <a:r>
              <a:rPr lang="tr-TR" sz="2400" dirty="0"/>
              <a:t> </a:t>
            </a:r>
            <a:r>
              <a:rPr lang="tr-TR" sz="2400" dirty="0" err="1"/>
              <a:t>obtained</a:t>
            </a:r>
            <a:r>
              <a:rPr lang="tr-TR" sz="2400" dirty="0"/>
              <a:t> </a:t>
            </a:r>
            <a:r>
              <a:rPr lang="tr-TR" sz="2400" dirty="0" err="1"/>
              <a:t>after</a:t>
            </a:r>
            <a:r>
              <a:rPr lang="tr-TR" sz="2400" dirty="0"/>
              <a:t> data </a:t>
            </a:r>
            <a:r>
              <a:rPr lang="tr-TR" sz="2400" dirty="0" err="1"/>
              <a:t>preparations</a:t>
            </a:r>
            <a:r>
              <a:rPr lang="tr-TR" sz="2400" dirty="0"/>
              <a:t>, </a:t>
            </a:r>
            <a:r>
              <a:rPr lang="tr-TR" sz="2400" dirty="0" err="1"/>
              <a:t>we</a:t>
            </a:r>
            <a:r>
              <a:rPr lang="tr-TR" sz="2400" dirty="0"/>
              <a:t> </a:t>
            </a:r>
            <a:r>
              <a:rPr lang="tr-TR" sz="2400" dirty="0" err="1"/>
              <a:t>used</a:t>
            </a:r>
            <a:r>
              <a:rPr lang="tr-TR" sz="2400" dirty="0"/>
              <a:t> </a:t>
            </a:r>
            <a:r>
              <a:rPr lang="tr-TR" sz="2400" dirty="0" err="1"/>
              <a:t>Hierarchical</a:t>
            </a:r>
            <a:r>
              <a:rPr lang="tr-TR" sz="2400" dirty="0"/>
              <a:t> </a:t>
            </a:r>
            <a:r>
              <a:rPr lang="tr-TR" sz="2400" dirty="0" err="1"/>
              <a:t>clustering</a:t>
            </a:r>
            <a:r>
              <a:rPr lang="tr-TR" sz="2400" dirty="0"/>
              <a:t>. </a:t>
            </a:r>
            <a:r>
              <a:rPr lang="tr-TR" sz="2400" dirty="0" err="1"/>
              <a:t>We</a:t>
            </a:r>
            <a:r>
              <a:rPr lang="tr-TR" sz="2400" dirty="0"/>
              <a:t> </a:t>
            </a:r>
            <a:r>
              <a:rPr lang="tr-TR" sz="2400" dirty="0" err="1"/>
              <a:t>used</a:t>
            </a:r>
            <a:r>
              <a:rPr lang="tr-TR" sz="2400" dirty="0"/>
              <a:t> 2 </a:t>
            </a:r>
            <a:r>
              <a:rPr lang="tr-TR" sz="2400" dirty="0" err="1"/>
              <a:t>clustering</a:t>
            </a:r>
            <a:r>
              <a:rPr lang="tr-TR" sz="2400" dirty="0"/>
              <a:t> </a:t>
            </a:r>
            <a:r>
              <a:rPr lang="tr-TR" sz="2400" dirty="0" err="1"/>
              <a:t>methods</a:t>
            </a:r>
            <a:r>
              <a:rPr lang="tr-TR" sz="2400" dirty="0"/>
              <a:t> </a:t>
            </a:r>
            <a:r>
              <a:rPr lang="tr-TR" sz="2400" dirty="0" err="1"/>
              <a:t>because</a:t>
            </a:r>
            <a:r>
              <a:rPr lang="tr-TR" sz="2400" dirty="0"/>
              <a:t> </a:t>
            </a:r>
            <a:r>
              <a:rPr lang="tr-TR" sz="2400" dirty="0" err="1"/>
              <a:t>we</a:t>
            </a:r>
            <a:r>
              <a:rPr lang="tr-TR" sz="2400" dirty="0"/>
              <a:t> </a:t>
            </a:r>
            <a:r>
              <a:rPr lang="tr-TR" sz="2400" dirty="0" err="1"/>
              <a:t>wanted</a:t>
            </a:r>
            <a:r>
              <a:rPr lang="tr-TR" sz="2400" dirty="0"/>
              <a:t> </a:t>
            </a:r>
            <a:r>
              <a:rPr lang="tr-TR" sz="2400" dirty="0" err="1"/>
              <a:t>to</a:t>
            </a:r>
            <a:r>
              <a:rPr lang="tr-TR" sz="2400" dirty="0"/>
              <a:t> </a:t>
            </a:r>
            <a:r>
              <a:rPr lang="tr-TR" sz="2400" dirty="0" err="1"/>
              <a:t>validate</a:t>
            </a:r>
            <a:r>
              <a:rPr lang="tr-TR" sz="2400" dirty="0"/>
              <a:t> </a:t>
            </a:r>
            <a:r>
              <a:rPr lang="tr-TR" sz="2400" dirty="0" err="1"/>
              <a:t>our</a:t>
            </a:r>
            <a:r>
              <a:rPr lang="tr-TR" sz="2400" dirty="0"/>
              <a:t> </a:t>
            </a:r>
            <a:r>
              <a:rPr lang="tr-TR" sz="2400" dirty="0" err="1"/>
              <a:t>outcomes</a:t>
            </a:r>
            <a:r>
              <a:rPr lang="tr-TR" sz="2400" dirty="0"/>
              <a:t> </a:t>
            </a:r>
            <a:r>
              <a:rPr lang="tr-TR" sz="2400" dirty="0" err="1"/>
              <a:t>with</a:t>
            </a:r>
            <a:r>
              <a:rPr lang="tr-TR" sz="2400" dirty="0"/>
              <a:t> </a:t>
            </a:r>
            <a:r>
              <a:rPr lang="tr-TR" sz="2400" dirty="0" err="1"/>
              <a:t>using</a:t>
            </a:r>
            <a:r>
              <a:rPr lang="tr-TR" sz="2400" dirty="0"/>
              <a:t> </a:t>
            </a:r>
            <a:r>
              <a:rPr lang="tr-TR" sz="2400" dirty="0" err="1"/>
              <a:t>rand</a:t>
            </a:r>
            <a:r>
              <a:rPr lang="tr-TR" sz="2400" dirty="0"/>
              <a:t> </a:t>
            </a:r>
            <a:r>
              <a:rPr lang="tr-TR" sz="2400" dirty="0" err="1"/>
              <a:t>score</a:t>
            </a:r>
            <a:r>
              <a:rPr lang="tr-TR" sz="2400" dirty="0"/>
              <a:t>. </a:t>
            </a:r>
            <a:r>
              <a:rPr lang="tr-TR" sz="2400" dirty="0" err="1"/>
              <a:t>After</a:t>
            </a:r>
            <a:r>
              <a:rPr lang="tr-TR" sz="2400" dirty="0"/>
              <a:t> </a:t>
            </a:r>
            <a:r>
              <a:rPr lang="tr-TR" sz="2400" dirty="0" err="1"/>
              <a:t>applying</a:t>
            </a:r>
            <a:r>
              <a:rPr lang="tr-TR" sz="2400" dirty="0"/>
              <a:t> </a:t>
            </a:r>
            <a:r>
              <a:rPr lang="tr-TR" sz="2400" dirty="0" err="1"/>
              <a:t>clustering</a:t>
            </a:r>
            <a:r>
              <a:rPr lang="tr-TR" sz="2400" dirty="0"/>
              <a:t> </a:t>
            </a:r>
            <a:r>
              <a:rPr lang="tr-TR" sz="2400" dirty="0" err="1"/>
              <a:t>methods</a:t>
            </a:r>
            <a:r>
              <a:rPr lang="tr-TR" sz="2400" dirty="0"/>
              <a:t> </a:t>
            </a:r>
            <a:r>
              <a:rPr lang="tr-TR" sz="2400" dirty="0" err="1"/>
              <a:t>to</a:t>
            </a:r>
            <a:r>
              <a:rPr lang="tr-TR" sz="2400" dirty="0"/>
              <a:t> </a:t>
            </a:r>
            <a:r>
              <a:rPr lang="tr-TR" sz="2400" dirty="0" err="1"/>
              <a:t>all</a:t>
            </a:r>
            <a:r>
              <a:rPr lang="tr-TR" sz="2400" dirty="0"/>
              <a:t> </a:t>
            </a:r>
            <a:r>
              <a:rPr lang="tr-TR" sz="2400" dirty="0" err="1"/>
              <a:t>columns</a:t>
            </a:r>
            <a:r>
              <a:rPr lang="tr-TR" sz="2400" dirty="0"/>
              <a:t> at </a:t>
            </a:r>
            <a:r>
              <a:rPr lang="tr-TR" sz="2400" dirty="0" err="1"/>
              <a:t>once</a:t>
            </a:r>
            <a:r>
              <a:rPr lang="tr-TR" sz="2400" dirty="0"/>
              <a:t>, </a:t>
            </a:r>
            <a:r>
              <a:rPr lang="tr-TR" sz="2400" dirty="0" err="1"/>
              <a:t>we</a:t>
            </a:r>
            <a:r>
              <a:rPr lang="tr-TR" sz="2400" dirty="0"/>
              <a:t> </a:t>
            </a:r>
            <a:r>
              <a:rPr lang="tr-TR" sz="2400" dirty="0" err="1"/>
              <a:t>clustered</a:t>
            </a:r>
            <a:r>
              <a:rPr lang="tr-TR" sz="2400" dirty="0"/>
              <a:t> </a:t>
            </a:r>
            <a:r>
              <a:rPr lang="tr-TR" sz="2400" dirty="0" err="1"/>
              <a:t>the</a:t>
            </a:r>
            <a:r>
              <a:rPr lang="tr-TR" sz="2400" dirty="0"/>
              <a:t> </a:t>
            </a:r>
            <a:r>
              <a:rPr lang="tr-TR" sz="2400" dirty="0" err="1"/>
              <a:t>planets</a:t>
            </a:r>
            <a:r>
              <a:rPr lang="tr-TR" sz="2400" dirty="0"/>
              <a:t> </a:t>
            </a:r>
            <a:r>
              <a:rPr lang="tr-TR" sz="2400" dirty="0" err="1"/>
              <a:t>according</a:t>
            </a:r>
            <a:r>
              <a:rPr lang="tr-TR" sz="2400" dirty="0"/>
              <a:t> </a:t>
            </a:r>
            <a:r>
              <a:rPr lang="tr-TR" sz="2400" dirty="0" err="1"/>
              <a:t>to</a:t>
            </a:r>
            <a:r>
              <a:rPr lang="tr-TR" sz="2400" dirty="0"/>
              <a:t> </a:t>
            </a:r>
            <a:r>
              <a:rPr lang="tr-TR" sz="2400" dirty="0" err="1"/>
              <a:t>only</a:t>
            </a:r>
            <a:r>
              <a:rPr lang="tr-TR" sz="2400" dirty="0"/>
              <a:t> planet </a:t>
            </a:r>
            <a:r>
              <a:rPr lang="tr-TR" sz="2400" dirty="0" err="1"/>
              <a:t>columns</a:t>
            </a:r>
            <a:r>
              <a:rPr lang="tr-TR" sz="2400" dirty="0"/>
              <a:t>. </a:t>
            </a:r>
            <a:r>
              <a:rPr lang="tr-TR" sz="2400" dirty="0" err="1"/>
              <a:t>We</a:t>
            </a:r>
            <a:r>
              <a:rPr lang="tr-TR" sz="2400" dirty="0"/>
              <a:t> </a:t>
            </a:r>
            <a:r>
              <a:rPr lang="tr-TR" sz="2400" dirty="0" err="1"/>
              <a:t>also</a:t>
            </a:r>
            <a:r>
              <a:rPr lang="tr-TR" sz="2400" dirty="0"/>
              <a:t> </a:t>
            </a:r>
            <a:r>
              <a:rPr lang="tr-TR" sz="2400" dirty="0" err="1"/>
              <a:t>used</a:t>
            </a:r>
            <a:r>
              <a:rPr lang="tr-TR" sz="2400" dirty="0"/>
              <a:t> </a:t>
            </a:r>
            <a:r>
              <a:rPr lang="tr-TR" sz="2400" dirty="0" err="1"/>
              <a:t>only</a:t>
            </a:r>
            <a:r>
              <a:rPr lang="tr-TR" sz="2400" dirty="0"/>
              <a:t> </a:t>
            </a:r>
            <a:r>
              <a:rPr lang="tr-TR" sz="2400" dirty="0" err="1"/>
              <a:t>stellar</a:t>
            </a:r>
            <a:r>
              <a:rPr lang="tr-TR" sz="2400" dirty="0"/>
              <a:t> </a:t>
            </a:r>
            <a:r>
              <a:rPr lang="tr-TR" sz="2400" dirty="0" err="1"/>
              <a:t>information</a:t>
            </a:r>
            <a:r>
              <a:rPr lang="tr-TR" sz="2400" dirty="0"/>
              <a:t>. </a:t>
            </a:r>
            <a:endParaRPr lang="en-US" sz="2400" dirty="0"/>
          </a:p>
        </p:txBody>
      </p:sp>
    </p:spTree>
    <p:extLst>
      <p:ext uri="{BB962C8B-B14F-4D97-AF65-F5344CB8AC3E}">
        <p14:creationId xmlns:p14="http://schemas.microsoft.com/office/powerpoint/2010/main" val="2770043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EBAE-A42A-2DDA-2AB7-3B7FDFF69F07}"/>
              </a:ext>
            </a:extLst>
          </p:cNvPr>
          <p:cNvSpPr>
            <a:spLocks noGrp="1"/>
          </p:cNvSpPr>
          <p:nvPr>
            <p:ph type="title"/>
          </p:nvPr>
        </p:nvSpPr>
        <p:spPr/>
        <p:txBody>
          <a:bodyPr/>
          <a:lstStyle/>
          <a:p>
            <a:r>
              <a:rPr lang="tr-TR" dirty="0" err="1"/>
              <a:t>Modeling</a:t>
            </a:r>
            <a:endParaRPr lang="en-US" dirty="0"/>
          </a:p>
        </p:txBody>
      </p:sp>
      <p:sp>
        <p:nvSpPr>
          <p:cNvPr id="3" name="Slide Number Placeholder 2">
            <a:extLst>
              <a:ext uri="{FF2B5EF4-FFF2-40B4-BE49-F238E27FC236}">
                <a16:creationId xmlns:a16="http://schemas.microsoft.com/office/drawing/2014/main" id="{DDBFD7EF-747E-189F-FD0D-3C438CB97168}"/>
              </a:ext>
            </a:extLst>
          </p:cNvPr>
          <p:cNvSpPr>
            <a:spLocks noGrp="1"/>
          </p:cNvSpPr>
          <p:nvPr>
            <p:ph type="sldNum" sz="quarter" idx="4"/>
          </p:nvPr>
        </p:nvSpPr>
        <p:spPr/>
        <p:txBody>
          <a:bodyPr/>
          <a:lstStyle/>
          <a:p>
            <a:fld id="{191F8B1D-7B11-AC41-BEB4-AE91BA1246E6}" type="slidenum">
              <a:rPr lang="en-US" smtClean="0"/>
              <a:pPr/>
              <a:t>32</a:t>
            </a:fld>
            <a:endParaRPr lang="en-US"/>
          </a:p>
        </p:txBody>
      </p:sp>
      <p:sp>
        <p:nvSpPr>
          <p:cNvPr id="4" name="TextBox 3">
            <a:extLst>
              <a:ext uri="{FF2B5EF4-FFF2-40B4-BE49-F238E27FC236}">
                <a16:creationId xmlns:a16="http://schemas.microsoft.com/office/drawing/2014/main" id="{FE2EA35D-CB9A-42DA-9032-75B1E9DB0865}"/>
              </a:ext>
            </a:extLst>
          </p:cNvPr>
          <p:cNvSpPr txBox="1"/>
          <p:nvPr/>
        </p:nvSpPr>
        <p:spPr>
          <a:xfrm>
            <a:off x="838200" y="1913206"/>
            <a:ext cx="10515600" cy="1938992"/>
          </a:xfrm>
          <a:prstGeom prst="rect">
            <a:avLst/>
          </a:prstGeom>
          <a:noFill/>
        </p:spPr>
        <p:txBody>
          <a:bodyPr wrap="square" rtlCol="0">
            <a:spAutoFit/>
          </a:bodyPr>
          <a:lstStyle/>
          <a:p>
            <a:r>
              <a:rPr lang="tr-TR" sz="2400" dirty="0" err="1"/>
              <a:t>In</a:t>
            </a:r>
            <a:r>
              <a:rPr lang="tr-TR" sz="2400" dirty="0"/>
              <a:t> </a:t>
            </a:r>
            <a:r>
              <a:rPr lang="tr-TR" sz="2400" dirty="0" err="1"/>
              <a:t>order</a:t>
            </a:r>
            <a:r>
              <a:rPr lang="tr-TR" sz="2400" dirty="0"/>
              <a:t> </a:t>
            </a:r>
            <a:r>
              <a:rPr lang="tr-TR" sz="2400" dirty="0" err="1"/>
              <a:t>to</a:t>
            </a:r>
            <a:r>
              <a:rPr lang="tr-TR" sz="2400" dirty="0"/>
              <a:t> </a:t>
            </a:r>
            <a:r>
              <a:rPr lang="tr-TR" sz="2400" dirty="0" err="1"/>
              <a:t>understand</a:t>
            </a:r>
            <a:r>
              <a:rPr lang="tr-TR" sz="2400" dirty="0"/>
              <a:t> </a:t>
            </a:r>
            <a:r>
              <a:rPr lang="tr-TR" sz="2400" dirty="0" err="1"/>
              <a:t>if</a:t>
            </a:r>
            <a:r>
              <a:rPr lang="tr-TR" sz="2400" dirty="0"/>
              <a:t> </a:t>
            </a:r>
            <a:r>
              <a:rPr lang="tr-TR" sz="2400" dirty="0" err="1"/>
              <a:t>the</a:t>
            </a:r>
            <a:r>
              <a:rPr lang="tr-TR" sz="2400" dirty="0"/>
              <a:t> </a:t>
            </a:r>
            <a:r>
              <a:rPr lang="tr-TR" sz="2400" dirty="0" err="1"/>
              <a:t>clustering</a:t>
            </a:r>
            <a:r>
              <a:rPr lang="tr-TR" sz="2400" dirty="0"/>
              <a:t> is </a:t>
            </a:r>
            <a:r>
              <a:rPr lang="tr-TR" sz="2400" dirty="0" err="1"/>
              <a:t>performed</a:t>
            </a:r>
            <a:r>
              <a:rPr lang="tr-TR" sz="2400" dirty="0"/>
              <a:t> </a:t>
            </a:r>
            <a:r>
              <a:rPr lang="tr-TR" sz="2400" dirty="0" err="1"/>
              <a:t>well</a:t>
            </a:r>
            <a:r>
              <a:rPr lang="tr-TR" sz="2400" dirty="0"/>
              <a:t> </a:t>
            </a:r>
            <a:r>
              <a:rPr lang="tr-TR" sz="2400" dirty="0" err="1"/>
              <a:t>we</a:t>
            </a:r>
            <a:r>
              <a:rPr lang="tr-TR" sz="2400" dirty="0"/>
              <a:t> </a:t>
            </a:r>
            <a:r>
              <a:rPr lang="tr-TR" sz="2400" dirty="0" err="1"/>
              <a:t>used</a:t>
            </a:r>
            <a:r>
              <a:rPr lang="tr-TR" sz="2400" dirty="0"/>
              <a:t> </a:t>
            </a:r>
            <a:r>
              <a:rPr lang="tr-TR" sz="2400" dirty="0" err="1"/>
              <a:t>rand</a:t>
            </a:r>
            <a:r>
              <a:rPr lang="tr-TR" sz="2400" dirty="0"/>
              <a:t> </a:t>
            </a:r>
            <a:r>
              <a:rPr lang="tr-TR" sz="2400" dirty="0" err="1"/>
              <a:t>score</a:t>
            </a:r>
            <a:r>
              <a:rPr lang="tr-TR" sz="2400" dirty="0"/>
              <a:t>.</a:t>
            </a:r>
          </a:p>
          <a:p>
            <a:endParaRPr lang="tr-TR" sz="2400" dirty="0"/>
          </a:p>
          <a:p>
            <a:r>
              <a:rPr lang="en-US" sz="2400" dirty="0"/>
              <a:t>The Rand Index computes a similarity measure between two </a:t>
            </a:r>
            <a:r>
              <a:rPr lang="en-US" sz="2400" dirty="0" err="1"/>
              <a:t>clusterings</a:t>
            </a:r>
            <a:r>
              <a:rPr lang="en-US" sz="2400" dirty="0"/>
              <a:t> by considering all pairs of samples and counting pairs that are assigned in the same or different clusters in the predicted and true </a:t>
            </a:r>
            <a:r>
              <a:rPr lang="en-US" sz="2400" dirty="0" err="1"/>
              <a:t>clusterings</a:t>
            </a:r>
            <a:endParaRPr lang="en-US" sz="2400" dirty="0"/>
          </a:p>
        </p:txBody>
      </p:sp>
      <p:pic>
        <p:nvPicPr>
          <p:cNvPr id="6" name="Picture 5">
            <a:extLst>
              <a:ext uri="{FF2B5EF4-FFF2-40B4-BE49-F238E27FC236}">
                <a16:creationId xmlns:a16="http://schemas.microsoft.com/office/drawing/2014/main" id="{40165648-72A7-3EFF-B8A8-463BE8D2D7E2}"/>
              </a:ext>
            </a:extLst>
          </p:cNvPr>
          <p:cNvPicPr>
            <a:picLocks noChangeAspect="1"/>
          </p:cNvPicPr>
          <p:nvPr/>
        </p:nvPicPr>
        <p:blipFill>
          <a:blip r:embed="rId2"/>
          <a:stretch>
            <a:fillRect/>
          </a:stretch>
        </p:blipFill>
        <p:spPr>
          <a:xfrm>
            <a:off x="838200" y="4358200"/>
            <a:ext cx="8305800" cy="1438586"/>
          </a:xfrm>
          <a:prstGeom prst="rect">
            <a:avLst/>
          </a:prstGeom>
        </p:spPr>
      </p:pic>
    </p:spTree>
    <p:extLst>
      <p:ext uri="{BB962C8B-B14F-4D97-AF65-F5344CB8AC3E}">
        <p14:creationId xmlns:p14="http://schemas.microsoft.com/office/powerpoint/2010/main" val="384708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33</a:t>
            </a:fld>
            <a:endParaRPr lang="en-US" dirty="0"/>
          </a:p>
        </p:txBody>
      </p:sp>
    </p:spTree>
    <p:extLst>
      <p:ext uri="{BB962C8B-B14F-4D97-AF65-F5344CB8AC3E}">
        <p14:creationId xmlns:p14="http://schemas.microsoft.com/office/powerpoint/2010/main" val="178023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B086-D6BE-1A2E-B8A0-DE0E4AD2252E}"/>
              </a:ext>
            </a:extLst>
          </p:cNvPr>
          <p:cNvSpPr>
            <a:spLocks noGrp="1"/>
          </p:cNvSpPr>
          <p:nvPr>
            <p:ph type="title"/>
          </p:nvPr>
        </p:nvSpPr>
        <p:spPr/>
        <p:txBody>
          <a:bodyPr/>
          <a:lstStyle/>
          <a:p>
            <a:r>
              <a:rPr lang="tr-TR" dirty="0"/>
              <a:t>Evaluation</a:t>
            </a:r>
            <a:br>
              <a:rPr lang="tr-TR" dirty="0"/>
            </a:br>
            <a:endParaRPr lang="en-US" dirty="0"/>
          </a:p>
        </p:txBody>
      </p:sp>
      <p:sp>
        <p:nvSpPr>
          <p:cNvPr id="3" name="Slide Number Placeholder 2">
            <a:extLst>
              <a:ext uri="{FF2B5EF4-FFF2-40B4-BE49-F238E27FC236}">
                <a16:creationId xmlns:a16="http://schemas.microsoft.com/office/drawing/2014/main" id="{2257ADDC-46CA-683D-4466-54049A7BB4C8}"/>
              </a:ext>
            </a:extLst>
          </p:cNvPr>
          <p:cNvSpPr>
            <a:spLocks noGrp="1"/>
          </p:cNvSpPr>
          <p:nvPr>
            <p:ph type="sldNum" sz="quarter" idx="4"/>
          </p:nvPr>
        </p:nvSpPr>
        <p:spPr/>
        <p:txBody>
          <a:bodyPr/>
          <a:lstStyle/>
          <a:p>
            <a:fld id="{191F8B1D-7B11-AC41-BEB4-AE91BA1246E6}" type="slidenum">
              <a:rPr lang="en-US" smtClean="0"/>
              <a:pPr/>
              <a:t>34</a:t>
            </a:fld>
            <a:endParaRPr lang="en-US"/>
          </a:p>
        </p:txBody>
      </p:sp>
      <p:pic>
        <p:nvPicPr>
          <p:cNvPr id="7" name="Picture 6">
            <a:extLst>
              <a:ext uri="{FF2B5EF4-FFF2-40B4-BE49-F238E27FC236}">
                <a16:creationId xmlns:a16="http://schemas.microsoft.com/office/drawing/2014/main" id="{3D8FA36A-2553-B0EE-8632-323D37A25935}"/>
              </a:ext>
            </a:extLst>
          </p:cNvPr>
          <p:cNvPicPr>
            <a:picLocks noChangeAspect="1"/>
          </p:cNvPicPr>
          <p:nvPr/>
        </p:nvPicPr>
        <p:blipFill>
          <a:blip r:embed="rId2"/>
          <a:stretch>
            <a:fillRect/>
          </a:stretch>
        </p:blipFill>
        <p:spPr>
          <a:xfrm>
            <a:off x="1118337" y="1128249"/>
            <a:ext cx="9685651" cy="5364626"/>
          </a:xfrm>
          <a:prstGeom prst="rect">
            <a:avLst/>
          </a:prstGeom>
        </p:spPr>
      </p:pic>
    </p:spTree>
    <p:extLst>
      <p:ext uri="{BB962C8B-B14F-4D97-AF65-F5344CB8AC3E}">
        <p14:creationId xmlns:p14="http://schemas.microsoft.com/office/powerpoint/2010/main" val="2273047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1585-28B9-5F55-B694-52512412EE16}"/>
              </a:ext>
            </a:extLst>
          </p:cNvPr>
          <p:cNvSpPr>
            <a:spLocks noGrp="1"/>
          </p:cNvSpPr>
          <p:nvPr>
            <p:ph type="title"/>
          </p:nvPr>
        </p:nvSpPr>
        <p:spPr/>
        <p:txBody>
          <a:bodyPr/>
          <a:lstStyle/>
          <a:p>
            <a:r>
              <a:rPr lang="tr-TR" dirty="0"/>
              <a:t>Evaluation</a:t>
            </a:r>
            <a:br>
              <a:rPr lang="tr-TR" dirty="0"/>
            </a:br>
            <a:endParaRPr lang="en-US" dirty="0"/>
          </a:p>
        </p:txBody>
      </p:sp>
      <p:sp>
        <p:nvSpPr>
          <p:cNvPr id="3" name="Slide Number Placeholder 2">
            <a:extLst>
              <a:ext uri="{FF2B5EF4-FFF2-40B4-BE49-F238E27FC236}">
                <a16:creationId xmlns:a16="http://schemas.microsoft.com/office/drawing/2014/main" id="{D62022E6-4DA6-D22C-7F46-B77BAF369256}"/>
              </a:ext>
            </a:extLst>
          </p:cNvPr>
          <p:cNvSpPr>
            <a:spLocks noGrp="1"/>
          </p:cNvSpPr>
          <p:nvPr>
            <p:ph type="sldNum" sz="quarter" idx="4"/>
          </p:nvPr>
        </p:nvSpPr>
        <p:spPr/>
        <p:txBody>
          <a:bodyPr/>
          <a:lstStyle/>
          <a:p>
            <a:fld id="{191F8B1D-7B11-AC41-BEB4-AE91BA1246E6}" type="slidenum">
              <a:rPr lang="en-US" smtClean="0"/>
              <a:pPr/>
              <a:t>35</a:t>
            </a:fld>
            <a:endParaRPr lang="en-US"/>
          </a:p>
        </p:txBody>
      </p:sp>
      <p:pic>
        <p:nvPicPr>
          <p:cNvPr id="6" name="Picture 5">
            <a:extLst>
              <a:ext uri="{FF2B5EF4-FFF2-40B4-BE49-F238E27FC236}">
                <a16:creationId xmlns:a16="http://schemas.microsoft.com/office/drawing/2014/main" id="{BB89E5ED-BD29-354E-5979-367198AEAC5B}"/>
              </a:ext>
            </a:extLst>
          </p:cNvPr>
          <p:cNvPicPr>
            <a:picLocks noChangeAspect="1"/>
          </p:cNvPicPr>
          <p:nvPr/>
        </p:nvPicPr>
        <p:blipFill>
          <a:blip r:embed="rId2"/>
          <a:stretch>
            <a:fillRect/>
          </a:stretch>
        </p:blipFill>
        <p:spPr>
          <a:xfrm>
            <a:off x="1024447" y="953476"/>
            <a:ext cx="9835811" cy="5539399"/>
          </a:xfrm>
          <a:prstGeom prst="rect">
            <a:avLst/>
          </a:prstGeom>
        </p:spPr>
      </p:pic>
    </p:spTree>
    <p:extLst>
      <p:ext uri="{BB962C8B-B14F-4D97-AF65-F5344CB8AC3E}">
        <p14:creationId xmlns:p14="http://schemas.microsoft.com/office/powerpoint/2010/main" val="3260247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C63B-FD4B-5344-0537-0E68E0B4210F}"/>
              </a:ext>
            </a:extLst>
          </p:cNvPr>
          <p:cNvSpPr>
            <a:spLocks noGrp="1"/>
          </p:cNvSpPr>
          <p:nvPr>
            <p:ph type="title"/>
          </p:nvPr>
        </p:nvSpPr>
        <p:spPr/>
        <p:txBody>
          <a:bodyPr/>
          <a:lstStyle/>
          <a:p>
            <a:r>
              <a:rPr lang="tr-TR" dirty="0"/>
              <a:t>Evaluation</a:t>
            </a:r>
            <a:br>
              <a:rPr lang="tr-TR" dirty="0"/>
            </a:br>
            <a:endParaRPr lang="en-US" dirty="0"/>
          </a:p>
        </p:txBody>
      </p:sp>
      <p:sp>
        <p:nvSpPr>
          <p:cNvPr id="3" name="Slide Number Placeholder 2">
            <a:extLst>
              <a:ext uri="{FF2B5EF4-FFF2-40B4-BE49-F238E27FC236}">
                <a16:creationId xmlns:a16="http://schemas.microsoft.com/office/drawing/2014/main" id="{96A5BE94-E45C-D42D-1928-9C4F30B142D3}"/>
              </a:ext>
            </a:extLst>
          </p:cNvPr>
          <p:cNvSpPr>
            <a:spLocks noGrp="1"/>
          </p:cNvSpPr>
          <p:nvPr>
            <p:ph type="sldNum" sz="quarter" idx="4"/>
          </p:nvPr>
        </p:nvSpPr>
        <p:spPr/>
        <p:txBody>
          <a:bodyPr/>
          <a:lstStyle/>
          <a:p>
            <a:fld id="{191F8B1D-7B11-AC41-BEB4-AE91BA1246E6}" type="slidenum">
              <a:rPr lang="en-US" smtClean="0"/>
              <a:pPr/>
              <a:t>36</a:t>
            </a:fld>
            <a:endParaRPr lang="en-US"/>
          </a:p>
        </p:txBody>
      </p:sp>
      <p:pic>
        <p:nvPicPr>
          <p:cNvPr id="5" name="Picture 4">
            <a:extLst>
              <a:ext uri="{FF2B5EF4-FFF2-40B4-BE49-F238E27FC236}">
                <a16:creationId xmlns:a16="http://schemas.microsoft.com/office/drawing/2014/main" id="{7C7C80CE-051E-C98C-6535-B67820CCD5B5}"/>
              </a:ext>
            </a:extLst>
          </p:cNvPr>
          <p:cNvPicPr>
            <a:picLocks noChangeAspect="1"/>
          </p:cNvPicPr>
          <p:nvPr/>
        </p:nvPicPr>
        <p:blipFill>
          <a:blip r:embed="rId2"/>
          <a:stretch>
            <a:fillRect/>
          </a:stretch>
        </p:blipFill>
        <p:spPr>
          <a:xfrm>
            <a:off x="1141013" y="963406"/>
            <a:ext cx="9909974" cy="5650031"/>
          </a:xfrm>
          <a:prstGeom prst="rect">
            <a:avLst/>
          </a:prstGeom>
        </p:spPr>
      </p:pic>
    </p:spTree>
    <p:extLst>
      <p:ext uri="{BB962C8B-B14F-4D97-AF65-F5344CB8AC3E}">
        <p14:creationId xmlns:p14="http://schemas.microsoft.com/office/powerpoint/2010/main" val="1872289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A09B-0F06-D626-F587-35FAAC1D6E44}"/>
              </a:ext>
            </a:extLst>
          </p:cNvPr>
          <p:cNvSpPr>
            <a:spLocks noGrp="1"/>
          </p:cNvSpPr>
          <p:nvPr>
            <p:ph type="title"/>
          </p:nvPr>
        </p:nvSpPr>
        <p:spPr>
          <a:xfrm>
            <a:off x="838200" y="365125"/>
            <a:ext cx="10515600" cy="1325563"/>
          </a:xfrm>
        </p:spPr>
        <p:txBody>
          <a:bodyPr/>
          <a:lstStyle/>
          <a:p>
            <a:r>
              <a:rPr lang="tr-TR" dirty="0"/>
              <a:t>Evaluation</a:t>
            </a:r>
            <a:br>
              <a:rPr lang="tr-TR" dirty="0"/>
            </a:br>
            <a:endParaRPr lang="en-US" dirty="0"/>
          </a:p>
        </p:txBody>
      </p:sp>
      <p:sp>
        <p:nvSpPr>
          <p:cNvPr id="3" name="Slide Number Placeholder 2">
            <a:extLst>
              <a:ext uri="{FF2B5EF4-FFF2-40B4-BE49-F238E27FC236}">
                <a16:creationId xmlns:a16="http://schemas.microsoft.com/office/drawing/2014/main" id="{C6EAA29C-0B38-C9ED-E2C1-681D2BD1823E}"/>
              </a:ext>
            </a:extLst>
          </p:cNvPr>
          <p:cNvSpPr>
            <a:spLocks noGrp="1"/>
          </p:cNvSpPr>
          <p:nvPr>
            <p:ph type="sldNum" sz="quarter" idx="4"/>
          </p:nvPr>
        </p:nvSpPr>
        <p:spPr/>
        <p:txBody>
          <a:bodyPr/>
          <a:lstStyle/>
          <a:p>
            <a:fld id="{191F8B1D-7B11-AC41-BEB4-AE91BA1246E6}" type="slidenum">
              <a:rPr lang="en-US" smtClean="0"/>
              <a:pPr/>
              <a:t>37</a:t>
            </a:fld>
            <a:endParaRPr lang="en-US"/>
          </a:p>
        </p:txBody>
      </p:sp>
      <p:pic>
        <p:nvPicPr>
          <p:cNvPr id="5" name="Picture 4">
            <a:extLst>
              <a:ext uri="{FF2B5EF4-FFF2-40B4-BE49-F238E27FC236}">
                <a16:creationId xmlns:a16="http://schemas.microsoft.com/office/drawing/2014/main" id="{A87C8617-CF97-23DF-F22B-43AACBD9CF9B}"/>
              </a:ext>
            </a:extLst>
          </p:cNvPr>
          <p:cNvPicPr>
            <a:picLocks noChangeAspect="1"/>
          </p:cNvPicPr>
          <p:nvPr/>
        </p:nvPicPr>
        <p:blipFill>
          <a:blip r:embed="rId2"/>
          <a:stretch>
            <a:fillRect/>
          </a:stretch>
        </p:blipFill>
        <p:spPr>
          <a:xfrm>
            <a:off x="838200" y="1027906"/>
            <a:ext cx="9902277" cy="5511063"/>
          </a:xfrm>
          <a:prstGeom prst="rect">
            <a:avLst/>
          </a:prstGeom>
        </p:spPr>
      </p:pic>
    </p:spTree>
    <p:extLst>
      <p:ext uri="{BB962C8B-B14F-4D97-AF65-F5344CB8AC3E}">
        <p14:creationId xmlns:p14="http://schemas.microsoft.com/office/powerpoint/2010/main" val="33282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E07F-9175-F0CF-0C21-DFDEA2404CE4}"/>
              </a:ext>
            </a:extLst>
          </p:cNvPr>
          <p:cNvSpPr>
            <a:spLocks noGrp="1"/>
          </p:cNvSpPr>
          <p:nvPr>
            <p:ph type="title"/>
          </p:nvPr>
        </p:nvSpPr>
        <p:spPr/>
        <p:txBody>
          <a:bodyPr/>
          <a:lstStyle/>
          <a:p>
            <a:r>
              <a:rPr lang="tr-TR" dirty="0"/>
              <a:t>Evaluation</a:t>
            </a:r>
            <a:br>
              <a:rPr lang="tr-TR" dirty="0"/>
            </a:br>
            <a:endParaRPr lang="en-US" dirty="0"/>
          </a:p>
        </p:txBody>
      </p:sp>
      <p:sp>
        <p:nvSpPr>
          <p:cNvPr id="3" name="Slide Number Placeholder 2">
            <a:extLst>
              <a:ext uri="{FF2B5EF4-FFF2-40B4-BE49-F238E27FC236}">
                <a16:creationId xmlns:a16="http://schemas.microsoft.com/office/drawing/2014/main" id="{1BA11B89-2583-FC82-7CA6-025FFCCB265D}"/>
              </a:ext>
            </a:extLst>
          </p:cNvPr>
          <p:cNvSpPr>
            <a:spLocks noGrp="1"/>
          </p:cNvSpPr>
          <p:nvPr>
            <p:ph type="sldNum" sz="quarter" idx="4"/>
          </p:nvPr>
        </p:nvSpPr>
        <p:spPr/>
        <p:txBody>
          <a:bodyPr/>
          <a:lstStyle/>
          <a:p>
            <a:fld id="{191F8B1D-7B11-AC41-BEB4-AE91BA1246E6}" type="slidenum">
              <a:rPr lang="en-US" smtClean="0"/>
              <a:pPr/>
              <a:t>38</a:t>
            </a:fld>
            <a:endParaRPr lang="en-US"/>
          </a:p>
        </p:txBody>
      </p:sp>
      <p:pic>
        <p:nvPicPr>
          <p:cNvPr id="5" name="Picture 4">
            <a:extLst>
              <a:ext uri="{FF2B5EF4-FFF2-40B4-BE49-F238E27FC236}">
                <a16:creationId xmlns:a16="http://schemas.microsoft.com/office/drawing/2014/main" id="{E82D14DD-B76B-C06E-E398-7D8CF6D0B6BE}"/>
              </a:ext>
            </a:extLst>
          </p:cNvPr>
          <p:cNvPicPr>
            <a:picLocks noChangeAspect="1"/>
          </p:cNvPicPr>
          <p:nvPr/>
        </p:nvPicPr>
        <p:blipFill>
          <a:blip r:embed="rId2"/>
          <a:stretch>
            <a:fillRect/>
          </a:stretch>
        </p:blipFill>
        <p:spPr>
          <a:xfrm>
            <a:off x="1018809" y="919306"/>
            <a:ext cx="10154382" cy="5694131"/>
          </a:xfrm>
          <a:prstGeom prst="rect">
            <a:avLst/>
          </a:prstGeom>
        </p:spPr>
      </p:pic>
    </p:spTree>
    <p:extLst>
      <p:ext uri="{BB962C8B-B14F-4D97-AF65-F5344CB8AC3E}">
        <p14:creationId xmlns:p14="http://schemas.microsoft.com/office/powerpoint/2010/main" val="1431745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normAutofit/>
          </a:bodyPr>
          <a:lstStyle/>
          <a:p>
            <a:r>
              <a:rPr lang="en-US" sz="1400" b="0" dirty="0">
                <a:effectLst/>
                <a:latin typeface="Consolas" panose="020B0609020204030204" pitchFamily="49" charset="0"/>
                <a:hlinkClick r:id="rId2"/>
              </a:rPr>
              <a:t>https://urc.ucdavis.edu/how-write-abstract</a:t>
            </a:r>
            <a:r>
              <a:rPr lang="en-US" sz="1400" b="0" dirty="0">
                <a:effectLst/>
                <a:latin typeface="Consolas" panose="020B0609020204030204" pitchFamily="49" charset="0"/>
              </a:rPr>
              <a:t> - Undergraduate Research Center, How to Write an Abstract? </a:t>
            </a:r>
          </a:p>
          <a:p>
            <a:r>
              <a:rPr lang="en-US" sz="1400" b="0" dirty="0">
                <a:effectLst/>
                <a:latin typeface="Consolas" panose="020B0609020204030204" pitchFamily="49" charset="0"/>
                <a:hlinkClick r:id="rId3"/>
              </a:rPr>
              <a:t>https://app.datacamp.com/learn/courses/unsupervised-learning-in-python</a:t>
            </a:r>
            <a:r>
              <a:rPr lang="en-US" sz="1400" b="0" dirty="0">
                <a:effectLst/>
                <a:latin typeface="Consolas" panose="020B0609020204030204" pitchFamily="49" charset="0"/>
              </a:rPr>
              <a:t> - </a:t>
            </a:r>
            <a:r>
              <a:rPr lang="en-US" sz="1400" b="0" dirty="0" err="1">
                <a:effectLst/>
                <a:latin typeface="Consolas" panose="020B0609020204030204" pitchFamily="49" charset="0"/>
              </a:rPr>
              <a:t>Datacamp</a:t>
            </a:r>
            <a:r>
              <a:rPr lang="en-US" sz="1400" b="0" dirty="0">
                <a:effectLst/>
                <a:latin typeface="Consolas" panose="020B0609020204030204" pitchFamily="49" charset="0"/>
              </a:rPr>
              <a:t>, Unsupervised Machine Learning in Python</a:t>
            </a:r>
          </a:p>
          <a:p>
            <a:r>
              <a:rPr lang="en-US" sz="1400" b="0" dirty="0">
                <a:effectLst/>
                <a:latin typeface="Consolas" panose="020B0609020204030204" pitchFamily="49" charset="0"/>
                <a:hlinkClick r:id="rId4"/>
              </a:rPr>
              <a:t>https://machinelearningmastery.com/probability-density-estimation/</a:t>
            </a:r>
            <a:r>
              <a:rPr lang="en-US" sz="1400" b="0" dirty="0">
                <a:effectLst/>
                <a:latin typeface="Consolas" panose="020B0609020204030204" pitchFamily="49" charset="0"/>
              </a:rPr>
              <a:t> - Probability </a:t>
            </a:r>
            <a:r>
              <a:rPr lang="en-US" sz="1400" b="0" dirty="0" err="1">
                <a:effectLst/>
                <a:latin typeface="Consolas" panose="020B0609020204030204" pitchFamily="49" charset="0"/>
              </a:rPr>
              <a:t>Denstiy</a:t>
            </a:r>
            <a:r>
              <a:rPr lang="en-US" sz="1400" b="0" dirty="0">
                <a:effectLst/>
                <a:latin typeface="Consolas" panose="020B0609020204030204" pitchFamily="49" charset="0"/>
              </a:rPr>
              <a:t> Function or Kernel Density Function? </a:t>
            </a:r>
          </a:p>
          <a:p>
            <a:r>
              <a:rPr lang="en-US" sz="1400" b="0" dirty="0">
                <a:effectLst/>
                <a:latin typeface="Consolas" panose="020B0609020204030204" pitchFamily="49" charset="0"/>
                <a:hlinkClick r:id="rId5"/>
              </a:rPr>
              <a:t>https://towardsdatascience.com/probability-distribution-functions-demystified-a6e882759af3</a:t>
            </a:r>
            <a:r>
              <a:rPr lang="en-US" sz="1400" dirty="0">
                <a:latin typeface="Consolas" panose="020B0609020204030204" pitchFamily="49" charset="0"/>
              </a:rPr>
              <a:t> -  </a:t>
            </a:r>
            <a:r>
              <a:rPr lang="en-US" sz="1400" b="0" dirty="0">
                <a:effectLst/>
                <a:latin typeface="Consolas" panose="020B0609020204030204" pitchFamily="49" charset="0"/>
              </a:rPr>
              <a:t>Understanding Probability Mass Function </a:t>
            </a:r>
          </a:p>
          <a:p>
            <a:r>
              <a:rPr lang="en-US" sz="1400" b="0" dirty="0">
                <a:effectLst/>
                <a:latin typeface="Consolas" panose="020B0609020204030204" pitchFamily="49" charset="0"/>
                <a:hlinkClick r:id="rId6"/>
              </a:rPr>
              <a:t>https://machinelearningmastery.com/knn-imputation-for-missing-values-in-machine-learning/</a:t>
            </a:r>
            <a:r>
              <a:rPr lang="en-US" sz="1400" b="0" dirty="0">
                <a:effectLst/>
                <a:latin typeface="Consolas" panose="020B0609020204030204" pitchFamily="49" charset="0"/>
              </a:rPr>
              <a:t> - KNN Imputation in Machine Learning </a:t>
            </a:r>
          </a:p>
          <a:p>
            <a:r>
              <a:rPr lang="en-US" sz="1400" b="0" dirty="0">
                <a:effectLst/>
                <a:latin typeface="Consolas" panose="020B0609020204030204" pitchFamily="49" charset="0"/>
                <a:hlinkClick r:id="rId7"/>
              </a:rPr>
              <a:t>https://towardsdatascience.com/how-to-find-the-optimal-value-of-k-in-knn-35d936e554eb</a:t>
            </a:r>
            <a:r>
              <a:rPr lang="en-US" sz="1400" b="0" dirty="0">
                <a:effectLst/>
                <a:latin typeface="Consolas" panose="020B0609020204030204" pitchFamily="49" charset="0"/>
              </a:rPr>
              <a:t> - Optimal K value in KNN Imputation </a:t>
            </a:r>
          </a:p>
          <a:p>
            <a:r>
              <a:rPr lang="en-US" sz="1400" b="0" dirty="0">
                <a:effectLst/>
                <a:latin typeface="Consolas" panose="020B0609020204030204" pitchFamily="49" charset="0"/>
                <a:hlinkClick r:id="rId8"/>
              </a:rPr>
              <a:t>https://educationalresearchtechniques.com/2018/10/17/kmeans-clustering-in-python/</a:t>
            </a:r>
            <a:r>
              <a:rPr lang="en-US" sz="1400" b="0" dirty="0">
                <a:effectLst/>
                <a:latin typeface="Consolas" panose="020B0609020204030204" pitchFamily="49" charset="0"/>
              </a:rPr>
              <a:t> - How to utilize the Elbow Method for Finding Optimal Cluster Size </a:t>
            </a:r>
          </a:p>
          <a:p>
            <a:r>
              <a:rPr lang="en-US" sz="1400" b="0" dirty="0">
                <a:effectLst/>
                <a:latin typeface="Consolas" panose="020B0609020204030204" pitchFamily="49" charset="0"/>
                <a:hlinkClick r:id="rId9"/>
              </a:rPr>
              <a:t>https://chartio.com/learn/charts/box-plot-complete-guide/</a:t>
            </a:r>
            <a:r>
              <a:rPr lang="en-US" sz="1400" b="0" dirty="0">
                <a:effectLst/>
                <a:latin typeface="Consolas" panose="020B0609020204030204" pitchFamily="49" charset="0"/>
              </a:rPr>
              <a:t> - A Complete Guide to Box Charts </a:t>
            </a:r>
          </a:p>
          <a:p>
            <a:r>
              <a:rPr lang="en-US" sz="1400" b="0" dirty="0">
                <a:effectLst/>
                <a:latin typeface="Consolas" panose="020B0609020204030204" pitchFamily="49" charset="0"/>
                <a:hlinkClick r:id="rId10"/>
              </a:rPr>
              <a:t>http://astroweb.case.edu/ssm/ASTR620/mags.html</a:t>
            </a:r>
            <a:r>
              <a:rPr lang="en-US" sz="1400" b="0" dirty="0">
                <a:effectLst/>
                <a:latin typeface="Consolas" panose="020B0609020204030204" pitchFamily="49" charset="0"/>
              </a:rPr>
              <a:t> - Astronomical Magnitude Systems </a:t>
            </a:r>
          </a:p>
          <a:p>
            <a:r>
              <a:rPr lang="en-US" sz="1400" b="0" dirty="0">
                <a:effectLst/>
                <a:latin typeface="Consolas" panose="020B0609020204030204" pitchFamily="49" charset="0"/>
                <a:hlinkClick r:id="rId11"/>
              </a:rPr>
              <a:t>https://en.wikipedia.org/wiki/Metallicity</a:t>
            </a:r>
            <a:r>
              <a:rPr lang="en-US" sz="1400" b="0" dirty="0">
                <a:effectLst/>
                <a:latin typeface="Consolas" panose="020B0609020204030204" pitchFamily="49" charset="0"/>
              </a:rPr>
              <a:t> - Metallicity, Wikipedia</a:t>
            </a:r>
            <a:endParaRPr lang="en-US" sz="1400" dirty="0"/>
          </a:p>
        </p:txBody>
      </p:sp>
      <p:sp>
        <p:nvSpPr>
          <p:cNvPr id="4" name="Slide Number Placeholder 3"/>
          <p:cNvSpPr>
            <a:spLocks noGrp="1"/>
          </p:cNvSpPr>
          <p:nvPr>
            <p:ph type="sldNum" sz="quarter" idx="4"/>
          </p:nvPr>
        </p:nvSpPr>
        <p:spPr/>
        <p:txBody>
          <a:bodyPr/>
          <a:lstStyle/>
          <a:p>
            <a:fld id="{191F8B1D-7B11-AC41-BEB4-AE91BA1246E6}" type="slidenum">
              <a:rPr lang="en-US" smtClean="0"/>
              <a:pPr/>
              <a:t>39</a:t>
            </a:fld>
            <a:endParaRPr lang="en-US" dirty="0"/>
          </a:p>
        </p:txBody>
      </p:sp>
    </p:spTree>
    <p:extLst>
      <p:ext uri="{BB962C8B-B14F-4D97-AF65-F5344CB8AC3E}">
        <p14:creationId xmlns:p14="http://schemas.microsoft.com/office/powerpoint/2010/main" val="91062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4</a:t>
            </a:fld>
            <a:endParaRPr lang="en-US" dirty="0"/>
          </a:p>
        </p:txBody>
      </p:sp>
    </p:spTree>
    <p:extLst>
      <p:ext uri="{BB962C8B-B14F-4D97-AF65-F5344CB8AC3E}">
        <p14:creationId xmlns:p14="http://schemas.microsoft.com/office/powerpoint/2010/main" val="637347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B933-310A-0D92-F120-86DC6D5ADFF4}"/>
              </a:ext>
            </a:extLst>
          </p:cNvPr>
          <p:cNvSpPr>
            <a:spLocks noGrp="1"/>
          </p:cNvSpPr>
          <p:nvPr>
            <p:ph type="title"/>
          </p:nvPr>
        </p:nvSpPr>
        <p:spPr/>
        <p:txBody>
          <a:bodyPr/>
          <a:lstStyle/>
          <a:p>
            <a:r>
              <a:rPr lang="tr-TR" dirty="0" err="1"/>
              <a:t>References</a:t>
            </a:r>
            <a:endParaRPr lang="en-US" dirty="0"/>
          </a:p>
        </p:txBody>
      </p:sp>
      <p:sp>
        <p:nvSpPr>
          <p:cNvPr id="3" name="Content Placeholder 2">
            <a:extLst>
              <a:ext uri="{FF2B5EF4-FFF2-40B4-BE49-F238E27FC236}">
                <a16:creationId xmlns:a16="http://schemas.microsoft.com/office/drawing/2014/main" id="{C6EC74F5-B542-EB18-737C-C47D4D6470A0}"/>
              </a:ext>
            </a:extLst>
          </p:cNvPr>
          <p:cNvSpPr>
            <a:spLocks noGrp="1"/>
          </p:cNvSpPr>
          <p:nvPr>
            <p:ph idx="1"/>
          </p:nvPr>
        </p:nvSpPr>
        <p:spPr>
          <a:xfrm>
            <a:off x="838200" y="1825625"/>
            <a:ext cx="10515600" cy="4667250"/>
          </a:xfrm>
        </p:spPr>
        <p:txBody>
          <a:bodyPr>
            <a:noAutofit/>
          </a:bodyPr>
          <a:lstStyle/>
          <a:p>
            <a:r>
              <a:rPr lang="en-US" sz="1400" dirty="0">
                <a:latin typeface="Consolas" panose="020B0609020204030204" pitchFamily="49" charset="0"/>
                <a:hlinkClick r:id="rId2"/>
              </a:rPr>
              <a:t>https://exoplanets.nasa.gov/search-for-life/habitable-zone</a:t>
            </a:r>
            <a:r>
              <a:rPr lang="tr-TR" sz="1400" dirty="0">
                <a:latin typeface="Consolas" panose="020B0609020204030204" pitchFamily="49" charset="0"/>
              </a:rPr>
              <a:t> -</a:t>
            </a:r>
            <a:r>
              <a:rPr lang="en-US" sz="1400" dirty="0">
                <a:latin typeface="Consolas" panose="020B0609020204030204" pitchFamily="49" charset="0"/>
              </a:rPr>
              <a:t> Habitable Zone, Nasa </a:t>
            </a:r>
            <a:endParaRPr lang="tr-TR" sz="1400" dirty="0">
              <a:latin typeface="Consolas" panose="020B0609020204030204" pitchFamily="49" charset="0"/>
            </a:endParaRPr>
          </a:p>
          <a:p>
            <a:r>
              <a:rPr lang="en-US" sz="1400" dirty="0">
                <a:latin typeface="Consolas" panose="020B0609020204030204" pitchFamily="49" charset="0"/>
                <a:hlinkClick r:id="rId3"/>
              </a:rPr>
              <a:t>https://www.atnf.csiro.au/outreach/education/senior/astrophysics/photometry_luminosity.html#:~:text=Luminosity%2C%20L%2C%20is%20a%20measure,is%20called%20its%20bolometric%20luminosit</a:t>
            </a:r>
            <a:r>
              <a:rPr lang="tr-TR" sz="1400" dirty="0">
                <a:latin typeface="Consolas" panose="020B0609020204030204" pitchFamily="49" charset="0"/>
                <a:hlinkClick r:id="rId3"/>
              </a:rPr>
              <a:t>y</a:t>
            </a:r>
            <a:r>
              <a:rPr lang="tr-TR" sz="1400" dirty="0">
                <a:latin typeface="Consolas" panose="020B0609020204030204" pitchFamily="49" charset="0"/>
              </a:rPr>
              <a:t> -</a:t>
            </a:r>
            <a:r>
              <a:rPr lang="en-US" sz="1400" dirty="0">
                <a:latin typeface="Consolas" panose="020B0609020204030204" pitchFamily="49" charset="0"/>
              </a:rPr>
              <a:t> Luminosity Calculation </a:t>
            </a:r>
          </a:p>
          <a:p>
            <a:r>
              <a:rPr lang="en-US" sz="1400" dirty="0">
                <a:latin typeface="Consolas" panose="020B0609020204030204" pitchFamily="49" charset="0"/>
                <a:hlinkClick r:id="rId4"/>
              </a:rPr>
              <a:t>https://www.bbvaopenmind.com/en/science/physics/planetary-systems-and-the-habitable-zone</a:t>
            </a:r>
            <a:r>
              <a:rPr lang="tr-TR" sz="1400" dirty="0">
                <a:latin typeface="Consolas" panose="020B0609020204030204" pitchFamily="49" charset="0"/>
              </a:rPr>
              <a:t> -</a:t>
            </a:r>
            <a:r>
              <a:rPr lang="en-US" sz="1400" dirty="0">
                <a:latin typeface="Consolas" panose="020B0609020204030204" pitchFamily="49" charset="0"/>
              </a:rPr>
              <a:t> Distance According to Luminosity</a:t>
            </a:r>
            <a:endParaRPr lang="tr-TR" sz="1400" dirty="0">
              <a:latin typeface="Consolas" panose="020B0609020204030204" pitchFamily="49" charset="0"/>
            </a:endParaRPr>
          </a:p>
          <a:p>
            <a:r>
              <a:rPr lang="en-US" sz="1400" dirty="0">
                <a:latin typeface="Consolas" panose="020B0609020204030204" pitchFamily="49" charset="0"/>
                <a:hlinkClick r:id="rId5"/>
              </a:rPr>
              <a:t>https://www.geeksforgeeks.org/principal-component-analysis-with-python/</a:t>
            </a:r>
            <a:r>
              <a:rPr lang="tr-TR" sz="1400" dirty="0">
                <a:latin typeface="Consolas" panose="020B0609020204030204" pitchFamily="49" charset="0"/>
              </a:rPr>
              <a:t> -</a:t>
            </a:r>
            <a:r>
              <a:rPr lang="en-US" sz="1400" dirty="0">
                <a:latin typeface="Consolas" panose="020B0609020204030204" pitchFamily="49" charset="0"/>
              </a:rPr>
              <a:t> Principal Component Analysis</a:t>
            </a:r>
            <a:endParaRPr lang="tr-TR" sz="1400" dirty="0">
              <a:latin typeface="Consolas" panose="020B0609020204030204" pitchFamily="49" charset="0"/>
            </a:endParaRPr>
          </a:p>
          <a:p>
            <a:r>
              <a:rPr lang="en-US" sz="1400" dirty="0">
                <a:latin typeface="Consolas" panose="020B0609020204030204" pitchFamily="49" charset="0"/>
                <a:hlinkClick r:id="rId6"/>
              </a:rPr>
              <a:t>https://www.youtube.com/watch?v=FgakZw6K1QQ&amp;ab_channel=StatQuestwithJoshStarmer</a:t>
            </a:r>
            <a:r>
              <a:rPr lang="tr-TR" sz="1400" dirty="0">
                <a:latin typeface="Consolas" panose="020B0609020204030204" pitchFamily="49" charset="0"/>
              </a:rPr>
              <a:t> -</a:t>
            </a:r>
            <a:r>
              <a:rPr lang="en-US" sz="1400" dirty="0">
                <a:latin typeface="Consolas" panose="020B0609020204030204" pitchFamily="49" charset="0"/>
              </a:rPr>
              <a:t> PCA Explained</a:t>
            </a:r>
            <a:endParaRPr lang="tr-TR" sz="1400" dirty="0">
              <a:latin typeface="Consolas" panose="020B0609020204030204" pitchFamily="49" charset="0"/>
            </a:endParaRPr>
          </a:p>
          <a:p>
            <a:r>
              <a:rPr lang="en-US" sz="1400" dirty="0">
                <a:latin typeface="Consolas" panose="020B0609020204030204" pitchFamily="49" charset="0"/>
                <a:hlinkClick r:id="rId7"/>
              </a:rPr>
              <a:t>https://www.sartorius.com/en/knowledge/science-snippets/what-is-principal-component-analysis-pca-and-how-it-is-used-507186#:~:text=Principal%20component%20analysis%2C%20or%20PCA,more%20easily%20visualized%20and%20analyzed</a:t>
            </a:r>
            <a:r>
              <a:rPr lang="tr-TR" sz="1400" dirty="0">
                <a:latin typeface="Consolas" panose="020B0609020204030204" pitchFamily="49" charset="0"/>
              </a:rPr>
              <a:t> -</a:t>
            </a:r>
            <a:r>
              <a:rPr lang="en-US" sz="1400" dirty="0">
                <a:latin typeface="Consolas" panose="020B0609020204030204" pitchFamily="49" charset="0"/>
              </a:rPr>
              <a:t> Why PCA Is Used? </a:t>
            </a:r>
            <a:endParaRPr lang="tr-TR" sz="1400" dirty="0">
              <a:latin typeface="Consolas" panose="020B0609020204030204" pitchFamily="49" charset="0"/>
            </a:endParaRPr>
          </a:p>
          <a:p>
            <a:r>
              <a:rPr lang="en-US" sz="1400" dirty="0">
                <a:latin typeface="Consolas" panose="020B0609020204030204" pitchFamily="49" charset="0"/>
                <a:hlinkClick r:id="rId8"/>
              </a:rPr>
              <a:t>https://www.section.io/engineering-education/clustering-in-unsupervised-ml/#:~:text=The%20main%20types%20of%20clustering,Gaussian%20Mixtures%20Model%20(GMM)</a:t>
            </a:r>
            <a:r>
              <a:rPr lang="tr-TR" sz="1400" dirty="0">
                <a:latin typeface="Consolas" panose="020B0609020204030204" pitchFamily="49" charset="0"/>
              </a:rPr>
              <a:t> -</a:t>
            </a:r>
            <a:r>
              <a:rPr lang="en-US" sz="1400" dirty="0">
                <a:latin typeface="Consolas" panose="020B0609020204030204" pitchFamily="49" charset="0"/>
              </a:rPr>
              <a:t> Types of </a:t>
            </a:r>
            <a:r>
              <a:rPr lang="en-US" sz="1400" dirty="0" err="1">
                <a:latin typeface="Consolas" panose="020B0609020204030204" pitchFamily="49" charset="0"/>
              </a:rPr>
              <a:t>Clusterings</a:t>
            </a:r>
            <a:endParaRPr lang="en-US" sz="1400" dirty="0">
              <a:latin typeface="Consolas" panose="020B0609020204030204" pitchFamily="49" charset="0"/>
            </a:endParaRPr>
          </a:p>
          <a:p>
            <a:r>
              <a:rPr lang="en-US" sz="1400" dirty="0">
                <a:latin typeface="Consolas" panose="020B0609020204030204" pitchFamily="49" charset="0"/>
                <a:hlinkClick r:id="rId9"/>
              </a:rPr>
              <a:t>https://www.w3schools.com/python/python_ml_hierarchial_clustering.asp</a:t>
            </a:r>
            <a:r>
              <a:rPr lang="tr-TR" sz="1400" dirty="0">
                <a:latin typeface="Consolas" panose="020B0609020204030204" pitchFamily="49" charset="0"/>
              </a:rPr>
              <a:t> -</a:t>
            </a:r>
            <a:r>
              <a:rPr lang="en-US" sz="1400" dirty="0">
                <a:latin typeface="Consolas" panose="020B0609020204030204" pitchFamily="49" charset="0"/>
              </a:rPr>
              <a:t> Hierarchical Clustering</a:t>
            </a:r>
            <a:endParaRPr lang="tr-TR" sz="1400" dirty="0">
              <a:latin typeface="Consolas" panose="020B0609020204030204" pitchFamily="49" charset="0"/>
            </a:endParaRPr>
          </a:p>
          <a:p>
            <a:r>
              <a:rPr lang="en-US" sz="1400" dirty="0">
                <a:latin typeface="Consolas" panose="020B0609020204030204" pitchFamily="49" charset="0"/>
                <a:hlinkClick r:id="rId10"/>
              </a:rPr>
              <a:t>https://scikit-learn.org/stable/modules/generated/sklearn.metrics.rand_score.html</a:t>
            </a:r>
            <a:r>
              <a:rPr lang="tr-TR" sz="1400" dirty="0">
                <a:latin typeface="Consolas" panose="020B0609020204030204" pitchFamily="49" charset="0"/>
              </a:rPr>
              <a:t> -</a:t>
            </a:r>
            <a:r>
              <a:rPr lang="en-US" sz="1400" dirty="0">
                <a:latin typeface="Consolas" panose="020B0609020204030204" pitchFamily="49" charset="0"/>
              </a:rPr>
              <a:t> Rand Score</a:t>
            </a:r>
            <a:endParaRPr lang="tr-TR" sz="1400" dirty="0">
              <a:latin typeface="Consolas" panose="020B0609020204030204" pitchFamily="49" charset="0"/>
            </a:endParaRPr>
          </a:p>
          <a:p>
            <a:r>
              <a:rPr lang="en-US" sz="1400" dirty="0">
                <a:latin typeface="Consolas" panose="020B0609020204030204" pitchFamily="49" charset="0"/>
                <a:hlinkClick r:id="rId11"/>
              </a:rPr>
              <a:t>https://www.w3schools.com/python/python_ml_scatterplot.asp</a:t>
            </a:r>
            <a:r>
              <a:rPr lang="tr-TR" sz="1400" dirty="0">
                <a:latin typeface="Consolas" panose="020B0609020204030204" pitchFamily="49" charset="0"/>
              </a:rPr>
              <a:t> -</a:t>
            </a:r>
            <a:r>
              <a:rPr lang="en-US" sz="1400" dirty="0">
                <a:latin typeface="Consolas" panose="020B0609020204030204" pitchFamily="49" charset="0"/>
              </a:rPr>
              <a:t> Scatter Plot</a:t>
            </a:r>
          </a:p>
        </p:txBody>
      </p:sp>
      <p:sp>
        <p:nvSpPr>
          <p:cNvPr id="4" name="Slide Number Placeholder 3">
            <a:extLst>
              <a:ext uri="{FF2B5EF4-FFF2-40B4-BE49-F238E27FC236}">
                <a16:creationId xmlns:a16="http://schemas.microsoft.com/office/drawing/2014/main" id="{AED5FDF3-6B64-B9FE-A8F8-0F6D4EC23B63}"/>
              </a:ext>
            </a:extLst>
          </p:cNvPr>
          <p:cNvSpPr>
            <a:spLocks noGrp="1"/>
          </p:cNvSpPr>
          <p:nvPr>
            <p:ph type="sldNum" sz="quarter" idx="4"/>
          </p:nvPr>
        </p:nvSpPr>
        <p:spPr/>
        <p:txBody>
          <a:bodyPr/>
          <a:lstStyle/>
          <a:p>
            <a:fld id="{191F8B1D-7B11-AC41-BEB4-AE91BA1246E6}" type="slidenum">
              <a:rPr lang="en-US" smtClean="0"/>
              <a:pPr/>
              <a:t>40</a:t>
            </a:fld>
            <a:endParaRPr lang="en-US" dirty="0"/>
          </a:p>
        </p:txBody>
      </p:sp>
    </p:spTree>
    <p:extLst>
      <p:ext uri="{BB962C8B-B14F-4D97-AF65-F5344CB8AC3E}">
        <p14:creationId xmlns:p14="http://schemas.microsoft.com/office/powerpoint/2010/main" val="355007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BDE0-D1DD-4002-34D3-6EB53336442B}"/>
              </a:ext>
            </a:extLst>
          </p:cNvPr>
          <p:cNvSpPr>
            <a:spLocks noGrp="1"/>
          </p:cNvSpPr>
          <p:nvPr>
            <p:ph type="title"/>
          </p:nvPr>
        </p:nvSpPr>
        <p:spPr/>
        <p:txBody>
          <a:bodyPr/>
          <a:lstStyle/>
          <a:p>
            <a:r>
              <a:rPr lang="en-US" dirty="0"/>
              <a:t>Data Understanding</a:t>
            </a:r>
            <a:endParaRPr lang="en-150" dirty="0"/>
          </a:p>
        </p:txBody>
      </p:sp>
      <p:sp>
        <p:nvSpPr>
          <p:cNvPr id="3" name="Slide Number Placeholder 2">
            <a:extLst>
              <a:ext uri="{FF2B5EF4-FFF2-40B4-BE49-F238E27FC236}">
                <a16:creationId xmlns:a16="http://schemas.microsoft.com/office/drawing/2014/main" id="{58587232-E8D1-3023-C50E-4386576D42F8}"/>
              </a:ext>
            </a:extLst>
          </p:cNvPr>
          <p:cNvSpPr>
            <a:spLocks noGrp="1"/>
          </p:cNvSpPr>
          <p:nvPr>
            <p:ph type="sldNum" sz="quarter" idx="4"/>
          </p:nvPr>
        </p:nvSpPr>
        <p:spPr/>
        <p:txBody>
          <a:bodyPr/>
          <a:lstStyle/>
          <a:p>
            <a:fld id="{191F8B1D-7B11-AC41-BEB4-AE91BA1246E6}" type="slidenum">
              <a:rPr lang="en-US" smtClean="0"/>
              <a:pPr/>
              <a:t>5</a:t>
            </a:fld>
            <a:endParaRPr lang="en-US"/>
          </a:p>
        </p:txBody>
      </p:sp>
      <p:sp>
        <p:nvSpPr>
          <p:cNvPr id="4" name="Text Placeholder 4">
            <a:extLst>
              <a:ext uri="{FF2B5EF4-FFF2-40B4-BE49-F238E27FC236}">
                <a16:creationId xmlns:a16="http://schemas.microsoft.com/office/drawing/2014/main" id="{12959951-C8E5-29D7-5DED-0ED4999AF68D}"/>
              </a:ext>
            </a:extLst>
          </p:cNvPr>
          <p:cNvSpPr txBox="1">
            <a:spLocks/>
          </p:cNvSpPr>
          <p:nvPr/>
        </p:nvSpPr>
        <p:spPr>
          <a:xfrm>
            <a:off x="838200" y="1690688"/>
            <a:ext cx="10515600" cy="30221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b="0" dirty="0">
                <a:effectLst/>
                <a:latin typeface="+mj-lt"/>
                <a:ea typeface="Verdana" panose="020B0604030504040204" pitchFamily="34" charset="0"/>
              </a:rPr>
              <a:t>The dataset used is directly from NASA's exoplanet archive, which the user "SATHYANARAYAN RAO" has compiled and created a comma-separated value (.csv) version of it.</a:t>
            </a:r>
            <a:br>
              <a:rPr lang="en-US" sz="2400" b="0" dirty="0">
                <a:effectLst/>
                <a:latin typeface="+mj-lt"/>
                <a:ea typeface="Verdana" panose="020B0604030504040204" pitchFamily="34" charset="0"/>
              </a:rPr>
            </a:br>
            <a:br>
              <a:rPr lang="en-US" sz="2400" b="0" dirty="0">
                <a:effectLst/>
                <a:latin typeface="+mj-lt"/>
                <a:ea typeface="Verdana" panose="020B0604030504040204" pitchFamily="34" charset="0"/>
              </a:rPr>
            </a:br>
            <a:r>
              <a:rPr lang="en-US" sz="2400" b="0" dirty="0">
                <a:effectLst/>
                <a:latin typeface="+mj-lt"/>
                <a:ea typeface="Verdana" panose="020B0604030504040204" pitchFamily="34" charset="0"/>
              </a:rPr>
              <a:t>The dataset could be reached from the link </a:t>
            </a:r>
            <a:r>
              <a:rPr lang="en-US" sz="2400" b="0" dirty="0">
                <a:effectLst/>
                <a:latin typeface="+mj-lt"/>
                <a:ea typeface="Verdana" panose="020B0604030504040204" pitchFamily="34" charset="0"/>
                <a:hlinkClick r:id="rId2"/>
              </a:rPr>
              <a:t>https://www.kaggle.com/datasets/sathyanarayanrao89/nasa-exoplanetary-system</a:t>
            </a:r>
            <a:r>
              <a:rPr lang="en-US" sz="2400" b="0" dirty="0">
                <a:effectLst/>
                <a:latin typeface="+mj-lt"/>
                <a:ea typeface="Verdana" panose="020B0604030504040204" pitchFamily="34" charset="0"/>
              </a:rPr>
              <a:t> </a:t>
            </a:r>
            <a:br>
              <a:rPr lang="en-US" sz="2000" b="0" dirty="0">
                <a:effectLst/>
                <a:latin typeface="+mj-lt"/>
                <a:ea typeface="Verdana" panose="020B0604030504040204" pitchFamily="34" charset="0"/>
              </a:rPr>
            </a:br>
            <a:br>
              <a:rPr lang="en-US" sz="2000" b="0" dirty="0">
                <a:effectLst/>
                <a:latin typeface="+mj-lt"/>
                <a:ea typeface="Verdana" panose="020B0604030504040204" pitchFamily="34" charset="0"/>
              </a:rPr>
            </a:br>
            <a:endParaRPr lang="en-US" sz="2000" b="0" dirty="0">
              <a:effectLst/>
              <a:latin typeface="+mj-lt"/>
              <a:ea typeface="Verdana" panose="020B0604030504040204" pitchFamily="34" charset="0"/>
            </a:endParaRPr>
          </a:p>
        </p:txBody>
      </p:sp>
    </p:spTree>
    <p:extLst>
      <p:ext uri="{BB962C8B-B14F-4D97-AF65-F5344CB8AC3E}">
        <p14:creationId xmlns:p14="http://schemas.microsoft.com/office/powerpoint/2010/main" val="148581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0ADE-01D4-7D72-8B34-9DAF66A1F779}"/>
              </a:ext>
            </a:extLst>
          </p:cNvPr>
          <p:cNvSpPr>
            <a:spLocks noGrp="1"/>
          </p:cNvSpPr>
          <p:nvPr>
            <p:ph type="title"/>
          </p:nvPr>
        </p:nvSpPr>
        <p:spPr/>
        <p:txBody>
          <a:bodyPr/>
          <a:lstStyle/>
          <a:p>
            <a:r>
              <a:rPr lang="tr-TR" dirty="0"/>
              <a:t>Data </a:t>
            </a:r>
            <a:r>
              <a:rPr lang="tr-TR" dirty="0" err="1"/>
              <a:t>Understanding</a:t>
            </a:r>
            <a:endParaRPr lang="en-US" dirty="0"/>
          </a:p>
        </p:txBody>
      </p:sp>
      <p:sp>
        <p:nvSpPr>
          <p:cNvPr id="3" name="Slide Number Placeholder 2">
            <a:extLst>
              <a:ext uri="{FF2B5EF4-FFF2-40B4-BE49-F238E27FC236}">
                <a16:creationId xmlns:a16="http://schemas.microsoft.com/office/drawing/2014/main" id="{A16F815E-82EE-7584-548D-E3D20C16F34E}"/>
              </a:ext>
            </a:extLst>
          </p:cNvPr>
          <p:cNvSpPr>
            <a:spLocks noGrp="1"/>
          </p:cNvSpPr>
          <p:nvPr>
            <p:ph type="sldNum" sz="quarter" idx="4"/>
          </p:nvPr>
        </p:nvSpPr>
        <p:spPr/>
        <p:txBody>
          <a:bodyPr/>
          <a:lstStyle/>
          <a:p>
            <a:fld id="{191F8B1D-7B11-AC41-BEB4-AE91BA1246E6}" type="slidenum">
              <a:rPr lang="en-US" smtClean="0"/>
              <a:pPr/>
              <a:t>6</a:t>
            </a:fld>
            <a:endParaRPr lang="en-US"/>
          </a:p>
        </p:txBody>
      </p:sp>
      <p:sp>
        <p:nvSpPr>
          <p:cNvPr id="4" name="TextBox 3">
            <a:extLst>
              <a:ext uri="{FF2B5EF4-FFF2-40B4-BE49-F238E27FC236}">
                <a16:creationId xmlns:a16="http://schemas.microsoft.com/office/drawing/2014/main" id="{DB03E8DD-B5DC-DE70-5BCB-8BC39A5D0BF6}"/>
              </a:ext>
            </a:extLst>
          </p:cNvPr>
          <p:cNvSpPr txBox="1"/>
          <p:nvPr/>
        </p:nvSpPr>
        <p:spPr>
          <a:xfrm>
            <a:off x="838200" y="2321169"/>
            <a:ext cx="10767646" cy="1938992"/>
          </a:xfrm>
          <a:prstGeom prst="rect">
            <a:avLst/>
          </a:prstGeom>
          <a:noFill/>
        </p:spPr>
        <p:txBody>
          <a:bodyPr wrap="square" rtlCol="0">
            <a:spAutoFit/>
          </a:bodyPr>
          <a:lstStyle/>
          <a:p>
            <a:r>
              <a:rPr lang="en-US" sz="2400" b="0" dirty="0">
                <a:effectLst/>
                <a:latin typeface="+mj-lt"/>
                <a:ea typeface="Verdana" panose="020B0604030504040204" pitchFamily="34" charset="0"/>
              </a:rPr>
              <a:t>The data contains a lot of fields used for labelling, which is not within the interest of the project. A lot of information about the host star of the system is present, which could be used for further analysis, however, due to scope of the project being focused solely on the attributes of the planets, they possess no use for the project. There also exists some columns with no suitable definitions found.</a:t>
            </a:r>
            <a:endParaRPr lang="en-US" sz="2400" dirty="0"/>
          </a:p>
        </p:txBody>
      </p:sp>
    </p:spTree>
    <p:extLst>
      <p:ext uri="{BB962C8B-B14F-4D97-AF65-F5344CB8AC3E}">
        <p14:creationId xmlns:p14="http://schemas.microsoft.com/office/powerpoint/2010/main" val="384712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69F0-33AC-C8A3-4CC8-A0727D1A8AA1}"/>
              </a:ext>
            </a:extLst>
          </p:cNvPr>
          <p:cNvSpPr>
            <a:spLocks noGrp="1"/>
          </p:cNvSpPr>
          <p:nvPr>
            <p:ph type="title"/>
          </p:nvPr>
        </p:nvSpPr>
        <p:spPr/>
        <p:txBody>
          <a:bodyPr/>
          <a:lstStyle/>
          <a:p>
            <a:endParaRPr lang="en-150"/>
          </a:p>
        </p:txBody>
      </p:sp>
      <p:sp>
        <p:nvSpPr>
          <p:cNvPr id="3" name="Slide Number Placeholder 2">
            <a:extLst>
              <a:ext uri="{FF2B5EF4-FFF2-40B4-BE49-F238E27FC236}">
                <a16:creationId xmlns:a16="http://schemas.microsoft.com/office/drawing/2014/main" id="{167C8971-ABC3-D7F6-0490-486AA8ED164D}"/>
              </a:ext>
            </a:extLst>
          </p:cNvPr>
          <p:cNvSpPr>
            <a:spLocks noGrp="1"/>
          </p:cNvSpPr>
          <p:nvPr>
            <p:ph type="sldNum" sz="quarter" idx="4"/>
          </p:nvPr>
        </p:nvSpPr>
        <p:spPr/>
        <p:txBody>
          <a:bodyPr/>
          <a:lstStyle/>
          <a:p>
            <a:fld id="{191F8B1D-7B11-AC41-BEB4-AE91BA1246E6}" type="slidenum">
              <a:rPr lang="en-US" smtClean="0"/>
              <a:pPr/>
              <a:t>7</a:t>
            </a:fld>
            <a:endParaRPr lang="en-US"/>
          </a:p>
        </p:txBody>
      </p:sp>
      <p:pic>
        <p:nvPicPr>
          <p:cNvPr id="5" name="Picture 4">
            <a:extLst>
              <a:ext uri="{FF2B5EF4-FFF2-40B4-BE49-F238E27FC236}">
                <a16:creationId xmlns:a16="http://schemas.microsoft.com/office/drawing/2014/main" id="{20F3FF74-8220-E4D3-F75A-E500266AAE3F}"/>
              </a:ext>
            </a:extLst>
          </p:cNvPr>
          <p:cNvPicPr>
            <a:picLocks noChangeAspect="1"/>
          </p:cNvPicPr>
          <p:nvPr/>
        </p:nvPicPr>
        <p:blipFill>
          <a:blip r:embed="rId2"/>
          <a:stretch>
            <a:fillRect/>
          </a:stretch>
        </p:blipFill>
        <p:spPr>
          <a:xfrm>
            <a:off x="0" y="634687"/>
            <a:ext cx="12192000" cy="5588625"/>
          </a:xfrm>
          <a:prstGeom prst="rect">
            <a:avLst/>
          </a:prstGeom>
        </p:spPr>
      </p:pic>
    </p:spTree>
    <p:extLst>
      <p:ext uri="{BB962C8B-B14F-4D97-AF65-F5344CB8AC3E}">
        <p14:creationId xmlns:p14="http://schemas.microsoft.com/office/powerpoint/2010/main" val="260379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6F09-A0F2-E03F-6449-6F9575AA1371}"/>
              </a:ext>
            </a:extLst>
          </p:cNvPr>
          <p:cNvSpPr>
            <a:spLocks noGrp="1"/>
          </p:cNvSpPr>
          <p:nvPr>
            <p:ph type="title"/>
          </p:nvPr>
        </p:nvSpPr>
        <p:spPr/>
        <p:txBody>
          <a:bodyPr/>
          <a:lstStyle/>
          <a:p>
            <a:endParaRPr lang="en-150"/>
          </a:p>
        </p:txBody>
      </p:sp>
      <p:sp>
        <p:nvSpPr>
          <p:cNvPr id="3" name="Slide Number Placeholder 2">
            <a:extLst>
              <a:ext uri="{FF2B5EF4-FFF2-40B4-BE49-F238E27FC236}">
                <a16:creationId xmlns:a16="http://schemas.microsoft.com/office/drawing/2014/main" id="{BF461F05-E055-F05D-70AA-B066C36A4AE2}"/>
              </a:ext>
            </a:extLst>
          </p:cNvPr>
          <p:cNvSpPr>
            <a:spLocks noGrp="1"/>
          </p:cNvSpPr>
          <p:nvPr>
            <p:ph type="sldNum" sz="quarter" idx="4"/>
          </p:nvPr>
        </p:nvSpPr>
        <p:spPr/>
        <p:txBody>
          <a:bodyPr/>
          <a:lstStyle/>
          <a:p>
            <a:fld id="{191F8B1D-7B11-AC41-BEB4-AE91BA1246E6}" type="slidenum">
              <a:rPr lang="en-US" smtClean="0"/>
              <a:pPr/>
              <a:t>8</a:t>
            </a:fld>
            <a:endParaRPr lang="en-US"/>
          </a:p>
        </p:txBody>
      </p:sp>
      <p:pic>
        <p:nvPicPr>
          <p:cNvPr id="5" name="Picture 4">
            <a:extLst>
              <a:ext uri="{FF2B5EF4-FFF2-40B4-BE49-F238E27FC236}">
                <a16:creationId xmlns:a16="http://schemas.microsoft.com/office/drawing/2014/main" id="{DF845656-BB10-2BCA-885C-9F3A3E6C499F}"/>
              </a:ext>
            </a:extLst>
          </p:cNvPr>
          <p:cNvPicPr>
            <a:picLocks noChangeAspect="1"/>
          </p:cNvPicPr>
          <p:nvPr/>
        </p:nvPicPr>
        <p:blipFill>
          <a:blip r:embed="rId2"/>
          <a:stretch>
            <a:fillRect/>
          </a:stretch>
        </p:blipFill>
        <p:spPr>
          <a:xfrm>
            <a:off x="1" y="184155"/>
            <a:ext cx="12192000" cy="3775005"/>
          </a:xfrm>
          <a:prstGeom prst="rect">
            <a:avLst/>
          </a:prstGeom>
        </p:spPr>
      </p:pic>
      <p:pic>
        <p:nvPicPr>
          <p:cNvPr id="6" name="Picture 5">
            <a:extLst>
              <a:ext uri="{FF2B5EF4-FFF2-40B4-BE49-F238E27FC236}">
                <a16:creationId xmlns:a16="http://schemas.microsoft.com/office/drawing/2014/main" id="{1B77BC92-5C07-0AAF-26FC-3E6A20046F7A}"/>
              </a:ext>
            </a:extLst>
          </p:cNvPr>
          <p:cNvPicPr>
            <a:picLocks noChangeAspect="1"/>
          </p:cNvPicPr>
          <p:nvPr/>
        </p:nvPicPr>
        <p:blipFill rotWithShape="1">
          <a:blip r:embed="rId3"/>
          <a:srcRect b="47083"/>
          <a:stretch/>
        </p:blipFill>
        <p:spPr>
          <a:xfrm>
            <a:off x="0" y="3959160"/>
            <a:ext cx="2953499" cy="2654277"/>
          </a:xfrm>
          <a:prstGeom prst="rect">
            <a:avLst/>
          </a:prstGeom>
        </p:spPr>
      </p:pic>
      <p:pic>
        <p:nvPicPr>
          <p:cNvPr id="7" name="Picture 6">
            <a:extLst>
              <a:ext uri="{FF2B5EF4-FFF2-40B4-BE49-F238E27FC236}">
                <a16:creationId xmlns:a16="http://schemas.microsoft.com/office/drawing/2014/main" id="{98352888-75C0-6F52-C5DB-0AB9F65D87D8}"/>
              </a:ext>
            </a:extLst>
          </p:cNvPr>
          <p:cNvPicPr>
            <a:picLocks noChangeAspect="1"/>
          </p:cNvPicPr>
          <p:nvPr/>
        </p:nvPicPr>
        <p:blipFill rotWithShape="1">
          <a:blip r:embed="rId3"/>
          <a:srcRect t="52660"/>
          <a:stretch/>
        </p:blipFill>
        <p:spPr>
          <a:xfrm>
            <a:off x="2898506" y="3959160"/>
            <a:ext cx="3301440" cy="2654276"/>
          </a:xfrm>
          <a:prstGeom prst="rect">
            <a:avLst/>
          </a:prstGeom>
        </p:spPr>
      </p:pic>
      <p:sp>
        <p:nvSpPr>
          <p:cNvPr id="8" name="Rectangle 7">
            <a:extLst>
              <a:ext uri="{FF2B5EF4-FFF2-40B4-BE49-F238E27FC236}">
                <a16:creationId xmlns:a16="http://schemas.microsoft.com/office/drawing/2014/main" id="{A1FDD91B-A4CF-E2B4-61C7-0B83C37EE1C9}"/>
              </a:ext>
            </a:extLst>
          </p:cNvPr>
          <p:cNvSpPr/>
          <p:nvPr/>
        </p:nvSpPr>
        <p:spPr>
          <a:xfrm>
            <a:off x="6388189" y="3134271"/>
            <a:ext cx="5206960" cy="3770263"/>
          </a:xfrm>
          <a:prstGeom prst="rect">
            <a:avLst/>
          </a:prstGeom>
          <a:noFill/>
          <a:scene3d>
            <a:camera prst="perspectiveContrastingLeftFacing"/>
            <a:lightRig rig="threePt" dir="t"/>
          </a:scene3d>
        </p:spPr>
        <p:txBody>
          <a:bodyPr wrap="square" lIns="91440" tIns="45720" rIns="91440" bIns="45720">
            <a:spAutoFit/>
          </a:bodyPr>
          <a:lstStyle/>
          <a:p>
            <a:pPr algn="ctr"/>
            <a:r>
              <a:rPr lang="en-US" sz="13800" b="1" dirty="0">
                <a:ln w="12700">
                  <a:solidFill>
                    <a:schemeClr val="accent5"/>
                  </a:solidFill>
                  <a:prstDash val="solid"/>
                </a:ln>
                <a:pattFill prst="ltDnDiag">
                  <a:fgClr>
                    <a:schemeClr val="accent5">
                      <a:lumMod val="60000"/>
                      <a:lumOff val="40000"/>
                    </a:schemeClr>
                  </a:fgClr>
                  <a:bgClr>
                    <a:schemeClr val="bg1"/>
                  </a:bgClr>
                </a:pattFill>
              </a:rPr>
              <a:t>Help</a:t>
            </a:r>
            <a:r>
              <a:rPr lang="en-US" sz="23900" b="1" dirty="0">
                <a:ln w="12700">
                  <a:solidFill>
                    <a:schemeClr val="accent5"/>
                  </a:solidFill>
                  <a:prstDash val="solid"/>
                </a:ln>
                <a:pattFill prst="ltDnDiag">
                  <a:fgClr>
                    <a:schemeClr val="accent5">
                      <a:lumMod val="60000"/>
                      <a:lumOff val="40000"/>
                    </a:schemeClr>
                  </a:fgClr>
                  <a:bgClr>
                    <a:schemeClr val="bg1"/>
                  </a:bgClr>
                </a:pattFill>
              </a:rPr>
              <a:t>?</a:t>
            </a:r>
            <a:endParaRPr lang="en-US" sz="7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66087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9CB1-30BF-9A57-A6EA-F4842290F0D9}"/>
              </a:ext>
            </a:extLst>
          </p:cNvPr>
          <p:cNvSpPr>
            <a:spLocks noGrp="1"/>
          </p:cNvSpPr>
          <p:nvPr>
            <p:ph type="title"/>
          </p:nvPr>
        </p:nvSpPr>
        <p:spPr/>
        <p:txBody>
          <a:bodyPr/>
          <a:lstStyle/>
          <a:p>
            <a:r>
              <a:rPr lang="en-US" dirty="0"/>
              <a:t>Data Understanding</a:t>
            </a:r>
            <a:endParaRPr lang="en-150" dirty="0"/>
          </a:p>
        </p:txBody>
      </p:sp>
      <p:sp>
        <p:nvSpPr>
          <p:cNvPr id="3" name="Slide Number Placeholder 2">
            <a:extLst>
              <a:ext uri="{FF2B5EF4-FFF2-40B4-BE49-F238E27FC236}">
                <a16:creationId xmlns:a16="http://schemas.microsoft.com/office/drawing/2014/main" id="{472DACC4-3C32-D4CD-0E4D-703C45D4CC9F}"/>
              </a:ext>
            </a:extLst>
          </p:cNvPr>
          <p:cNvSpPr>
            <a:spLocks noGrp="1"/>
          </p:cNvSpPr>
          <p:nvPr>
            <p:ph type="sldNum" sz="quarter" idx="4"/>
          </p:nvPr>
        </p:nvSpPr>
        <p:spPr/>
        <p:txBody>
          <a:bodyPr/>
          <a:lstStyle/>
          <a:p>
            <a:fld id="{191F8B1D-7B11-AC41-BEB4-AE91BA1246E6}" type="slidenum">
              <a:rPr lang="en-US" smtClean="0"/>
              <a:pPr/>
              <a:t>9</a:t>
            </a:fld>
            <a:endParaRPr lang="en-US"/>
          </a:p>
        </p:txBody>
      </p:sp>
      <p:sp>
        <p:nvSpPr>
          <p:cNvPr id="4" name="Text Placeholder 4">
            <a:extLst>
              <a:ext uri="{FF2B5EF4-FFF2-40B4-BE49-F238E27FC236}">
                <a16:creationId xmlns:a16="http://schemas.microsoft.com/office/drawing/2014/main" id="{11DA4DEF-C0F8-F586-6EA8-5F4ED06638D8}"/>
              </a:ext>
            </a:extLst>
          </p:cNvPr>
          <p:cNvSpPr txBox="1">
            <a:spLocks/>
          </p:cNvSpPr>
          <p:nvPr/>
        </p:nvSpPr>
        <p:spPr>
          <a:xfrm>
            <a:off x="838200" y="1690688"/>
            <a:ext cx="10515600" cy="302212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b="0" dirty="0">
                <a:effectLst/>
                <a:latin typeface="+mj-lt"/>
                <a:ea typeface="Verdana" panose="020B0604030504040204" pitchFamily="34" charset="0"/>
              </a:rPr>
              <a:t>As you can see, even with the help of pandas we cannot make sense of the data</a:t>
            </a:r>
          </a:p>
          <a:p>
            <a:pPr marL="0" indent="0">
              <a:buNone/>
            </a:pPr>
            <a:endParaRPr lang="en-US" sz="2000" dirty="0">
              <a:latin typeface="+mj-lt"/>
              <a:ea typeface="Verdana" panose="020B0604030504040204" pitchFamily="34" charset="0"/>
            </a:endParaRPr>
          </a:p>
          <a:p>
            <a:pPr marL="0" indent="0">
              <a:buNone/>
            </a:pPr>
            <a:r>
              <a:rPr lang="en-US" sz="2000" b="0" dirty="0">
                <a:effectLst/>
                <a:latin typeface="+mj-lt"/>
                <a:ea typeface="Verdana" panose="020B0604030504040204" pitchFamily="34" charset="0"/>
              </a:rPr>
              <a:t>Thus, it is time for us to roll up our sleeves and research each column manually</a:t>
            </a:r>
          </a:p>
        </p:txBody>
      </p:sp>
    </p:spTree>
    <p:extLst>
      <p:ext uri="{BB962C8B-B14F-4D97-AF65-F5344CB8AC3E}">
        <p14:creationId xmlns:p14="http://schemas.microsoft.com/office/powerpoint/2010/main" val="2290704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4239</TotalTime>
  <Words>1455</Words>
  <Application>Microsoft Office PowerPoint</Application>
  <PresentationFormat>Widescreen</PresentationFormat>
  <Paragraphs>126</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Office Theme</vt:lpstr>
      <vt:lpstr>Identifying Habitable Exoplanets using Machine Learning</vt:lpstr>
      <vt:lpstr>Problem</vt:lpstr>
      <vt:lpstr>Problem</vt:lpstr>
      <vt:lpstr>Data Understanding</vt:lpstr>
      <vt:lpstr>Data Understanding</vt:lpstr>
      <vt:lpstr>Data Understanding</vt:lpstr>
      <vt:lpstr>PowerPoint Presentation</vt:lpstr>
      <vt:lpstr>PowerPoint Presentation</vt:lpstr>
      <vt:lpstr>Data Understanding</vt:lpstr>
      <vt:lpstr>PowerPoint Presentation</vt:lpstr>
      <vt:lpstr>PowerPoint Presentation</vt:lpstr>
      <vt:lpstr>PowerPoint Presentation</vt:lpstr>
      <vt:lpstr>PowerPoint Presentation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 </vt:lpstr>
      <vt:lpstr>Data Preparation</vt:lpstr>
      <vt:lpstr>Data Preparation</vt:lpstr>
      <vt:lpstr>Data Preparation</vt:lpstr>
      <vt:lpstr>Data Preparation</vt:lpstr>
      <vt:lpstr>Data Preparation</vt:lpstr>
      <vt:lpstr>Modeling</vt:lpstr>
      <vt:lpstr>Modeling</vt:lpstr>
      <vt:lpstr>Modeling</vt:lpstr>
      <vt:lpstr>Modeling</vt:lpstr>
      <vt:lpstr>Modeling</vt:lpstr>
      <vt:lpstr>Evaluation</vt:lpstr>
      <vt:lpstr>Evaluation </vt:lpstr>
      <vt:lpstr>Evaluation </vt:lpstr>
      <vt:lpstr>Evaluation </vt:lpstr>
      <vt:lpstr>Evaluation </vt:lpstr>
      <vt:lpstr>Evaluation </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Deniz Erkin Kasaplı</cp:lastModifiedBy>
  <cp:revision>341</cp:revision>
  <dcterms:created xsi:type="dcterms:W3CDTF">2015-09-12T15:05:51Z</dcterms:created>
  <dcterms:modified xsi:type="dcterms:W3CDTF">2022-12-31T13:13:02Z</dcterms:modified>
</cp:coreProperties>
</file>