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93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57E5-14BC-D789-761E-E1C332D4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A0178-1EC4-6DF8-BBA2-0DB9BAE4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791-FC30-E8C0-015E-5BEFAD96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4410-9E18-4299-3FA4-2552E0DE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328B7-E921-A63A-C3CC-33841885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6464-81BD-DF9D-6071-561EA465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BD6A3-4F5E-972D-FE72-330F9BD9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3BDF0-701C-F23A-FD06-1496952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4BF0-6F63-F5DB-A65D-29B72A37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3DB9-0B8E-E9C5-9C02-9F75EE3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5062F-901A-E533-3D7F-2D4B60B87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8BA37-82C6-A64A-25C1-ED3BB8AE4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BA0A-5480-F15E-17C0-7E842902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28AB-ACC4-7123-A485-C1811DA5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68FB-F8AB-DA42-5709-96057FF9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E96E-0047-8201-0F16-9C9C25F5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E269-5F59-E4AB-FB6F-C3B4F892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A61E2-2084-C720-E4D3-55478E11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7FAF-16E6-FE2D-84E7-08EC9389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BD1-D9F8-8404-E887-1B04DB4B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366A-138C-6D21-CDCC-EF93ED4A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9B3C-46DD-9E97-1DA2-60A0335B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024E-05A5-9FA2-879D-F388A4B7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D0E2-CA01-C450-DE03-2ED15A5B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2AE9-D5A2-20F2-A760-D004196F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672F-937B-7555-E55F-0506391F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2E73-CE33-76C2-5FC4-AB585972F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CEE05-29F5-A099-6EB4-EE818D3BC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17439-48C5-9754-0486-C9E7B09B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D956D-AF2F-F609-87FB-5679D722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C15B-40BF-4A49-DCD8-E51EA1D7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B840-CB24-7924-4F59-4DCA97B0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BF0A3-F73D-6DF0-4DC2-603F65E67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3ADD9-5855-8D6F-9086-629F846B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E64A6-7DF5-882A-B062-DE667E4DA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18142-7889-B56F-FD48-F3860716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61C1B-C861-8D19-2912-A09D36E2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85115-CF09-7A45-E135-620466D3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74CE4-0AF4-068F-0326-11B37AD0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2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A793-CEFB-7A6B-A0B6-6D7D4B65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4A06F-6900-13C8-779E-6BB4B930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D5AB-3801-1F2D-0C86-903E922E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ACAE1-B955-4F87-59AE-4370E45D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0529B-A8B8-0DDE-A9C7-ECBF2C1D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4AA3-2DA6-3B16-F3B7-6FE308D1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097A-004A-2483-0667-B20EB5DE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66F1-1244-3465-0822-C0E1C8DD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4258-DE99-5C8C-9E5F-2339C4AE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D8DFE-B7FC-7231-D949-79145941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087B-AA1F-7D62-4CC6-ECE24612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A294-4A78-DCFB-B36A-6E1730F7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29B40-6D48-BE4B-B32F-B509F18A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0C58-C8AD-542C-C20F-1DC97BDD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A359E-EDB1-415A-85D5-1796DBE04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DE48F-BAAF-3081-F7F6-141088DE7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B8B9-6781-A274-5C04-595325F9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E7F7-352C-F9FB-E17C-6D67BB66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4559-5E93-0068-0C97-FF4D365A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E61A1-0866-6F64-B4FD-D8976513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CB6A-71D6-E964-9E8B-CDC824B3C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FD39-D1B6-94D7-7ADA-1F1973EE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D051B-D385-4F37-A95A-91061BBE29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CCDA-BF2B-FBBC-5418-64610AD6E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F08D-4A82-05BE-080B-393C2224A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053F0-288C-4352-B039-74BE6402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9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x.readthedocs.io/en/latest/" TargetMode="External"/><Relationship Id="rId5" Type="http://schemas.openxmlformats.org/officeDocument/2006/relationships/hyperlink" Target="https://docs.microsoft.com/en-us/cognitive-toolkit/" TargetMode="External"/><Relationship Id="rId4" Type="http://schemas.openxmlformats.org/officeDocument/2006/relationships/hyperlink" Target="https://mxnet.apache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" TargetMode="External"/><Relationship Id="rId2" Type="http://schemas.openxmlformats.org/officeDocument/2006/relationships/hyperlink" Target="https://www.paddlepaddle.org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ffe.berkeleyvision.org/" TargetMode="External"/><Relationship Id="rId4" Type="http://schemas.openxmlformats.org/officeDocument/2006/relationships/hyperlink" Target="https://www.pytorchlightning.ai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5859CB-4679-AD5C-3FAA-FB4057656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115"/>
              </p:ext>
            </p:extLst>
          </p:nvPr>
        </p:nvGraphicFramePr>
        <p:xfrm>
          <a:off x="363071" y="268941"/>
          <a:ext cx="11470340" cy="4385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258">
                  <a:extLst>
                    <a:ext uri="{9D8B030D-6E8A-4147-A177-3AD203B41FA5}">
                      <a16:colId xmlns:a16="http://schemas.microsoft.com/office/drawing/2014/main" val="1808563109"/>
                    </a:ext>
                  </a:extLst>
                </a:gridCol>
                <a:gridCol w="3379694">
                  <a:extLst>
                    <a:ext uri="{9D8B030D-6E8A-4147-A177-3AD203B41FA5}">
                      <a16:colId xmlns:a16="http://schemas.microsoft.com/office/drawing/2014/main" val="2475041308"/>
                    </a:ext>
                  </a:extLst>
                </a:gridCol>
                <a:gridCol w="3379694">
                  <a:extLst>
                    <a:ext uri="{9D8B030D-6E8A-4147-A177-3AD203B41FA5}">
                      <a16:colId xmlns:a16="http://schemas.microsoft.com/office/drawing/2014/main" val="3422722193"/>
                    </a:ext>
                  </a:extLst>
                </a:gridCol>
                <a:gridCol w="3379694">
                  <a:extLst>
                    <a:ext uri="{9D8B030D-6E8A-4147-A177-3AD203B41FA5}">
                      <a16:colId xmlns:a16="http://schemas.microsoft.com/office/drawing/2014/main" val="3598649353"/>
                    </a:ext>
                  </a:extLst>
                </a:gridCol>
              </a:tblGrid>
              <a:tr h="97297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Microsoft Azure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Google GCP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Amazon AWS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63722"/>
                  </a:ext>
                </a:extLst>
              </a:tr>
              <a:tr h="1055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平台特點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以其在企業集成和服務的多樣性方面的強大表現著稱。。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在提供高性能計算解決方案方面也頗具優勢。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從基礎設施即服務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(IaaS)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到平台即服務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(PaaS)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。以可靠性、可擴展性和廣泛的全球基礎設施網絡著稱。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77255"/>
                  </a:ext>
                </a:extLst>
              </a:tr>
              <a:tr h="654899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市場定位和用戶基礎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強調企業級服務和與現有微軟技術的深度整合。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以創新和開放源碼技術聞名，特別受到數據密集型企業。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大型企業和經驗豐富的雲使用者的首選。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17210"/>
                  </a:ext>
                </a:extLst>
              </a:tr>
              <a:tr h="65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服務範圍和特色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支持企業級的復雜應用和合規性需求，並且在支持微軟產品方面表現卓越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出色的大數據和機器學習服務，與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的其他產品緊密整合。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雲計算服務全面，從基礎設施到高級服務都應有盡有，全球有廣泛的數據中心網絡。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9297"/>
                  </a:ext>
                </a:extLst>
              </a:tr>
              <a:tr h="654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service</a:t>
                      </a:r>
                      <a:endParaRPr lang="zh-TW" alt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09869"/>
                  </a:ext>
                </a:extLst>
              </a:tr>
            </a:tbl>
          </a:graphicData>
        </a:graphic>
      </p:graphicFrame>
      <p:pic>
        <p:nvPicPr>
          <p:cNvPr id="1026" name="Picture 2" descr="2022三大公有雲市佔率比較">
            <a:extLst>
              <a:ext uri="{FF2B5EF4-FFF2-40B4-BE49-F238E27FC236}">
                <a16:creationId xmlns:a16="http://schemas.microsoft.com/office/drawing/2014/main" id="{966379CA-3607-A827-8406-9839648F6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" b="52552"/>
          <a:stretch/>
        </p:blipFill>
        <p:spPr bwMode="auto">
          <a:xfrm>
            <a:off x="3901001" y="4716209"/>
            <a:ext cx="4836355" cy="205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D5C7B20-7FB9-DE37-72A5-B4B4CA360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31712" r="6282" b="31757"/>
          <a:stretch/>
        </p:blipFill>
        <p:spPr bwMode="auto">
          <a:xfrm>
            <a:off x="6372225" y="673644"/>
            <a:ext cx="2000831" cy="4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8">
            <a:extLst>
              <a:ext uri="{FF2B5EF4-FFF2-40B4-BE49-F238E27FC236}">
                <a16:creationId xmlns:a16="http://schemas.microsoft.com/office/drawing/2014/main" id="{4F36E8CC-E612-841E-A0F3-E6985FEE1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0" t="19525" r="11618" b="22424"/>
          <a:stretch/>
        </p:blipFill>
        <p:spPr bwMode="auto">
          <a:xfrm>
            <a:off x="10331861" y="316566"/>
            <a:ext cx="1376844" cy="5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2C421202-A1C7-0648-8C49-A486866D2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7" b="24445"/>
          <a:stretch/>
        </p:blipFill>
        <p:spPr bwMode="auto">
          <a:xfrm>
            <a:off x="1970661" y="4038089"/>
            <a:ext cx="2436483" cy="5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05FA9D17-9205-12E3-9B67-B3784A7D7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t="26804" r="3170" b="29391"/>
          <a:stretch/>
        </p:blipFill>
        <p:spPr bwMode="auto">
          <a:xfrm>
            <a:off x="5548201" y="4038089"/>
            <a:ext cx="1798121" cy="5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DDCB1-2D48-1C69-BFAB-6CC31A75C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8782" y="4035987"/>
            <a:ext cx="3209686" cy="59071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224E97B-34B1-2CC8-A312-75733DFF0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83" b="36111"/>
          <a:stretch/>
        </p:blipFill>
        <p:spPr bwMode="auto">
          <a:xfrm>
            <a:off x="2436518" y="721040"/>
            <a:ext cx="2550506" cy="4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F2D957-FCAA-290D-BCCF-20278511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32559"/>
              </p:ext>
            </p:extLst>
          </p:nvPr>
        </p:nvGraphicFramePr>
        <p:xfrm>
          <a:off x="222624" y="469905"/>
          <a:ext cx="11737417" cy="557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98918">
                  <a:extLst>
                    <a:ext uri="{9D8B030D-6E8A-4147-A177-3AD203B41FA5}">
                      <a16:colId xmlns:a16="http://schemas.microsoft.com/office/drawing/2014/main" val="504852602"/>
                    </a:ext>
                  </a:extLst>
                </a:gridCol>
                <a:gridCol w="3412833">
                  <a:extLst>
                    <a:ext uri="{9D8B030D-6E8A-4147-A177-3AD203B41FA5}">
                      <a16:colId xmlns:a16="http://schemas.microsoft.com/office/drawing/2014/main" val="3933118184"/>
                    </a:ext>
                  </a:extLst>
                </a:gridCol>
                <a:gridCol w="3412833">
                  <a:extLst>
                    <a:ext uri="{9D8B030D-6E8A-4147-A177-3AD203B41FA5}">
                      <a16:colId xmlns:a16="http://schemas.microsoft.com/office/drawing/2014/main" val="834762436"/>
                    </a:ext>
                  </a:extLst>
                </a:gridCol>
                <a:gridCol w="3412833">
                  <a:extLst>
                    <a:ext uri="{9D8B030D-6E8A-4147-A177-3AD203B41FA5}">
                      <a16:colId xmlns:a16="http://schemas.microsoft.com/office/drawing/2014/main" val="2704661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Create React App (CRA)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Next.js</a:t>
                      </a:r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</a:rPr>
                        <a:t>Vite</a:t>
                      </a:r>
                      <a:endParaRPr lang="en-US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2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323130"/>
                          </a:solidFill>
                          <a:effectLst/>
                        </a:rPr>
                        <a:t>Vercel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Vue.js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6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Simplify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initializing and setting up</a:t>
                      </a: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 a React 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supports SSR, static generation, and API routes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focuses on fast development and build times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6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Zero configuration, live reloading, and optimized bundles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Improves SEO, built-in API routes, automatic code splitting, and better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Uses native ES modules for faster development, rollup for smaller production builds, and flexible configurations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0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No support for server-side rendering (SSR), difficult to customize configurations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Steeper learning curve compared to CRA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Less experience with it compared to CRA and Next.js, but it's gaining popularity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0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Recommend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Removed as a recommended tool by the React team. Mainly for beginners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Developers who need SSR and better performance for their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Developers who prioritize speed and are working on medium to large-scale projects.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Best for beginners but not recommended for production-level applications.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Better for applications requiring SSR and improved SEO, with a steeper learning curve.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Fast development and build times, suitable for more experienced developers and larger projects.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47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1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68E166-1222-9973-734F-F32706C1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36304"/>
              </p:ext>
            </p:extLst>
          </p:nvPr>
        </p:nvGraphicFramePr>
        <p:xfrm>
          <a:off x="215900" y="300566"/>
          <a:ext cx="11811000" cy="567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0">
                  <a:extLst>
                    <a:ext uri="{9D8B030D-6E8A-4147-A177-3AD203B41FA5}">
                      <a16:colId xmlns:a16="http://schemas.microsoft.com/office/drawing/2014/main" val="134494704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920860323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607487067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4194413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Full-stack framework with built-in features, admin interface, and authentication.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Microframework offering flexibility and minimalism.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 framework designed for high performance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0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Complexity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large, feature-rich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to medium-sized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capabilities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4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Features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extensive built-in components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rely on extensions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rely on extensions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3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vs. Convention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follows convention-over-configuration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 developers prefer to choose their own tools and libraries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93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 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 and Community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mature 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rapidly growing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8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to Choose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full-featured web applications with built-in components and a robust ecosystem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flexibility and smaller projects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high-performance needs and automatic API documentation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576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DB801E-205E-77E7-5EE5-CD7FF95B0F45}"/>
              </a:ext>
            </a:extLst>
          </p:cNvPr>
          <p:cNvSpPr txBox="1"/>
          <p:nvPr/>
        </p:nvSpPr>
        <p:spPr>
          <a:xfrm>
            <a:off x="330200" y="6070600"/>
            <a:ext cx="1037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Asynchronous</a:t>
            </a: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programming is a method of programming that allows multiple tasks to be executed concurrently, without waiting for each task to complete before starting the next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1B7B-EA53-78E7-1DC0-5F2BEAC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51863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CNN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1746E5-CDE3-E101-563E-0EAB1B41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06369"/>
              </p:ext>
            </p:extLst>
          </p:nvPr>
        </p:nvGraphicFramePr>
        <p:xfrm>
          <a:off x="153563" y="681037"/>
          <a:ext cx="11884874" cy="778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570">
                  <a:extLst>
                    <a:ext uri="{9D8B030D-6E8A-4147-A177-3AD203B41FA5}">
                      <a16:colId xmlns:a16="http://schemas.microsoft.com/office/drawing/2014/main" val="1594236251"/>
                    </a:ext>
                  </a:extLst>
                </a:gridCol>
                <a:gridCol w="2605826">
                  <a:extLst>
                    <a:ext uri="{9D8B030D-6E8A-4147-A177-3AD203B41FA5}">
                      <a16:colId xmlns:a16="http://schemas.microsoft.com/office/drawing/2014/main" val="2773640535"/>
                    </a:ext>
                  </a:extLst>
                </a:gridCol>
                <a:gridCol w="2605826">
                  <a:extLst>
                    <a:ext uri="{9D8B030D-6E8A-4147-A177-3AD203B41FA5}">
                      <a16:colId xmlns:a16="http://schemas.microsoft.com/office/drawing/2014/main" val="2653552275"/>
                    </a:ext>
                  </a:extLst>
                </a:gridCol>
                <a:gridCol w="2605826">
                  <a:extLst>
                    <a:ext uri="{9D8B030D-6E8A-4147-A177-3AD203B41FA5}">
                      <a16:colId xmlns:a16="http://schemas.microsoft.com/office/drawing/2014/main" val="725758212"/>
                    </a:ext>
                  </a:extLst>
                </a:gridCol>
                <a:gridCol w="2605826">
                  <a:extLst>
                    <a:ext uri="{9D8B030D-6E8A-4147-A177-3AD203B41FA5}">
                      <a16:colId xmlns:a16="http://schemas.microsoft.com/office/drawing/2014/main" val="64785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CNN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ResNet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AlexNet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</a:rPr>
                        <a:t>VGGNet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Yann LeCun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 </a:t>
                      </a:r>
                      <a:r>
                        <a:rPr lang="en-US" altLang="zh-TW" b="0" dirty="0">
                          <a:solidFill>
                            <a:srgbClr val="323130"/>
                          </a:solidFill>
                          <a:effectLst/>
                        </a:rPr>
                        <a:t>1989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Kaiming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He 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Alex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Krizhevsky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Simonyan 2014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最早、最簡單的</a:t>
                      </a:r>
                      <a:r>
                        <a:rPr lang="en-US" altLang="zh-TW" b="0" dirty="0">
                          <a:solidFill>
                            <a:srgbClr val="323130"/>
                          </a:solidFill>
                          <a:effectLst/>
                        </a:rPr>
                        <a:t>CNN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引入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Residual Block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，使非常深的網絡（如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101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層或更深）能有效訓練。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引入了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ReLU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激活函數和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Dropout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技術，並使用了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GPU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加速訓練。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使用了非常小的卷積核（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3x3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），且網絡結構非常深（如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層）。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C1: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卷積層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S2: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子採樣層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C3: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卷積層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S4: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子採樣層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C5: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卷積層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F6: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全連接層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rgbClr val="323130"/>
                          </a:solidFill>
                          <a:effectLst/>
                        </a:rPr>
                        <a:t>Output Layer: </a:t>
                      </a:r>
                      <a:r>
                        <a:rPr lang="zh-TW" altLang="en-US" b="0" dirty="0">
                          <a:solidFill>
                            <a:srgbClr val="323130"/>
                          </a:solidFill>
                          <a:effectLst/>
                        </a:rPr>
                        <a:t>輸出層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esNet-50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卷積層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Block 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個卷積層的殘差塊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Block 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個卷積層的殘差塊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Block 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個卷積層的殘差塊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Block 4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個卷積層的殘差塊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Average Pooling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全局平均池化層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全連接層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Layer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輸出層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C3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C4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C5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MaxPool3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FC6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全連接層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FC7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全連接層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FC8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全連接層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Output Layer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輸出層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C1_1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C1_2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C2_1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C2_2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C3_1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C3_2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C3_3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MaxPool3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C4_1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C4_2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C4_3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MaxPool4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C5_1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C5_2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C5_3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卷積層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MaxPool5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最大池化層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FC6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全連接層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FC7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全連接層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FC8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全連接層</a:t>
                      </a:r>
                    </a:p>
                    <a:p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</a:rPr>
                        <a:t>Output Layer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輸出層</a:t>
                      </a:r>
                      <a:endParaRPr lang="zh-TW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04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1B7B-EA53-78E7-1DC0-5F2BEAC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51863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CNN continue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1746E5-CDE3-E101-563E-0EAB1B41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234"/>
              </p:ext>
            </p:extLst>
          </p:nvPr>
        </p:nvGraphicFramePr>
        <p:xfrm>
          <a:off x="92476" y="770466"/>
          <a:ext cx="11934425" cy="997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917">
                  <a:extLst>
                    <a:ext uri="{9D8B030D-6E8A-4147-A177-3AD203B41FA5}">
                      <a16:colId xmlns:a16="http://schemas.microsoft.com/office/drawing/2014/main" val="1594236251"/>
                    </a:ext>
                  </a:extLst>
                </a:gridCol>
                <a:gridCol w="3517836">
                  <a:extLst>
                    <a:ext uri="{9D8B030D-6E8A-4147-A177-3AD203B41FA5}">
                      <a16:colId xmlns:a16="http://schemas.microsoft.com/office/drawing/2014/main" val="2773640535"/>
                    </a:ext>
                  </a:extLst>
                </a:gridCol>
                <a:gridCol w="3517836">
                  <a:extLst>
                    <a:ext uri="{9D8B030D-6E8A-4147-A177-3AD203B41FA5}">
                      <a16:colId xmlns:a16="http://schemas.microsoft.com/office/drawing/2014/main" val="2653552275"/>
                    </a:ext>
                  </a:extLst>
                </a:gridCol>
                <a:gridCol w="3517836">
                  <a:extLst>
                    <a:ext uri="{9D8B030D-6E8A-4147-A177-3AD203B41FA5}">
                      <a16:colId xmlns:a16="http://schemas.microsoft.com/office/drawing/2014/main" val="725758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CNN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GoogLeNet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DenseNet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00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Szegedy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Huang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2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引入了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模塊，可在同一層中並用多種不同大小的卷積核。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每一層都與前面所有層相連，可有效利用特徵，並減少了參數量。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為移動和嵌入式設備設計，使用深度可分離卷積減少計算量和參數量。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9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卷積層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卷積層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Inception3a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Inception3b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Inception4a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Inception4b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Inception4c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Inception4d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Inception4e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MaxPool4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Inception5a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Inception5b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Inception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Average Pooling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卷積層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MaxPool1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Block 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個卷積層的密集塊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Layer 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過渡層（包含卷積層和池化層）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Block 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個卷積層的密集塊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Layer 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過渡層（包含卷積層和池化層）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Block 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個卷積層的密集塊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Layer 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過渡層（包含卷積層和池化層）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Dense Block 4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個卷積層的密集塊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Average Pooling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全局平均池化層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全連接層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Layer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4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5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6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7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8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9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10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11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12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Depthwise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Separable Conv 13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深度可分離卷積層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Average Pooling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全局平均池化層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全連接層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Layer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輸出層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04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5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8C072-EFEE-DE1E-DAB8-8E0776EC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51863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891BDF-2EF3-6676-C16C-197D05FD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47440"/>
              </p:ext>
            </p:extLst>
          </p:nvPr>
        </p:nvGraphicFramePr>
        <p:xfrm>
          <a:off x="92475" y="1167341"/>
          <a:ext cx="11966176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671">
                  <a:extLst>
                    <a:ext uri="{9D8B030D-6E8A-4147-A177-3AD203B41FA5}">
                      <a16:colId xmlns:a16="http://schemas.microsoft.com/office/drawing/2014/main" val="3016891785"/>
                    </a:ext>
                  </a:extLst>
                </a:gridCol>
                <a:gridCol w="1213199">
                  <a:extLst>
                    <a:ext uri="{9D8B030D-6E8A-4147-A177-3AD203B41FA5}">
                      <a16:colId xmlns:a16="http://schemas.microsoft.com/office/drawing/2014/main" val="3194525862"/>
                    </a:ext>
                  </a:extLst>
                </a:gridCol>
                <a:gridCol w="2228273">
                  <a:extLst>
                    <a:ext uri="{9D8B030D-6E8A-4147-A177-3AD203B41FA5}">
                      <a16:colId xmlns:a16="http://schemas.microsoft.com/office/drawing/2014/main" val="3385846127"/>
                    </a:ext>
                  </a:extLst>
                </a:gridCol>
                <a:gridCol w="2540782">
                  <a:extLst>
                    <a:ext uri="{9D8B030D-6E8A-4147-A177-3AD203B41FA5}">
                      <a16:colId xmlns:a16="http://schemas.microsoft.com/office/drawing/2014/main" val="4151711879"/>
                    </a:ext>
                  </a:extLst>
                </a:gridCol>
                <a:gridCol w="2228273">
                  <a:extLst>
                    <a:ext uri="{9D8B030D-6E8A-4147-A177-3AD203B41FA5}">
                      <a16:colId xmlns:a16="http://schemas.microsoft.com/office/drawing/2014/main" val="1611484757"/>
                    </a:ext>
                  </a:extLst>
                </a:gridCol>
                <a:gridCol w="2072978">
                  <a:extLst>
                    <a:ext uri="{9D8B030D-6E8A-4147-A177-3AD203B41FA5}">
                      <a16:colId xmlns:a16="http://schemas.microsoft.com/office/drawing/2014/main" val="97652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框架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發明者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使用狀況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優點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補充資料連結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廣泛用於工業界和學術界，適合大規模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豐富的工具和庫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TPU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加速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強大的社群支持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初學者學習曲線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相對較複雜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TensorFlow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0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較廣泛應用於研究和開發新模型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支持動態計算圖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易於調試和開發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強大的社群支持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分佈式訓練支持相對較弱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PyTorch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MXNet</a:t>
                      </a:r>
                      <a:endParaRPr lang="en-US" sz="18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工業界和學術界都有應用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支持多種語言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高效的分佈式訓練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社區支持相對較弱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MXNet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工業界和學術界都有應用，主要於大規模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支持高效的分佈式訓練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性能優異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社區支持相對較弱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CNTK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36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主要應用於研究和開發新模型，逐漸在工業界獲得認可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支持自動微分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GPU/TPU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加速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靈活性高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較新的框架，生態系不如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JAX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3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8C072-EFEE-DE1E-DAB8-8E0776EC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51863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DL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891BDF-2EF3-6676-C16C-197D05FD5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35380"/>
              </p:ext>
            </p:extLst>
          </p:nvPr>
        </p:nvGraphicFramePr>
        <p:xfrm>
          <a:off x="92475" y="1519766"/>
          <a:ext cx="11966176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671">
                  <a:extLst>
                    <a:ext uri="{9D8B030D-6E8A-4147-A177-3AD203B41FA5}">
                      <a16:colId xmlns:a16="http://schemas.microsoft.com/office/drawing/2014/main" val="3016891785"/>
                    </a:ext>
                  </a:extLst>
                </a:gridCol>
                <a:gridCol w="1213199">
                  <a:extLst>
                    <a:ext uri="{9D8B030D-6E8A-4147-A177-3AD203B41FA5}">
                      <a16:colId xmlns:a16="http://schemas.microsoft.com/office/drawing/2014/main" val="3194525862"/>
                    </a:ext>
                  </a:extLst>
                </a:gridCol>
                <a:gridCol w="2228273">
                  <a:extLst>
                    <a:ext uri="{9D8B030D-6E8A-4147-A177-3AD203B41FA5}">
                      <a16:colId xmlns:a16="http://schemas.microsoft.com/office/drawing/2014/main" val="3385846127"/>
                    </a:ext>
                  </a:extLst>
                </a:gridCol>
                <a:gridCol w="2540782">
                  <a:extLst>
                    <a:ext uri="{9D8B030D-6E8A-4147-A177-3AD203B41FA5}">
                      <a16:colId xmlns:a16="http://schemas.microsoft.com/office/drawing/2014/main" val="4151711879"/>
                    </a:ext>
                  </a:extLst>
                </a:gridCol>
                <a:gridCol w="2228273">
                  <a:extLst>
                    <a:ext uri="{9D8B030D-6E8A-4147-A177-3AD203B41FA5}">
                      <a16:colId xmlns:a16="http://schemas.microsoft.com/office/drawing/2014/main" val="1611484757"/>
                    </a:ext>
                  </a:extLst>
                </a:gridCol>
                <a:gridCol w="2072978">
                  <a:extLst>
                    <a:ext uri="{9D8B030D-6E8A-4147-A177-3AD203B41FA5}">
                      <a16:colId xmlns:a16="http://schemas.microsoft.com/office/drawing/2014/main" val="97652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框架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發明者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使用狀況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優點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補充資料連結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3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PaddlePaddle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Baidu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主要應用於工業界，特別是在中國的企業中有廣泛應用。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支持多種語言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支持分佈式訓練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性能優異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國際社區支持相對較弱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PaddlePaddle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0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Fastai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Howard S.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Gugger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主要用於研究和快速原型設計，逐漸在工業界獲得認可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易於使用高階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的所有優勢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強大的社群支持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主要針對高階用戶，對初學者較複雜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Fastai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W. Falcon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主要應用於研究和工業界的大規模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結構化的訓練流程</a:t>
                      </a:r>
                      <a:endParaRPr lang="en-US" altLang="zh-TW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簡化代碼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</a:t>
                      </a:r>
                      <a:r>
                        <a:rPr lang="en-US" altLang="zh-TW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的所有優勢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強大的社區支持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對於非常簡單的項目，可能顯得過於複雜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PyTorch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Lightning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0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Berkeley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工業界和學術界都有應用，主要於圖像分類和分割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訓練速度快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速度快易於部署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靈活性較低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不支持動態計算圖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Caffe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官網</a:t>
                      </a:r>
                      <a:endParaRPr lang="zh-TW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19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6431-EA01-C395-96AC-33756F6F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9" y="89041"/>
            <a:ext cx="10515600" cy="707663"/>
          </a:xfrm>
        </p:spPr>
        <p:txBody>
          <a:bodyPr>
            <a:normAutofit/>
          </a:bodyPr>
          <a:lstStyle/>
          <a:p>
            <a:r>
              <a:rPr lang="en-US" altLang="zh-TW" dirty="0"/>
              <a:t>SVM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F3BBC-8A5A-45E9-DCA6-2D80088BC121}"/>
              </a:ext>
            </a:extLst>
          </p:cNvPr>
          <p:cNvSpPr txBox="1"/>
          <p:nvPr/>
        </p:nvSpPr>
        <p:spPr>
          <a:xfrm>
            <a:off x="109179" y="967061"/>
            <a:ext cx="353990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600" b="1" dirty="0">
                <a:solidFill>
                  <a:srgbClr val="323130"/>
                </a:solidFill>
                <a:latin typeface="Segoe UI" panose="020B0502040204020203" pitchFamily="34" charset="0"/>
              </a:rPr>
              <a:t>2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核函數（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Kernel Function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）</a:t>
            </a:r>
          </a:p>
          <a:p>
            <a:pPr algn="l"/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核函數是一種數學函數，用於將低維空間中的數據映射到高維空間。常見的核函數包括：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線性核（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Linear Kernel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）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：適用於線性可分的數據。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多項式核（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Polynomial Kernel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）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：適用於多項式邊界的數據。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高斯徑向基核（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Gaussian Radial Basis Function, RBF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）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：適用於非線性可分的數據。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Sigmoid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核（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Sigmoid Kernel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）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：類似於神經網絡中的激活函數。</a:t>
            </a:r>
          </a:p>
          <a:p>
            <a:pPr algn="l"/>
            <a:r>
              <a:rPr lang="en-US" altLang="zh-TW" sz="1600" b="1" dirty="0">
                <a:solidFill>
                  <a:srgbClr val="323130"/>
                </a:solidFill>
                <a:latin typeface="Segoe UI" panose="020B0502040204020203" pitchFamily="34" charset="0"/>
              </a:rPr>
              <a:t>5</a:t>
            </a:r>
            <a:r>
              <a:rPr lang="en-US" altLang="zh-TW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應用領域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圖像識別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：如手寫數字識別、人臉識別。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文本分類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：如垃圾郵件過濾、情感分析。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生物信息學</a:t>
            </a:r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：如基因表達數據分類。</a:t>
            </a:r>
          </a:p>
          <a:p>
            <a:pPr algn="l"/>
            <a:r>
              <a:rPr lang="zh-TW" altLang="en-US" sz="1600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總結來說，支持向量機是一種強大且靈活的機器學習算法，特別適合於高維數據和需要高分類精度的應用場景。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AC932F-5F23-A360-D9A6-54DB96D3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62092"/>
              </p:ext>
            </p:extLst>
          </p:nvPr>
        </p:nvGraphicFramePr>
        <p:xfrm>
          <a:off x="3723443" y="226060"/>
          <a:ext cx="8224668" cy="640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6201">
                  <a:extLst>
                    <a:ext uri="{9D8B030D-6E8A-4147-A177-3AD203B41FA5}">
                      <a16:colId xmlns:a16="http://schemas.microsoft.com/office/drawing/2014/main" val="3844492523"/>
                    </a:ext>
                  </a:extLst>
                </a:gridCol>
                <a:gridCol w="4388467">
                  <a:extLst>
                    <a:ext uri="{9D8B030D-6E8A-4147-A177-3AD203B41FA5}">
                      <a16:colId xmlns:a16="http://schemas.microsoft.com/office/drawing/2014/main" val="36143477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rgbClr val="323130"/>
                          </a:solidFill>
                          <a:effectLst/>
                        </a:rPr>
                        <a:t>基本概念</a:t>
                      </a:r>
                      <a:endParaRPr lang="zh-TW" altLang="en-US" sz="1800" b="1" i="0" dirty="0">
                        <a:solidFill>
                          <a:srgbClr val="32313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815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highlight>
                            <a:srgbClr val="FFFFFF"/>
                          </a:highlight>
                          <a:latin typeface="Segoe UI" panose="020B0502040204020203" pitchFamily="34" charset="0"/>
                        </a:rPr>
                        <a:t>找到一個最佳的超平面，將不同類別的數據點分開。這個超平面在特徵空間中最大化兩類數據點之間的邊界。以提高分類的穩健性。</a:t>
                      </a:r>
                      <a:endParaRPr lang="en-US" altLang="zh-TW" sz="1800" b="1" i="0" dirty="0">
                        <a:solidFill>
                          <a:srgbClr val="32313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03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超平面（</a:t>
                      </a: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Hyperplane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）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在</a:t>
                      </a:r>
                      <a:r>
                        <a:rPr lang="en-US" altLang="zh-TW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n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維空間中，一個</a:t>
                      </a:r>
                      <a:r>
                        <a:rPr lang="en-US" altLang="zh-TW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n-1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維的子空間。例如，在三維空間中，超平面是一個二維平面。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邊界（</a:t>
                      </a: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Margin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）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超平面到最近的數據點（支持向量）的距離。</a:t>
                      </a:r>
                      <a:endParaRPr lang="en-US" altLang="zh-TW" sz="1800" b="0" i="0" dirty="0">
                        <a:solidFill>
                          <a:srgbClr val="32313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4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支持向量（</a:t>
                      </a: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Support Vectors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）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位於邊界上的數據點對於確定超平面的位置至關重要。即使其他數據點被移除，支持向量仍然能夠確定最佳的超平面。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0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線性可分（</a:t>
                      </a: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Linearly Separable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）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：數據可以用一個超平面完全分開。</a:t>
                      </a:r>
                      <a:r>
                        <a:rPr lang="en-US" altLang="zh-TW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SVM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此時可以找到一個最佳的線性超平面。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非線性可分（</a:t>
                      </a: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Non-linearly Separable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）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：數據不能用一個超平面完全分開。</a:t>
                      </a:r>
                      <a:r>
                        <a:rPr lang="en-US" altLang="zh-TW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SVM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使用核函數將數據映射到更高維度的空間，使其在高維空間中變得線性可分。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6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SVM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的優點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高效能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：高維空間中仍能有效運作。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穩健性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：對於少量的數據點（支持向量）敏感，對於大部分的數據點不敏感。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靈活性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：通過選擇不同的核函數，可以處理線性和非線性問題。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SVM</a:t>
                      </a: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的缺點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計算成本高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：對於大規模數據集，訓練時間和內存需求較高。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800" b="1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參數選擇困難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：需要選擇合適的核函數和參數（如</a:t>
                      </a:r>
                      <a:r>
                        <a:rPr lang="en-US" altLang="zh-TW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C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和</a:t>
                      </a:r>
                      <a:r>
                        <a:rPr lang="en-US" altLang="zh-TW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γ</a:t>
                      </a:r>
                      <a:r>
                        <a:rPr lang="zh-TW" altLang="en-US" sz="1800" b="0" i="0" dirty="0">
                          <a:solidFill>
                            <a:srgbClr val="323130"/>
                          </a:solidFill>
                          <a:effectLst/>
                          <a:latin typeface="Segoe UI" panose="020B0502040204020203" pitchFamily="34" charset="0"/>
                        </a:rPr>
                        <a:t>），這可能需要大量的交叉驗證。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93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79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6AA0DC-6ABA-99D7-9B18-43B25CA58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217565"/>
              </p:ext>
            </p:extLst>
          </p:nvPr>
        </p:nvGraphicFramePr>
        <p:xfrm>
          <a:off x="109179" y="778945"/>
          <a:ext cx="11955574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57">
                  <a:extLst>
                    <a:ext uri="{9D8B030D-6E8A-4147-A177-3AD203B41FA5}">
                      <a16:colId xmlns:a16="http://schemas.microsoft.com/office/drawing/2014/main" val="4092813062"/>
                    </a:ext>
                  </a:extLst>
                </a:gridCol>
                <a:gridCol w="10263517">
                  <a:extLst>
                    <a:ext uri="{9D8B030D-6E8A-4147-A177-3AD203B41FA5}">
                      <a16:colId xmlns:a16="http://schemas.microsoft.com/office/drawing/2014/main" val="19343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8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正則化參數。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值越大，模型</a:t>
                      </a:r>
                      <a:r>
                        <a:rPr lang="zh-TW" alt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對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數據的擬合越好，但可能會過擬合。反之可能會欠擬合。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8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僅適用非線性核函數，決定單個訓練樣本的影響範圍。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值越大，影響範圍越小，模型越複雜；反之模型越簡單。</a:t>
                      </a: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'scale'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/ 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n_features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X.var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），可以設置為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'auto'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/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n_features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）或具體的數值。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僅適用於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‘poly’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核函數。多項式的度數。默認值：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3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coef0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僅適用於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'poly'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'sigmoid'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核函數。核函數中的常數項。默認值：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1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是否啟用概率估計。啟用後會增加計算成本。默認值：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87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是否使用收縮啟發式（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Shrinking Heuristics）。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默認值：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39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停止準則的容忍度。默認值：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指定內存中核矩陣的大小（以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為單位）。默認值：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0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給不同類別分配不同的權重。可以是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'、'balanced'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None。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默認值：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8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是否啟用詳細輸出。默認值：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1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最大迭代次數。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表示無限制。默認值：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4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隨機數生成器的種子，用於重現結果。默認值：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8441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7807C8F-D804-9557-48CD-D4D5DD427D6D}"/>
              </a:ext>
            </a:extLst>
          </p:cNvPr>
          <p:cNvSpPr txBox="1">
            <a:spLocks/>
          </p:cNvSpPr>
          <p:nvPr/>
        </p:nvSpPr>
        <p:spPr>
          <a:xfrm>
            <a:off x="109179" y="89041"/>
            <a:ext cx="10515600" cy="707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在</a:t>
            </a: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Scikit-Learn</a:t>
            </a:r>
            <a:r>
              <a:rPr lang="zh-TW" alt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的</a:t>
            </a:r>
            <a:r>
              <a:rPr 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SVM</a:t>
            </a:r>
            <a:r>
              <a:rPr lang="zh-TW" altLang="en-US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實現中，用</a:t>
            </a:r>
            <a:r>
              <a:rPr lang="en-US" altLang="zh-TW" b="0" i="0" dirty="0">
                <a:solidFill>
                  <a:srgbClr val="32313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SVC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83B46-C6DE-AC70-B79F-AC3E23CD97B5}"/>
              </a:ext>
            </a:extLst>
          </p:cNvPr>
          <p:cNvSpPr txBox="1"/>
          <p:nvPr/>
        </p:nvSpPr>
        <p:spPr>
          <a:xfrm>
            <a:off x="1740024" y="796704"/>
            <a:ext cx="9250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svm_vis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 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=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 SVC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(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kernel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=</a:t>
            </a:r>
            <a:r>
              <a:rPr lang="en-US" b="0" i="0" dirty="0">
                <a:solidFill>
                  <a:srgbClr val="A3BE8C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'linear'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,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 C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=</a:t>
            </a:r>
            <a:r>
              <a:rPr lang="en-US" b="0" i="0" dirty="0">
                <a:solidFill>
                  <a:srgbClr val="B48EAD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1.0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,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random_state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=</a:t>
            </a:r>
            <a:r>
              <a:rPr lang="en-US" b="0" i="0" dirty="0">
                <a:solidFill>
                  <a:srgbClr val="B48EAD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42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F050202020403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linear_svc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 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=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LinearSVC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(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C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=</a:t>
            </a:r>
            <a:r>
              <a:rPr lang="en-US" b="0" i="0" dirty="0">
                <a:solidFill>
                  <a:srgbClr val="B48EAD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1.0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,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max_iter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=</a:t>
            </a:r>
            <a:r>
              <a:rPr lang="en-US" b="0" i="0" dirty="0">
                <a:solidFill>
                  <a:srgbClr val="B48EAD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10000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,</a:t>
            </a:r>
            <a:r>
              <a:rPr lang="en-US" b="0" i="0" dirty="0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 </a:t>
            </a:r>
            <a:r>
              <a:rPr lang="en-US" b="0" i="0" dirty="0" err="1">
                <a:solidFill>
                  <a:srgbClr val="F8F8F2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random_state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=</a:t>
            </a:r>
            <a:r>
              <a:rPr lang="en-US" b="0" i="0" dirty="0">
                <a:solidFill>
                  <a:srgbClr val="B48EAD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42</a:t>
            </a:r>
            <a:r>
              <a:rPr lang="en-US" b="0" i="0" dirty="0">
                <a:solidFill>
                  <a:srgbClr val="81A1C1"/>
                </a:solidFill>
                <a:effectLst/>
                <a:highlight>
                  <a:srgbClr val="2E3440"/>
                </a:highlight>
                <a:latin typeface="Fira Code" panose="020B08090500000200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3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2505</Words>
  <Application>Microsoft Office PowerPoint</Application>
  <PresentationFormat>Widescreen</PresentationFormat>
  <Paragraphs>345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Fira Code</vt:lpstr>
      <vt:lpstr>Segoe UI</vt:lpstr>
      <vt:lpstr>Office Theme</vt:lpstr>
      <vt:lpstr>PowerPoint Presentation</vt:lpstr>
      <vt:lpstr>PowerPoint Presentation</vt:lpstr>
      <vt:lpstr>PowerPoint Presentation</vt:lpstr>
      <vt:lpstr>CNN</vt:lpstr>
      <vt:lpstr>CNN continue</vt:lpstr>
      <vt:lpstr>DL framework</vt:lpstr>
      <vt:lpstr>DL framework</vt:lpstr>
      <vt:lpstr>SVM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Lai, Hiko</dc:creator>
  <cp:lastModifiedBy>Lai, Hiko</cp:lastModifiedBy>
  <cp:revision>7</cp:revision>
  <dcterms:created xsi:type="dcterms:W3CDTF">2024-06-25T05:41:24Z</dcterms:created>
  <dcterms:modified xsi:type="dcterms:W3CDTF">2024-06-28T06:44:32Z</dcterms:modified>
</cp:coreProperties>
</file>