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409" r:id="rId3"/>
    <p:sldId id="411" r:id="rId4"/>
    <p:sldId id="413" r:id="rId5"/>
    <p:sldId id="412" r:id="rId6"/>
    <p:sldId id="414" r:id="rId7"/>
    <p:sldId id="415" r:id="rId8"/>
    <p:sldId id="417" r:id="rId9"/>
    <p:sldId id="416" r:id="rId10"/>
    <p:sldId id="420" r:id="rId11"/>
    <p:sldId id="445" r:id="rId12"/>
    <p:sldId id="446" r:id="rId13"/>
    <p:sldId id="447" r:id="rId14"/>
    <p:sldId id="448" r:id="rId15"/>
    <p:sldId id="449" r:id="rId17"/>
    <p:sldId id="450" r:id="rId18"/>
    <p:sldId id="451" r:id="rId19"/>
    <p:sldId id="452" r:id="rId20"/>
    <p:sldId id="453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31" r:id="rId29"/>
    <p:sldId id="43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CA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51.xml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70.xml"/><Relationship Id="rId12" Type="http://schemas.openxmlformats.org/officeDocument/2006/relationships/image" Target="../media/image40.png"/><Relationship Id="rId11" Type="http://schemas.openxmlformats.org/officeDocument/2006/relationships/tags" Target="../tags/tag169.xml"/><Relationship Id="rId10" Type="http://schemas.openxmlformats.org/officeDocument/2006/relationships/image" Target="../media/image39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image" Target="../media/image41.png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77.xml"/><Relationship Id="rId10" Type="http://schemas.openxmlformats.org/officeDocument/2006/relationships/image" Target="../media/image42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image" Target="../media/image2.png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86.xml"/><Relationship Id="rId14" Type="http://schemas.openxmlformats.org/officeDocument/2006/relationships/tags" Target="../tags/tag185.xml"/><Relationship Id="rId13" Type="http://schemas.openxmlformats.org/officeDocument/2006/relationships/image" Target="../media/image45.wmf"/><Relationship Id="rId12" Type="http://schemas.openxmlformats.org/officeDocument/2006/relationships/oleObject" Target="../embeddings/oleObject1.bin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73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93.xml"/><Relationship Id="rId11" Type="http://schemas.openxmlformats.org/officeDocument/2006/relationships/image" Target="../media/image48.png"/><Relationship Id="rId10" Type="http://schemas.openxmlformats.org/officeDocument/2006/relationships/tags" Target="../tags/tag19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image" Target="../media/image51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206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218.xml"/><Relationship Id="rId10" Type="http://schemas.openxmlformats.org/officeDocument/2006/relationships/image" Target="../media/image61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0.xml"/><Relationship Id="rId3" Type="http://schemas.openxmlformats.org/officeDocument/2006/relationships/image" Target="../media/image2.png"/><Relationship Id="rId2" Type="http://schemas.openxmlformats.org/officeDocument/2006/relationships/tags" Target="../tags/tag219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image" Target="../media/image2.png"/><Relationship Id="rId2" Type="http://schemas.openxmlformats.org/officeDocument/2006/relationships/tags" Target="../tags/tag221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5.xml"/><Relationship Id="rId3" Type="http://schemas.openxmlformats.org/officeDocument/2006/relationships/image" Target="../media/image2.png"/><Relationship Id="rId2" Type="http://schemas.openxmlformats.org/officeDocument/2006/relationships/tags" Target="../tags/tag22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6.xml"/><Relationship Id="rId4" Type="http://schemas.openxmlformats.org/officeDocument/2006/relationships/image" Target="../media/image2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image" Target="../media/image2.png"/><Relationship Id="rId2" Type="http://schemas.openxmlformats.org/officeDocument/2006/relationships/tags" Target="../tags/tag7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image" Target="../media/image2.png"/><Relationship Id="rId2" Type="http://schemas.openxmlformats.org/officeDocument/2006/relationships/tags" Target="../tags/tag8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../media/image5.png"/><Relationship Id="rId7" Type="http://schemas.openxmlformats.org/officeDocument/2006/relationships/tags" Target="../tags/tag8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95.xml"/><Relationship Id="rId16" Type="http://schemas.openxmlformats.org/officeDocument/2006/relationships/tags" Target="../tags/tag94.xml"/><Relationship Id="rId15" Type="http://schemas.openxmlformats.org/officeDocument/2006/relationships/tags" Target="../tags/tag93.xml"/><Relationship Id="rId14" Type="http://schemas.openxmlformats.org/officeDocument/2006/relationships/image" Target="../media/image7.png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image" Target="../media/image6.png"/><Relationship Id="rId10" Type="http://schemas.openxmlformats.org/officeDocument/2006/relationships/tags" Target="../tags/tag90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image" Target="../media/image2.png"/><Relationship Id="rId2" Type="http://schemas.openxmlformats.org/officeDocument/2006/relationships/tags" Target="../tags/tag96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tags" Target="../tags/tag105.xml"/><Relationship Id="rId6" Type="http://schemas.openxmlformats.org/officeDocument/2006/relationships/image" Target="../media/image11.png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3600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340" y="1913255"/>
            <a:ext cx="9799320" cy="1021080"/>
          </a:xfrm>
        </p:spPr>
        <p:txBody>
          <a:bodyPr>
            <a:noAutofit/>
          </a:bodyPr>
          <a:p>
            <a:r>
              <a:rPr lang="en-US" altLang="zh-CN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WEB PROJECT</a:t>
            </a:r>
            <a:br>
              <a:rPr lang="en-US" altLang="zh-CN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</a:br>
            <a:r>
              <a:rPr lang="en-US" altLang="zh-CN" sz="1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1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565400" y="4058285"/>
            <a:ext cx="7061200" cy="967740"/>
          </a:xfrm>
        </p:spPr>
        <p:txBody>
          <a:bodyPr/>
          <a:p>
            <a:r>
              <a:rPr lang="en-US" altLang="zh-CN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GROUP 3</a:t>
            </a:r>
            <a:endParaRPr lang="en-US" altLang="zh-CN" sz="28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김태현 </a:t>
            </a: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|| 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김경린 </a:t>
            </a: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|| 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박창우 </a:t>
            </a: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|| 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오민혁 </a:t>
            </a: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|| 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이동수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505" y="2934335"/>
            <a:ext cx="808990" cy="98996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6499860" y="3599180"/>
            <a:ext cx="5691505" cy="1270"/>
          </a:xfrm>
          <a:prstGeom prst="line">
            <a:avLst/>
          </a:prstGeom>
          <a:ln w="28575">
            <a:solidFill>
              <a:srgbClr val="013C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0" y="3599180"/>
            <a:ext cx="5691505" cy="1270"/>
          </a:xfrm>
          <a:prstGeom prst="line">
            <a:avLst/>
          </a:prstGeom>
          <a:ln w="28575">
            <a:solidFill>
              <a:srgbClr val="013C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04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05460" y="853440"/>
            <a:ext cx="1164590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메인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00480" y="32385"/>
            <a:ext cx="1804035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UI</a:t>
            </a:r>
            <a:endParaRPr lang="en-US" altLang="ko-KR" sz="2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0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76275" y="5186045"/>
            <a:ext cx="2999740" cy="142049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공지사항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공지사항 영역에서는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공지사항 카테고리에 작성된 제목이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최근 날짜 순으로 최대까지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확인 가능합니다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495" y="1193165"/>
            <a:ext cx="5493385" cy="36518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980" y="1193165"/>
            <a:ext cx="5175250" cy="3748405"/>
          </a:xfrm>
          <a:prstGeom prst="rect">
            <a:avLst/>
          </a:prstGeom>
        </p:spPr>
      </p:pic>
      <p:sp>
        <p:nvSpPr>
          <p:cNvPr id="16" name="副标题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570980" y="853440"/>
            <a:ext cx="1164590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내정보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7" name="副标题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3461385" y="5186045"/>
            <a:ext cx="3325495" cy="142049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업무</a:t>
            </a:r>
            <a:endParaRPr lang="ko-KR" altLang="en-US" sz="10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업무 작성 영역은 업무 내용을 추가 및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삭제할 수 있는 공간입니다.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로그인한 사용자가 작성한 내용만 볼 수 있도록 설정되어있습니다.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8" name="副标题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420735" y="5186045"/>
            <a:ext cx="3325495" cy="90360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내정보</a:t>
            </a:r>
            <a:endParaRPr lang="ko-KR" altLang="en-US" sz="10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개인의 정보를 확인할 수 있는 영역입니다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정보 수정시 이메일 인증이 필요합니다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04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05460" y="853440"/>
            <a:ext cx="1164590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공지사항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00480" y="32385"/>
            <a:ext cx="1804035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UI</a:t>
            </a:r>
            <a:endParaRPr lang="en-US" altLang="ko-KR" sz="2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75" y="1272540"/>
            <a:ext cx="6008370" cy="3472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2095" y="1193165"/>
            <a:ext cx="5483860" cy="2526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2095" y="4120515"/>
            <a:ext cx="5531485" cy="2660015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805815" y="4611370"/>
            <a:ext cx="5624830" cy="6419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공지사항의 영역으로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게시글 작성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수정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삭제등의 기능이 가능합니다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2" name="副标题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6602095" y="853440"/>
            <a:ext cx="222948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공지사항 상세 페이지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4" name="副标题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6602095" y="3780790"/>
            <a:ext cx="2277110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공지사항 수정 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페이지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04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05460" y="853440"/>
            <a:ext cx="1164590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QA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00480" y="32385"/>
            <a:ext cx="1804035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UI</a:t>
            </a:r>
            <a:endParaRPr lang="en-US" altLang="ko-KR" sz="2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8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76275" y="4288790"/>
            <a:ext cx="3123565" cy="155067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문의내용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등록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수정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삭제등의 기능이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가능하며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수정과 삭제는 로그인 비밀번호를 통해서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진행 가능합니다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2" name="副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602095" y="853440"/>
            <a:ext cx="181800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QA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상세 페이지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720" y="4288790"/>
            <a:ext cx="4126865" cy="22669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1455" y="4260215"/>
            <a:ext cx="3903345" cy="23533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460" y="1193165"/>
            <a:ext cx="5721350" cy="28225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2095" y="1193165"/>
            <a:ext cx="4983480" cy="2654935"/>
          </a:xfrm>
          <a:prstGeom prst="rect">
            <a:avLst/>
          </a:prstGeom>
        </p:spPr>
      </p:pic>
      <p:sp>
        <p:nvSpPr>
          <p:cNvPr id="17" name="副标题 2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4775200" y="3848100"/>
            <a:ext cx="3149600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QA 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등록 및 수정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페이지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04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05460" y="853440"/>
            <a:ext cx="1164590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자료실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00480" y="32385"/>
            <a:ext cx="1804035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UI</a:t>
            </a:r>
            <a:endParaRPr lang="en-US" altLang="ko-KR" sz="2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8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183005" y="4432300"/>
            <a:ext cx="4474210" cy="174117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파일 업로드와 다운로드가 가능한 자료실입니다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수정과 삭제는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QA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와 동일하며 등록된 파일은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다른 사용자도 다운로드 가능합니다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SQL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의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LIKE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기능을 통해서 제목을 검색할 수 있습니다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2" name="副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602095" y="853440"/>
            <a:ext cx="2047240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자료실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상세 페이지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460" y="1193165"/>
            <a:ext cx="5828665" cy="29737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2095" y="1193165"/>
            <a:ext cx="5358765" cy="2900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2095" y="4432300"/>
            <a:ext cx="5358130" cy="2323465"/>
          </a:xfrm>
          <a:prstGeom prst="rect">
            <a:avLst/>
          </a:prstGeom>
        </p:spPr>
      </p:pic>
      <p:sp>
        <p:nvSpPr>
          <p:cNvPr id="9" name="副标题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6602095" y="4092575"/>
            <a:ext cx="2047240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자료실 등록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페이지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04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05460" y="853440"/>
            <a:ext cx="172021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회의실 예약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00480" y="32385"/>
            <a:ext cx="1804035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UI</a:t>
            </a:r>
            <a:endParaRPr lang="en-US" altLang="ko-KR" sz="2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8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57200" y="5297805"/>
            <a:ext cx="5835015" cy="136779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사용자는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예약 신청을 통해서 예약을 신청할 수 있으며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사용자는 예약 확인에서 자신이 신청한 예약의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승인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거절 여부 확인 및 예약 취소가 가능합니다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관리자는 예약관리에서 신청현황을 확인하고 승인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거절 처리를 할 수 있습니다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2" name="副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334760" y="853440"/>
            <a:ext cx="124269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예약 확인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9" name="副标题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334760" y="3599815"/>
            <a:ext cx="109918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예약 관리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610" y="1193165"/>
            <a:ext cx="5594350" cy="39363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4760" y="1193165"/>
            <a:ext cx="5560060" cy="22040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4760" y="3939540"/>
            <a:ext cx="5560060" cy="18865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04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00050" y="1409065"/>
            <a:ext cx="172021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출퇴근 관리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00480" y="32385"/>
            <a:ext cx="1804035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UI</a:t>
            </a:r>
            <a:endParaRPr lang="en-US" altLang="ko-KR" sz="2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8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178175" y="4878070"/>
            <a:ext cx="5835015" cy="136779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사용자는 출근과 퇴근을 기록할 수 있으며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출근과 퇴근 시간의 기록에따라 당일 근무시간을 파악할 수 있습니다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사용자는 자신의 출퇴근 기록만을 확인할 수 있으며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최대 일주일안의 날짜 기록만 확인이 가능합니다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" y="1806575"/>
            <a:ext cx="5615940" cy="3071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1715" y="1806575"/>
            <a:ext cx="5722620" cy="299339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04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00050" y="948690"/>
            <a:ext cx="172021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휴가 신청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00480" y="32385"/>
            <a:ext cx="1804035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UI</a:t>
            </a:r>
            <a:endParaRPr lang="en-US" altLang="ko-KR" sz="2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8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92785" y="5013325"/>
            <a:ext cx="5374640" cy="136779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사용자는 휴가 신청 페이지에서 휴가 신청 및 신청 현항을 알 수 있습니다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휴가 신청시 관리자가 휴가 관리에서 승인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거절 처리를 할 수 있으며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승인처리시 휴가 확인의 달력에서 확인이 가능합니다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7425" y="1288415"/>
            <a:ext cx="5819140" cy="1943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50" y="1288415"/>
            <a:ext cx="5570220" cy="3514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7425" y="3910330"/>
            <a:ext cx="5819140" cy="2882900"/>
          </a:xfrm>
          <a:prstGeom prst="rect">
            <a:avLst/>
          </a:prstGeom>
        </p:spPr>
      </p:pic>
      <p:sp>
        <p:nvSpPr>
          <p:cNvPr id="12" name="副标题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6067425" y="948690"/>
            <a:ext cx="172021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휴가 관리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3" name="副标题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6067425" y="3570605"/>
            <a:ext cx="172021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휴가 확인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04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64160" y="711200"/>
            <a:ext cx="172021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직원 </a:t>
            </a: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DB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00480" y="32385"/>
            <a:ext cx="1804035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UI</a:t>
            </a:r>
            <a:endParaRPr lang="en-US" altLang="ko-KR" sz="2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8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39700" y="4227195"/>
            <a:ext cx="4745990" cy="242189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관리자는 직원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DB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에서 직원 등록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수정 삭제가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가능합니다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SELECTBAR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는 페이지 로드시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DEPT_PROJECT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테이블의 부서 목록을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SELECTLIST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하는 방식으로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만약 인사 직원을 등록할 경우 먼저 부서관리에서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인사 부서를 추가해야합니다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2" name="副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278245" y="711200"/>
            <a:ext cx="172021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직원 상세보기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160" y="1050925"/>
            <a:ext cx="5904230" cy="2879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0365" y="4093210"/>
            <a:ext cx="3764915" cy="27647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8735" y="1050925"/>
            <a:ext cx="5376545" cy="2735580"/>
          </a:xfrm>
          <a:prstGeom prst="rect">
            <a:avLst/>
          </a:prstGeom>
        </p:spPr>
      </p:pic>
      <p:sp>
        <p:nvSpPr>
          <p:cNvPr id="15" name="副标题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5204460" y="3753485"/>
            <a:ext cx="260159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직원 등록  및 수정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9300" y="4074160"/>
            <a:ext cx="3441065" cy="27844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04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64160" y="711200"/>
            <a:ext cx="172021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부서 관리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00480" y="32385"/>
            <a:ext cx="1804035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UI</a:t>
            </a:r>
            <a:endParaRPr lang="en-US" altLang="ko-KR" sz="2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8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765175" y="4217670"/>
            <a:ext cx="4745990" cy="173291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관리자는 부서 관리에서 부서 추가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수정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삭제등이 가능합니다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부서 수정시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기존에 해당 부서인 직원의 부서명이 동시에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변경되며 삭제시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해당 부서에 속한 직원의 데이터가 삭제됩니다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 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삭제시 경고창이 뜨도록 되어있습니다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.)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2" name="副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789295" y="724535"/>
            <a:ext cx="172021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근태 관리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160" y="1050925"/>
            <a:ext cx="5397500" cy="284988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381750" y="4131310"/>
            <a:ext cx="4745990" cy="173291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관리자는 근태관리에서 당일 직원들의 출퇴근 기록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을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확인할 수 있습니다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출근 기록이 있는 직원들의 출근 시간대를 파악할 수 있으며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관리자의 권한으로 퇴근 처리를 직접 할 수 있습니다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4890" y="1050925"/>
            <a:ext cx="5614035" cy="279273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05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6835" y="822960"/>
            <a:ext cx="240855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부서 목록 동적화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00480" y="32385"/>
            <a:ext cx="1804035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주요 기능</a:t>
            </a:r>
            <a:endParaRPr lang="en-US" altLang="ko-KR" sz="2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0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976620" y="626110"/>
            <a:ext cx="5113020" cy="190881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부서 목록 동적화</a:t>
            </a:r>
            <a:endParaRPr lang="en-US" altLang="ko-KR" sz="8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직원 목록 리스트 출력시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WINDOW.ONLOAD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기능을 통해서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부서 테이블의 부서 목록을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JSON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형태로 저장한 뒤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AJAX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로 받은 결과를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DEPT_RESULTFN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함수에서 부서목록이 담긴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JSON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배열을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FOR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문으로 돌려 부서 목록을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EMP_LIST.JSP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실행마다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SELECTBAR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에 추가하도록 했습니다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3" name="副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257935" y="1162685"/>
            <a:ext cx="2081530" cy="2622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직원 목록 출력 </a:t>
            </a:r>
            <a:r>
              <a:rPr lang="en-US" altLang="ko-KR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JSP</a:t>
            </a:r>
            <a:endParaRPr lang="en-US" altLang="ko-KR" sz="10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010" y="1424940"/>
            <a:ext cx="4818380" cy="3243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010" y="5057140"/>
            <a:ext cx="3919220" cy="1316990"/>
          </a:xfrm>
          <a:prstGeom prst="rect">
            <a:avLst/>
          </a:prstGeom>
        </p:spPr>
      </p:pic>
      <p:sp>
        <p:nvSpPr>
          <p:cNvPr id="14" name="副标题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1247775" y="4794885"/>
            <a:ext cx="2091690" cy="26225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부서목록</a:t>
            </a: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출력 컨트롤러</a:t>
            </a:r>
            <a:endParaRPr lang="ko-KR" altLang="en-US" sz="10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7487285" y="2545080"/>
            <a:ext cx="2091690" cy="26225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직원목록 페이지</a:t>
            </a:r>
            <a:endParaRPr lang="ko-KR" altLang="en-US" sz="10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graphicFrame>
        <p:nvGraphicFramePr>
          <p:cNvPr id="16" name="对象 15"/>
          <p:cNvGraphicFramePr/>
          <p:nvPr/>
        </p:nvGraphicFramePr>
        <p:xfrm>
          <a:off x="5374005" y="2807335"/>
          <a:ext cx="6318885" cy="311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2" imgW="9772015" imgH="6724650" progId="Paint.Picture">
                  <p:embed/>
                </p:oleObj>
              </mc:Choice>
              <mc:Fallback>
                <p:oleObj name="" r:id="rId12" imgW="9772015" imgH="6724650" progId="Paint.Picture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74005" y="2807335"/>
                        <a:ext cx="6318885" cy="311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副标题 2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6754495" y="5922645"/>
            <a:ext cx="3557905" cy="59436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부서 목록을 추가함에따라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해당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SELECTBAR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의 목록 역시 똑같이 반영됩니다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3600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340" y="1913255"/>
            <a:ext cx="9799320" cy="1021080"/>
          </a:xfrm>
        </p:spPr>
        <p:txBody>
          <a:bodyPr>
            <a:noAutofit/>
          </a:bodyPr>
          <a:p>
            <a:r>
              <a:rPr lang="en-US" altLang="zh-CN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CONTENT</a:t>
            </a:r>
            <a:br>
              <a:rPr lang="en-US" altLang="zh-CN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</a:br>
            <a:r>
              <a:rPr lang="en-US" altLang="zh-CN" sz="1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1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03200" y="3658235"/>
            <a:ext cx="1469390" cy="709930"/>
          </a:xfrm>
        </p:spPr>
        <p:txBody>
          <a:bodyPr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01 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제작 동기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505" y="2934335"/>
            <a:ext cx="808990" cy="98996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6499860" y="3599180"/>
            <a:ext cx="5691505" cy="1270"/>
          </a:xfrm>
          <a:prstGeom prst="line">
            <a:avLst/>
          </a:prstGeom>
          <a:ln w="28575">
            <a:solidFill>
              <a:srgbClr val="013C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0" y="3599180"/>
            <a:ext cx="5691505" cy="1270"/>
          </a:xfrm>
          <a:prstGeom prst="line">
            <a:avLst/>
          </a:prstGeom>
          <a:ln w="28575">
            <a:solidFill>
              <a:srgbClr val="013C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136775" y="3658235"/>
            <a:ext cx="1528445" cy="7099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02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개발 환경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0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129405" y="3658870"/>
            <a:ext cx="1860550" cy="7086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03 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DB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설계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1" name="副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454140" y="3658870"/>
            <a:ext cx="1479550" cy="7086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04 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UI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4" name="副标题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8397875" y="3658870"/>
            <a:ext cx="1527175" cy="7086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05 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주요기능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10389235" y="3658870"/>
            <a:ext cx="1804035" cy="7086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06 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시연 및 </a:t>
            </a: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QA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05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6835" y="822960"/>
            <a:ext cx="187261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출퇴근 관리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00480" y="32385"/>
            <a:ext cx="1804035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주요 기능</a:t>
            </a:r>
            <a:endParaRPr lang="en-US" altLang="ko-KR" sz="2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0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938645" y="1424940"/>
            <a:ext cx="5074285" cy="460629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출근 및 퇴근 중복여부 처리</a:t>
            </a:r>
            <a:endParaRPr lang="en-US" altLang="ko-KR" sz="8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출퇴근 기록 페이지는 기본적으로 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로그인한 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직원 개인의 일주일치 출퇴근 기록을 보여주도록 되어있습니다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en-US" altLang="ko-KR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출근의 경우 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DATE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클래스를 사용하여 출력된 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LIST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의 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최근 날짜와 오늘 날짜를 비교하는 방식으로 출근 중복 여부를 판단했습니다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altLang="ko-KR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altLang="ko-KR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퇴근의 경우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DB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에 접근하여 오늘 날짜의 출근 여부를 판단한 뒤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AJAX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로 퇴근 여부를 알려주는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방식을 사용했습니다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altLang="ko-KR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altLang="ko-KR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altLang="ko-KR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출근 기록이 없는 신입 사원의 처리 여부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출근 기록이 존재하지 않는 신입사원의 경우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TRY-CATCH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를 통해서 출근 기록이 없는 예외를 처리하는 방식을 사용했습니다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컨트롤러에서는 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COMMUTE_IDX(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출근 번호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를 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INTEGER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타입으로 받아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NULL 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여부를 판단하여 처리하는 방식을 사용했습니다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altLang="ko-KR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altLang="ko-KR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(NULL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인 경우 신입사원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NULL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이 아닌 경우 출퇴근 기록이 있는 기존 사원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)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820" y="1437640"/>
            <a:ext cx="3368675" cy="3208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600" y="1437640"/>
            <a:ext cx="3280410" cy="3208020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854710" y="1162685"/>
            <a:ext cx="2081530" cy="2622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출퇴근 관리 </a:t>
            </a:r>
            <a:r>
              <a:rPr lang="en-US" altLang="ko-KR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JSP</a:t>
            </a:r>
            <a:endParaRPr lang="en-US" altLang="ko-KR" sz="10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7" name="副标题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4257040" y="1175385"/>
            <a:ext cx="2081530" cy="2622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출퇴근 컨트롤러</a:t>
            </a:r>
            <a:endParaRPr lang="ko-KR" altLang="en-US" sz="10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820" y="4759960"/>
            <a:ext cx="6727825" cy="203136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05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6835" y="822960"/>
            <a:ext cx="187261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회의실 예약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관리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00480" y="32385"/>
            <a:ext cx="1804035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주요 기능</a:t>
            </a:r>
            <a:endParaRPr lang="en-US" altLang="ko-KR" sz="2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0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847465" y="4123690"/>
            <a:ext cx="3283585" cy="10655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회의실 예약</a:t>
            </a:r>
            <a:endParaRPr lang="ko-KR" altLang="en-US" sz="10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회의실을 선택 했을시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예약 날짜 선택과, 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회의실 별 최대 예약가능 인원수를 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옵션태그에 추가하여 출력하도록 설정했습니다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.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5126" name="Picture 6" descr="C:\Users\ITSC\Desktop\회의실별 인원수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45" y="1490345"/>
            <a:ext cx="3215640" cy="226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ITSC\Desktop\예약날짜출력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4" y="1490116"/>
            <a:ext cx="3559784" cy="382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标题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931545" y="1163955"/>
            <a:ext cx="2081530" cy="2622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예약 관리 </a:t>
            </a:r>
            <a:r>
              <a:rPr lang="en-US" altLang="ko-KR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JSP</a:t>
            </a:r>
            <a:endParaRPr lang="en-US" altLang="ko-KR" sz="10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1215" y="1482090"/>
            <a:ext cx="4857750" cy="3337560"/>
          </a:xfrm>
          <a:prstGeom prst="rect">
            <a:avLst/>
          </a:prstGeom>
        </p:spPr>
      </p:pic>
      <p:sp>
        <p:nvSpPr>
          <p:cNvPr id="14" name="副标题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815705" y="1163955"/>
            <a:ext cx="2081530" cy="2622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예약 신청</a:t>
            </a: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페이지</a:t>
            </a:r>
            <a:endParaRPr lang="ko-KR" altLang="en-US" sz="10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05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6835" y="822960"/>
            <a:ext cx="187261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회의실 예약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관리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00480" y="32385"/>
            <a:ext cx="1804035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주요 기능</a:t>
            </a:r>
            <a:endParaRPr lang="en-US" altLang="ko-KR" sz="2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0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62330" y="4048760"/>
            <a:ext cx="3963035" cy="8350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회의실 예약</a:t>
            </a:r>
            <a:endParaRPr lang="ko-KR" altLang="en-US" sz="10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Script 안에서 JSTL을 사용하여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조건에 맞는 값이 있을 경우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배열에 값을 추가하여 옵션태그로 출력하게 했습니다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.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8" name="副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949450" y="1229995"/>
            <a:ext cx="2081530" cy="2622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예약 관리 </a:t>
            </a:r>
            <a:r>
              <a:rPr lang="en-US" altLang="ko-KR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JSP</a:t>
            </a:r>
            <a:endParaRPr lang="en-US" altLang="ko-KR" sz="10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6149" name="Picture 5" descr="C:\Users\ITSC\Desktop\db조건 맞을시 가져오기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65" y="1560270"/>
            <a:ext cx="4226000" cy="1828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ITSC\Desktop\예약된시간 제외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930" y="1560195"/>
            <a:ext cx="4903470" cy="461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0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05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6835" y="822960"/>
            <a:ext cx="187261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휴가 관리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00480" y="32385"/>
            <a:ext cx="1804035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주요 기능</a:t>
            </a:r>
            <a:endParaRPr lang="en-US" altLang="ko-KR" sz="2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0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938905" y="3702685"/>
            <a:ext cx="3034030" cy="141033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8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휴가 관리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FULL CANLENDER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 오픈 소스 라이브러리를 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사용하여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 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휴가 일정을 관리합니다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.</a:t>
            </a:r>
            <a:endParaRPr lang="en-US" altLang="ko-KR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altLang="ko-KR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다운받은 라이브러리를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 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프로젝트의 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RESOURCES 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폴더안에 넣은 뒤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CANLENDER.JSP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에서 사용했습니다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.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 </a:t>
            </a:r>
            <a:endParaRPr lang="en-US" altLang="ko-KR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8" name="副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413510" y="1256665"/>
            <a:ext cx="2081530" cy="2622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달력 </a:t>
            </a:r>
            <a:r>
              <a:rPr lang="en-US" altLang="ko-KR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API </a:t>
            </a: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추가</a:t>
            </a:r>
            <a:endParaRPr lang="ko-KR" altLang="en-US" sz="10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1026" name="Picture 2" descr="C:\Users\ITSC\Desktop\달력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4" y="1603141"/>
            <a:ext cx="369184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TSC\Desktop\달력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70" y="1603375"/>
            <a:ext cx="1800225" cy="187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TSC\Desktop\달력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3" y="3702584"/>
            <a:ext cx="3895675" cy="290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2965" y="1541780"/>
            <a:ext cx="4805045" cy="3709035"/>
          </a:xfrm>
          <a:prstGeom prst="rect">
            <a:avLst/>
          </a:prstGeom>
        </p:spPr>
      </p:pic>
      <p:sp>
        <p:nvSpPr>
          <p:cNvPr id="4" name="副标题 2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8448040" y="1279525"/>
            <a:ext cx="2081530" cy="2622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휴가 관리 페이지</a:t>
            </a:r>
            <a:endParaRPr lang="ko-KR" altLang="en-US" sz="10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05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300480" y="32385"/>
            <a:ext cx="1804035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주요 기능</a:t>
            </a:r>
            <a:endParaRPr lang="en-US" altLang="ko-KR" sz="2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8" name="副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34340" y="941705"/>
            <a:ext cx="6586220" cy="37592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휴가 뷰에 있는 승인된 휴가 데이터를 </a:t>
            </a: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JSON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형태로 받아 달력에 출력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7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7765415" y="1188085"/>
            <a:ext cx="3963035" cy="248983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휴가 승인된 데이터를 달력에 출력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휴가 신청후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, 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관리자가 휴가 신청을 승인하면 휴가테이블의 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CHECK_VAC 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컬럼이 승인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(1)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로 변경되며 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MANAGERVIEW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에 승인된 휴가 목록이 뜹니다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.</a:t>
            </a:r>
            <a:endParaRPr lang="en-US" altLang="ko-KR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en-US" altLang="ko-KR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승인된 목록은 위 사진의 휴가 관리 페이지의 달력상에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 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휴가 기간동안 사원명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/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부서명으로 표기가 됩니다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.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 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8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휴가 승인된 데이터를 달력에 출력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리스트를 제이슨 표기법으로 바꾸기 위한 라이브러리로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 pom.xml에 넣어줘야만 합니다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.</a:t>
            </a: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ko-KR" altLang="en-US" sz="8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</p:txBody>
      </p:sp>
      <p:pic>
        <p:nvPicPr>
          <p:cNvPr id="4100" name="Picture 4" descr="C:\Users\ITSC\Desktop\달력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" y="1433830"/>
            <a:ext cx="4318635" cy="159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5"/>
          <p:cNvGrpSpPr/>
          <p:nvPr/>
        </p:nvGrpSpPr>
        <p:grpSpPr>
          <a:xfrm>
            <a:off x="4459396" y="3741758"/>
            <a:ext cx="3009360" cy="1366712"/>
            <a:chOff x="626536" y="3000078"/>
            <a:chExt cx="3009360" cy="1366712"/>
          </a:xfrm>
        </p:grpSpPr>
        <p:pic>
          <p:nvPicPr>
            <p:cNvPr id="4101" name="Picture 5" descr="C:\Users\ITSC\Desktop\달력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90" y="3000078"/>
              <a:ext cx="3006306" cy="136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액자 3"/>
            <p:cNvSpPr/>
            <p:nvPr/>
          </p:nvSpPr>
          <p:spPr>
            <a:xfrm>
              <a:off x="626536" y="3719736"/>
              <a:ext cx="3009360" cy="253888"/>
            </a:xfrm>
            <a:prstGeom prst="fram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6"/>
          <p:cNvGrpSpPr/>
          <p:nvPr/>
        </p:nvGrpSpPr>
        <p:grpSpPr>
          <a:xfrm>
            <a:off x="676275" y="3340100"/>
            <a:ext cx="3614420" cy="3136265"/>
            <a:chOff x="4644008" y="1633364"/>
            <a:chExt cx="3384376" cy="2733426"/>
          </a:xfrm>
        </p:grpSpPr>
        <p:pic>
          <p:nvPicPr>
            <p:cNvPr id="4098" name="Picture 2" descr="C:\Users\ITSC\Desktop\달력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633364"/>
              <a:ext cx="3384376" cy="2733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액자 18"/>
            <p:cNvSpPr/>
            <p:nvPr/>
          </p:nvSpPr>
          <p:spPr>
            <a:xfrm>
              <a:off x="4932040" y="3645868"/>
              <a:ext cx="621659" cy="147736"/>
            </a:xfrm>
            <a:prstGeom prst="frame">
              <a:avLst>
                <a:gd name="adj1" fmla="val 4570"/>
              </a:avLst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9875" y="3677920"/>
            <a:ext cx="4000500" cy="200025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3600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340" y="1913255"/>
            <a:ext cx="9799320" cy="1021080"/>
          </a:xfrm>
        </p:spPr>
        <p:txBody>
          <a:bodyPr>
            <a:noAutofit/>
          </a:bodyPr>
          <a:p>
            <a:r>
              <a:rPr lang="ko-KR" altLang="en-US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시연 </a:t>
            </a:r>
            <a:r>
              <a:rPr lang="en-US" altLang="ko-KR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&amp; QA</a:t>
            </a:r>
            <a:br>
              <a:rPr lang="en-US" altLang="zh-CN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</a:br>
            <a:r>
              <a:rPr lang="en-US" altLang="zh-CN" sz="1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1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05" y="2934335"/>
            <a:ext cx="808990" cy="98996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6499860" y="3599180"/>
            <a:ext cx="5691505" cy="1270"/>
          </a:xfrm>
          <a:prstGeom prst="line">
            <a:avLst/>
          </a:prstGeom>
          <a:ln w="28575">
            <a:solidFill>
              <a:srgbClr val="013C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0" y="3599180"/>
            <a:ext cx="5691505" cy="1270"/>
          </a:xfrm>
          <a:prstGeom prst="line">
            <a:avLst/>
          </a:prstGeom>
          <a:ln w="28575">
            <a:solidFill>
              <a:srgbClr val="013C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3600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340" y="1913255"/>
            <a:ext cx="9799320" cy="1021080"/>
          </a:xfrm>
        </p:spPr>
        <p:txBody>
          <a:bodyPr>
            <a:noAutofit/>
          </a:bodyPr>
          <a:p>
            <a:r>
              <a:rPr lang="ko-KR" altLang="en-US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후기 및 보완</a:t>
            </a:r>
            <a:r>
              <a:rPr lang="ko-KR" altLang="en-US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점</a:t>
            </a:r>
            <a:br>
              <a:rPr lang="en-US" altLang="zh-CN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</a:br>
            <a:r>
              <a:rPr lang="en-US" altLang="zh-CN" sz="1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1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05" y="2934335"/>
            <a:ext cx="808990" cy="98996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6499860" y="3599180"/>
            <a:ext cx="5691505" cy="1270"/>
          </a:xfrm>
          <a:prstGeom prst="line">
            <a:avLst/>
          </a:prstGeom>
          <a:ln w="28575">
            <a:solidFill>
              <a:srgbClr val="013C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0" y="3599180"/>
            <a:ext cx="5691505" cy="1270"/>
          </a:xfrm>
          <a:prstGeom prst="line">
            <a:avLst/>
          </a:prstGeom>
          <a:ln w="28575">
            <a:solidFill>
              <a:srgbClr val="013C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72185" y="4019550"/>
            <a:ext cx="10247630" cy="264795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IT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분야로 취업을 결정하며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처음 경험하는 팀단위의 스프링 프로젝트입니다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18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일정도의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짧지 않은 기간이였지만 예상보다 시간도 많이 걸리고 미흡한 점도 적지 않았다고 생각합니다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프로젝트중 가장 아쉬웠던 부분은 코드에 낭비가 많았다는 점입니다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팀 프로젝트 종료 후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혼자 프로젝트를 리뉴얼하며 제가 담당했던 부분에서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중복 사용되는 코드 낭비가 많았다는 것을 </a:t>
            </a:r>
            <a:r>
              <a:rPr 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알 수 있었습니다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기능적으로는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파일 업로드시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AJAX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로 전송하는데 어려움을 많이 겪었습니다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이번 프로젝트에서 조장 역할을 맡으며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정말 많은 기능을 담당할 수 있었는데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스스로 기능에대한 구상 및 코딩을 해볼 수 있었다는 점이 무척 의미있었습니다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많은 문제에 직면했었지만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해결하고 나아가는 과정에서 개발에대한 즐거움을 느낄 수 있었습니다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 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3600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340" y="1913255"/>
            <a:ext cx="9799320" cy="1021080"/>
          </a:xfrm>
        </p:spPr>
        <p:txBody>
          <a:bodyPr>
            <a:noAutofit/>
          </a:bodyPr>
          <a:p>
            <a:r>
              <a:rPr lang="ko-KR" altLang="en-US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감사합니다</a:t>
            </a:r>
            <a:r>
              <a:rPr lang="en-US" altLang="ko-KR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br>
              <a:rPr lang="en-US" altLang="zh-CN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</a:br>
            <a:r>
              <a:rPr lang="en-US" altLang="zh-CN" sz="1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1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05" y="2934335"/>
            <a:ext cx="808990" cy="98996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6499860" y="3599180"/>
            <a:ext cx="5691505" cy="1270"/>
          </a:xfrm>
          <a:prstGeom prst="line">
            <a:avLst/>
          </a:prstGeom>
          <a:ln w="28575">
            <a:solidFill>
              <a:srgbClr val="013C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0" y="3599180"/>
            <a:ext cx="5691505" cy="1270"/>
          </a:xfrm>
          <a:prstGeom prst="line">
            <a:avLst/>
          </a:prstGeom>
          <a:ln w="28575">
            <a:solidFill>
              <a:srgbClr val="013C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3600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340" y="1913255"/>
            <a:ext cx="9799320" cy="1021080"/>
          </a:xfrm>
        </p:spPr>
        <p:txBody>
          <a:bodyPr>
            <a:noAutofit/>
          </a:bodyPr>
          <a:p>
            <a:r>
              <a:rPr lang="ko-KR" altLang="en-US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담당 업무</a:t>
            </a:r>
            <a:r>
              <a:rPr lang="en-US" altLang="zh-CN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br>
              <a:rPr lang="en-US" altLang="zh-CN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</a:br>
            <a:r>
              <a:rPr lang="en-US" altLang="zh-CN" sz="1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1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53640" y="4214495"/>
            <a:ext cx="7284720" cy="1129030"/>
          </a:xfrm>
        </p:spPr>
        <p:txBody>
          <a:bodyPr>
            <a:noAutofit/>
          </a:bodyPr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로그인 </a:t>
            </a:r>
            <a:r>
              <a:rPr lang="en-US" altLang="ko-KR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/ </a:t>
            </a:r>
            <a:r>
              <a:rPr lang="ko-KR" altLang="en-US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메인 </a:t>
            </a:r>
            <a:r>
              <a:rPr lang="en-US" altLang="ko-KR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/ </a:t>
            </a:r>
            <a:r>
              <a:rPr lang="ko-KR" altLang="en-US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관리자 회원가입 </a:t>
            </a:r>
            <a:r>
              <a:rPr lang="en-US" altLang="ko-KR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/ </a:t>
            </a:r>
            <a:r>
              <a:rPr lang="ko-KR" altLang="en-US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내정보 </a:t>
            </a:r>
            <a:endParaRPr lang="en-US" altLang="ko-KR" sz="12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직원 관리 </a:t>
            </a:r>
            <a:r>
              <a:rPr lang="en-US" altLang="ko-KR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/ </a:t>
            </a:r>
            <a:r>
              <a:rPr lang="ko-KR" altLang="en-US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근태 관리 </a:t>
            </a:r>
            <a:r>
              <a:rPr lang="en-US" altLang="ko-KR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/ </a:t>
            </a:r>
            <a:r>
              <a:rPr lang="ko-KR" altLang="en-US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부서 관리 </a:t>
            </a:r>
            <a:r>
              <a:rPr lang="en-US" altLang="ko-KR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/ </a:t>
            </a:r>
            <a:r>
              <a:rPr lang="ko-KR" altLang="en-US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출퇴근 관리</a:t>
            </a:r>
            <a:endParaRPr lang="ko-KR" altLang="en-US" sz="12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altLang="ko-KR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 ID &amp; PWD </a:t>
            </a:r>
            <a:r>
              <a:rPr lang="ko-KR" altLang="en-US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찾기 </a:t>
            </a:r>
            <a:r>
              <a:rPr lang="en-US" altLang="ko-KR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/</a:t>
            </a:r>
            <a:r>
              <a:rPr lang="en-US" altLang="ko-KR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자료실</a:t>
            </a:r>
            <a:endParaRPr lang="ko-KR" altLang="en-US" sz="12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505" y="2934335"/>
            <a:ext cx="808990" cy="98996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6499860" y="3599180"/>
            <a:ext cx="5691505" cy="1270"/>
          </a:xfrm>
          <a:prstGeom prst="line">
            <a:avLst/>
          </a:prstGeom>
          <a:ln w="28575">
            <a:solidFill>
              <a:srgbClr val="013C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0" y="3599180"/>
            <a:ext cx="5691505" cy="1270"/>
          </a:xfrm>
          <a:prstGeom prst="line">
            <a:avLst/>
          </a:prstGeom>
          <a:ln w="28575">
            <a:solidFill>
              <a:srgbClr val="013C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3600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00480" y="32385"/>
            <a:ext cx="1717040" cy="593725"/>
          </a:xfrm>
        </p:spPr>
        <p:txBody>
          <a:bodyPr>
            <a:noAutofit/>
          </a:bodyPr>
          <a:p>
            <a:r>
              <a:rPr lang="ko-KR" altLang="en-US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제작 동기</a:t>
            </a:r>
            <a:b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</a:br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76275" y="1629410"/>
            <a:ext cx="10247630" cy="3836670"/>
          </a:xfrm>
          <a:prstGeom prst="rect">
            <a:avLst/>
          </a:prstGeom>
        </p:spPr>
        <p:txBody>
          <a:bodyPr vert="horz" lIns="90000" tIns="46800" rIns="90000" bIns="46800" rtlCol="0">
            <a:normAutofit fontScale="6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40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제작 동기</a:t>
            </a: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altLang="ko-KR" sz="1555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			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#1 </a:t>
            </a:r>
            <a:r>
              <a:rPr lang="en-US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AJAX,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게시판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DB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연동등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수업에서 배운 내용의 통합적인 연습</a:t>
            </a:r>
            <a:endParaRPr lang="ko-KR" altLang="en-US" sz="2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endParaRPr lang="ko-KR" altLang="en-US" sz="2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ko-KR" altLang="en-US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endParaRPr lang="en-US" altLang="ko-KR" sz="2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			#2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날짜 비교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달력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메일 인증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주소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API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등 수업에서 배우지 않은 기능 시도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endParaRPr lang="en-US" altLang="ko-KR" sz="2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endParaRPr lang="en-US" altLang="ko-KR" sz="2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endParaRPr lang="en-US" altLang="ko-KR" sz="2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			#3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개념과 단순 예시로 접했던 내용의 응용</a:t>
            </a:r>
            <a:endParaRPr lang="ko-KR" altLang="en-US" sz="2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endParaRPr lang="en-US" altLang="ko-KR" sz="2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endParaRPr lang="en-US" altLang="ko-KR" sz="2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			#4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통합 관리 시스템에대한 흥미</a:t>
            </a:r>
            <a:endParaRPr lang="ko-KR" altLang="en-US" sz="2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ko-KR" altLang="en-US" sz="13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1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01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3600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00480" y="32385"/>
            <a:ext cx="1717040" cy="593725"/>
          </a:xfrm>
        </p:spPr>
        <p:txBody>
          <a:bodyPr>
            <a:noAutofit/>
          </a:bodyPr>
          <a:p>
            <a:r>
              <a:rPr lang="ko-KR" altLang="en-US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개발 환경</a:t>
            </a:r>
            <a:b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</a:br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02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76275" y="2538730"/>
            <a:ext cx="4707890" cy="168465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FRONT-END</a:t>
            </a:r>
            <a:endParaRPr lang="en-US" altLang="ko-KR" sz="27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altLang="ko-KR" sz="1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# HTML</a:t>
            </a:r>
            <a:endParaRPr lang="en-US" altLang="ko-KR" sz="1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altLang="ko-KR" sz="1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# BRACKETS.RELEASE.1.14.2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7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466205" y="2538730"/>
            <a:ext cx="4707890" cy="283464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BACK-END</a:t>
            </a:r>
            <a:endParaRPr lang="en-US" altLang="ko-KR" sz="6665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altLang="ko-KR" sz="2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altLang="ko-KR" sz="1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# SPRING 3.1</a:t>
            </a:r>
            <a:endParaRPr lang="en-US" altLang="ko-KR" sz="1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altLang="ko-KR" sz="1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# JDK 1.8</a:t>
            </a:r>
            <a:endParaRPr lang="en-US" altLang="ko-KR" sz="1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altLang="ko-KR" sz="1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# MYBATIS 3.4</a:t>
            </a:r>
            <a:endParaRPr lang="en-US" altLang="ko-KR" sz="1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altLang="ko-KR" sz="1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# TOMCAT 8.5</a:t>
            </a:r>
            <a:endParaRPr lang="en-US" altLang="ko-KR" sz="1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altLang="ko-KR" sz="1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# MAVEN 3.6</a:t>
            </a:r>
            <a:endParaRPr lang="en-US" altLang="ko-KR" sz="1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altLang="ko-KR" sz="1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# ORACLE DB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endParaRPr lang="en-US" altLang="ko-KR" sz="2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03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58495" y="1453515"/>
            <a:ext cx="2839720" cy="6337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EMP_PROJECT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사원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의 정보를 담는 테이블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20" y="2087245"/>
            <a:ext cx="3301365" cy="2288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20" y="5142865"/>
            <a:ext cx="3301365" cy="676275"/>
          </a:xfrm>
          <a:prstGeom prst="rect">
            <a:avLst/>
          </a:prstGeom>
        </p:spPr>
      </p:pic>
      <p:sp>
        <p:nvSpPr>
          <p:cNvPr id="9" name="副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58495" y="4585335"/>
            <a:ext cx="2839720" cy="6337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DEPT_PROJECT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부서의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정보를 담는 테이블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6580" y="2087245"/>
            <a:ext cx="3682365" cy="1379220"/>
          </a:xfrm>
          <a:prstGeom prst="rect">
            <a:avLst/>
          </a:prstGeom>
        </p:spPr>
      </p:pic>
      <p:sp>
        <p:nvSpPr>
          <p:cNvPr id="12" name="副标题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4607560" y="1453515"/>
            <a:ext cx="2839720" cy="6337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COMMUTE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사원의 출퇴근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정보를 담는 테이블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3" name="副标题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4223385" y="3627755"/>
            <a:ext cx="3845560" cy="38481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GTW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는 출근 시간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GOW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는 퇴근 시간을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DIFFHOUR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는 출근부터 퇴근동안의 시간을 담습니다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2330" y="2087245"/>
            <a:ext cx="2404745" cy="1379220"/>
          </a:xfrm>
          <a:prstGeom prst="rect">
            <a:avLst/>
          </a:prstGeom>
        </p:spPr>
      </p:pic>
      <p:sp>
        <p:nvSpPr>
          <p:cNvPr id="15" name="副标题 2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8279765" y="1453515"/>
            <a:ext cx="2839720" cy="63373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COMMUTE_VIEW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전직원의 하루동안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출퇴근 정보를 확인하기위한 뷰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6" name="副标题 2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8201025" y="3599815"/>
            <a:ext cx="3232785" cy="38481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EMP_PROJECT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와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COMMUTE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에서 필요한 컬럼데이터를 묶어서 생성한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VIEW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입니다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  <a:sym typeface="+mn-ea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86580" y="5142230"/>
            <a:ext cx="3682365" cy="868680"/>
          </a:xfrm>
          <a:prstGeom prst="rect">
            <a:avLst/>
          </a:prstGeom>
        </p:spPr>
      </p:pic>
      <p:sp>
        <p:nvSpPr>
          <p:cNvPr id="18" name="副标题 2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4676140" y="4585335"/>
            <a:ext cx="2839720" cy="50927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TASK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업무 메모장의 정보를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담는 테이블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ctrTitle"/>
            <p:custDataLst>
              <p:tags r:id="rId16"/>
            </p:custDataLst>
          </p:nvPr>
        </p:nvSpPr>
        <p:spPr>
          <a:xfrm>
            <a:off x="1300480" y="32385"/>
            <a:ext cx="1918970" cy="593725"/>
          </a:xfrm>
        </p:spPr>
        <p:txBody>
          <a:bodyPr>
            <a:noAutofit/>
          </a:bodyPr>
          <a:p>
            <a:r>
              <a:rPr lang="en-US" altLang="ko-KR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DB</a:t>
            </a:r>
            <a:r>
              <a:rPr lang="ko-KR" altLang="en-US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설계</a:t>
            </a:r>
            <a:b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</a:br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00480" y="32385"/>
            <a:ext cx="1918970" cy="593725"/>
          </a:xfrm>
        </p:spPr>
        <p:txBody>
          <a:bodyPr>
            <a:noAutofit/>
          </a:bodyPr>
          <a:p>
            <a:r>
              <a:rPr lang="en-US" altLang="ko-KR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DB</a:t>
            </a:r>
            <a:r>
              <a:rPr lang="ko-KR" altLang="en-US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설계</a:t>
            </a:r>
            <a:b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</a:br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03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4390" y="1716405"/>
            <a:ext cx="2839720" cy="55054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BOARD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공지사항의 정보를 저장하는 테이블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2" name="副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676140" y="1710055"/>
            <a:ext cx="2839720" cy="55689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QA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Q&amp;A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의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정보를 담는 테이블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455" y="2273935"/>
            <a:ext cx="3577590" cy="20142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4340" y="2266950"/>
            <a:ext cx="3704590" cy="20148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9745" y="2266950"/>
            <a:ext cx="3688080" cy="2021205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543925" y="1710055"/>
            <a:ext cx="2839720" cy="55689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UPLOAD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자료실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의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정보를 담는 테이블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03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37335" y="1141730"/>
            <a:ext cx="2954655" cy="54991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RES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회의실 예약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의 정보를 저장하는 테이블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12" name="副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472565" y="4159885"/>
            <a:ext cx="2839720" cy="55689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VAC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직원의 휴가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정보를 담는 테이블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735" y="1692275"/>
            <a:ext cx="4312285" cy="2054225"/>
          </a:xfrm>
          <a:prstGeom prst="rect">
            <a:avLst/>
          </a:prstGeom>
        </p:spPr>
      </p:pic>
      <p:sp>
        <p:nvSpPr>
          <p:cNvPr id="20" name="副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211445" y="5212715"/>
            <a:ext cx="4410710" cy="1036320"/>
          </a:xfrm>
          <a:prstGeom prst="rect">
            <a:avLst/>
          </a:prstGeom>
        </p:spPr>
        <p:txBody>
          <a:bodyPr vert="horz" lIns="90000" tIns="46800" rIns="90000" bIns="46800" rtlCol="0">
            <a:normAutofit fontScale="8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EMP_PROJECT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의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EMP_IDX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를 외래키로 잡고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ON DELETE CASCADE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속성을 사용하여 해당 직원이 삭제되는 경우 자동으로 휴가 정보가 지워지도록 설정했습니다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730" y="4716780"/>
            <a:ext cx="4009390" cy="139890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7145" y="2704465"/>
            <a:ext cx="2799080" cy="1553210"/>
          </a:xfrm>
          <a:prstGeom prst="rect">
            <a:avLst/>
          </a:prstGeom>
        </p:spPr>
      </p:pic>
      <p:sp>
        <p:nvSpPr>
          <p:cNvPr id="23" name="副标题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329805" y="2155190"/>
            <a:ext cx="3413125" cy="54927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MANAGEVIEW</a:t>
            </a:r>
            <a:endParaRPr lang="en-US" altLang="ko-KR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휴가 신청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승인등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관리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의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정보를 담는 뷰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1300480" y="32385"/>
            <a:ext cx="1918970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DB</a:t>
            </a:r>
            <a:r>
              <a:rPr lang="ko-KR" altLang="en-US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설계</a:t>
            </a:r>
            <a:b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</a:br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in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360045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" cy="72453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8495" y="-635"/>
            <a:ext cx="819150" cy="6597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04</a:t>
            </a:r>
            <a:endParaRPr lang="en-US" altLang="zh-CN" sz="36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05460" y="853440"/>
            <a:ext cx="1164590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로그인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5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00480" y="32385"/>
            <a:ext cx="1804035" cy="5937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UI</a:t>
            </a:r>
            <a:endParaRPr lang="en-US" altLang="ko-KR" sz="24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r>
              <a:rPr lang="en-US" altLang="zh-CN" sz="7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COMPANY INTRANET</a:t>
            </a:r>
            <a:endParaRPr lang="en-US" altLang="zh-CN" sz="7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60" y="1193165"/>
            <a:ext cx="3869055" cy="36214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2775" y="1742440"/>
            <a:ext cx="2656205" cy="43821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3910" y="1742440"/>
            <a:ext cx="3462655" cy="3769360"/>
          </a:xfrm>
          <a:prstGeom prst="rect">
            <a:avLst/>
          </a:prstGeom>
        </p:spPr>
      </p:pic>
      <p:sp>
        <p:nvSpPr>
          <p:cNvPr id="20" name="副标题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335280" y="4900930"/>
            <a:ext cx="5357495" cy="153606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</a:pP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회원가입은 인증키를 통해서 관리자만 할 수 있으며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관리자가 부서 관리를 통해서 부서 추가 후 직원을 등록하는 방식으로 진행됩니다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endParaRPr lang="en-US" altLang="ko-KR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아이디와 비밀번호는 이메일 인증을 통한 방식으로 진행됩니다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.</a:t>
            </a:r>
            <a:r>
              <a:rPr lang="ko-KR" altLang="en-US" sz="1000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 </a:t>
            </a:r>
            <a:endParaRPr lang="ko-KR" altLang="en-US" sz="100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2" name="副标题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5692775" y="1319530"/>
            <a:ext cx="193738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관리자 회원가입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7" name="副标题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348980" y="1329055"/>
            <a:ext cx="2684145" cy="3397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아아디 </a:t>
            </a:r>
            <a:r>
              <a:rPr lang="en-US" altLang="ko-KR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&amp; </a:t>
            </a:r>
            <a:r>
              <a:rPr lang="ko-KR" altLang="en-US" sz="1400" b="1">
                <a:solidFill>
                  <a:schemeClr val="tx1"/>
                </a:solidFill>
                <a:latin typeface="나눔고딕" panose="020D0604000000000000" charset="-127"/>
                <a:ea typeface="나눔고딕" panose="020D0604000000000000" charset="-127"/>
              </a:rPr>
              <a:t>비밀번호 찾기</a:t>
            </a:r>
            <a:endParaRPr lang="ko-KR" altLang="en-US" sz="1400" b="1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4538</Words>
  <Application>WPS 演示</Application>
  <PresentationFormat>宽屏</PresentationFormat>
  <Paragraphs>458</Paragraphs>
  <Slides>27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Microsoft YaHei</vt:lpstr>
      <vt:lpstr>Wingdings</vt:lpstr>
      <vt:lpstr>나눔고딕</vt:lpstr>
      <vt:lpstr/>
      <vt:lpstr>Arial Unicode MS</vt:lpstr>
      <vt:lpstr>Calibri</vt:lpstr>
      <vt:lpstr>Segoe Print</vt:lpstr>
      <vt:lpstr>Office 主题​​</vt:lpstr>
      <vt:lpstr>Paint.Picture</vt:lpstr>
      <vt:lpstr>WEB PROJECT COMPANY INTRANET</vt:lpstr>
      <vt:lpstr>CONTENT COMPANY INTRANET</vt:lpstr>
      <vt:lpstr>담당 업무  COMPANY INTRANET</vt:lpstr>
      <vt:lpstr>제작 동기 COMPANY INTRANET</vt:lpstr>
      <vt:lpstr>개발 환경 COMPANY INTRANET</vt:lpstr>
      <vt:lpstr>DB 설계 COMPANY INTRANET</vt:lpstr>
      <vt:lpstr>DB 설계 COMPANY INTRANET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시연 &amp; QA COMPANY INTRANET</vt:lpstr>
      <vt:lpstr>후기 및 보완점 COMPANY INTRANET</vt:lpstr>
      <vt:lpstr>감사합니다. COMPANY INTRANET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김태현</cp:lastModifiedBy>
  <cp:revision>208</cp:revision>
  <dcterms:created xsi:type="dcterms:W3CDTF">2019-06-19T02:08:00Z</dcterms:created>
  <dcterms:modified xsi:type="dcterms:W3CDTF">2021-02-27T05:06:44Z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