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sldIdLst>
    <p:sldId id="268" r:id="rId2"/>
    <p:sldId id="263" r:id="rId3"/>
    <p:sldId id="273" r:id="rId4"/>
    <p:sldId id="274" r:id="rId5"/>
    <p:sldId id="275" r:id="rId6"/>
    <p:sldId id="270" r:id="rId7"/>
    <p:sldId id="271" r:id="rId8"/>
    <p:sldId id="256" r:id="rId9"/>
    <p:sldId id="260" r:id="rId10"/>
    <p:sldId id="264" r:id="rId11"/>
    <p:sldId id="265" r:id="rId12"/>
    <p:sldId id="261" r:id="rId13"/>
    <p:sldId id="262" r:id="rId14"/>
    <p:sldId id="257" r:id="rId15"/>
    <p:sldId id="272" r:id="rId16"/>
    <p:sldId id="258" r:id="rId17"/>
    <p:sldId id="259" r:id="rId18"/>
    <p:sldId id="27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47C8F-E0DB-4626-913F-CA1AAF6DF481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7ED6C-19C3-4582-A7B4-2E5D699F0F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67588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68BDEC-0357-4086-991D-2E3B06D83A0F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="" xmlns:p14="http://schemas.microsoft.com/office/powerpoint/2010/main" val="249901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75BA7F-4EDE-4ADB-BB76-7DB36EC9F0B5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xmlns="" val="283513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501D-8764-46E5-A065-B5FB23B7CC26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BE24-A2F2-4A2C-AE58-CF3885FC74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501D-8764-46E5-A065-B5FB23B7CC26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BE24-A2F2-4A2C-AE58-CF3885FC74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501D-8764-46E5-A065-B5FB23B7CC26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BE24-A2F2-4A2C-AE58-CF3885FC74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72572"/>
            <a:ext cx="7162800" cy="5231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798286"/>
            <a:ext cx="4038600" cy="587828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98286"/>
            <a:ext cx="4038600" cy="587828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245679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679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245679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83722E0-AB26-474F-A582-4C908965700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0930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501D-8764-46E5-A065-B5FB23B7CC26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BE24-A2F2-4A2C-AE58-CF3885FC74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BE24-A2F2-4A2C-AE58-CF3885FC74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E5B501D-8764-46E5-A065-B5FB23B7CC26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501D-8764-46E5-A065-B5FB23B7CC26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BE24-A2F2-4A2C-AE58-CF3885FC74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501D-8764-46E5-A065-B5FB23B7CC26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BE24-A2F2-4A2C-AE58-CF3885FC74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501D-8764-46E5-A065-B5FB23B7CC26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BE24-A2F2-4A2C-AE58-CF3885FC74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501D-8764-46E5-A065-B5FB23B7CC26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BE24-A2F2-4A2C-AE58-CF3885FC74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501D-8764-46E5-A065-B5FB23B7CC26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BE24-A2F2-4A2C-AE58-CF3885FC74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B501D-8764-46E5-A065-B5FB23B7CC26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BE24-A2F2-4A2C-AE58-CF3885FC74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E5B501D-8764-46E5-A065-B5FB23B7CC26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FAFBE24-A2F2-4A2C-AE58-CF3885FC74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JDBC </a:t>
            </a:r>
            <a:r>
              <a:rPr lang="ko-KR" altLang="en-US"/>
              <a:t>프로그래밍</a:t>
            </a:r>
          </a:p>
        </p:txBody>
      </p:sp>
      <p:sp>
        <p:nvSpPr>
          <p:cNvPr id="78131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17715" y="798286"/>
            <a:ext cx="8708571" cy="5152571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667" dirty="0">
                <a:solidFill>
                  <a:srgbClr val="0070C0"/>
                </a:solidFill>
              </a:rPr>
              <a:t>JDBC (Java </a:t>
            </a:r>
            <a:r>
              <a:rPr lang="en-US" sz="2667" dirty="0" err="1">
                <a:solidFill>
                  <a:srgbClr val="0070C0"/>
                </a:solidFill>
              </a:rPr>
              <a:t>DataBase</a:t>
            </a:r>
            <a:r>
              <a:rPr lang="en-US" sz="2667" dirty="0">
                <a:solidFill>
                  <a:srgbClr val="0070C0"/>
                </a:solidFill>
              </a:rPr>
              <a:t> Connectivity)</a:t>
            </a:r>
            <a:r>
              <a:rPr lang="ko-KR" altLang="en-US" sz="2667" dirty="0">
                <a:solidFill>
                  <a:srgbClr val="0070C0"/>
                </a:solidFill>
              </a:rPr>
              <a:t>드라이버란</a:t>
            </a:r>
            <a:r>
              <a:rPr lang="en-US" altLang="ko-KR" sz="2667" dirty="0">
                <a:solidFill>
                  <a:srgbClr val="0070C0"/>
                </a:solidFill>
              </a:rPr>
              <a:t>?</a:t>
            </a:r>
          </a:p>
          <a:p>
            <a:pPr>
              <a:spcBef>
                <a:spcPct val="0"/>
              </a:spcBef>
            </a:pPr>
            <a:endParaRPr lang="en-US" altLang="ko-KR" sz="2667" dirty="0"/>
          </a:p>
          <a:p>
            <a:pPr>
              <a:spcBef>
                <a:spcPct val="0"/>
              </a:spcBef>
            </a:pPr>
            <a:r>
              <a:rPr lang="en-US" altLang="ko-KR" sz="2667" dirty="0"/>
              <a:t>1. </a:t>
            </a:r>
            <a:r>
              <a:rPr lang="ko-KR" altLang="en-US" sz="2667" dirty="0"/>
              <a:t>의미</a:t>
            </a:r>
            <a:r>
              <a:rPr lang="en-US" altLang="ko-KR" sz="2667" dirty="0"/>
              <a:t>(Java</a:t>
            </a:r>
            <a:r>
              <a:rPr lang="ko-KR" altLang="en-US" sz="2667" dirty="0"/>
              <a:t>와 </a:t>
            </a:r>
            <a:r>
              <a:rPr lang="en-US" altLang="ko-KR" sz="2667" dirty="0"/>
              <a:t>DBMS </a:t>
            </a:r>
            <a:r>
              <a:rPr lang="ko-KR" altLang="en-US" sz="2667" dirty="0"/>
              <a:t>연결 프로그램</a:t>
            </a:r>
            <a:r>
              <a:rPr lang="en-US" altLang="ko-KR" sz="2667" dirty="0"/>
              <a:t>) </a:t>
            </a:r>
            <a:br>
              <a:rPr lang="en-US" altLang="ko-KR" sz="2667" dirty="0"/>
            </a:br>
            <a:r>
              <a:rPr lang="en-US" altLang="ko-KR" sz="2667" dirty="0"/>
              <a:t>    JAVA     -       </a:t>
            </a:r>
            <a:r>
              <a:rPr lang="en-US" sz="2667" dirty="0"/>
              <a:t> JDBC </a:t>
            </a:r>
            <a:r>
              <a:rPr lang="en-US" altLang="ko-KR" sz="2667" dirty="0"/>
              <a:t>      -               Oracle</a:t>
            </a:r>
          </a:p>
          <a:p>
            <a:pPr>
              <a:spcBef>
                <a:spcPct val="0"/>
              </a:spcBef>
            </a:pPr>
            <a:r>
              <a:rPr lang="en-US" altLang="ko-KR" sz="1524" dirty="0"/>
              <a:t>                                      </a:t>
            </a:r>
            <a:r>
              <a:rPr lang="ko-KR" altLang="en-US" sz="1524" dirty="0"/>
              <a:t>각 회사별 드라이버 존재</a:t>
            </a:r>
            <a:r>
              <a:rPr lang="en-US" altLang="ko-KR" sz="1524" dirty="0"/>
              <a:t>                  </a:t>
            </a:r>
            <a:r>
              <a:rPr lang="ko-KR" altLang="en-US" sz="1524" dirty="0"/>
              <a:t>다운 받을 때 같이 포함되어 있음</a:t>
            </a:r>
            <a:endParaRPr lang="en-US" altLang="ko-KR" sz="1524" dirty="0"/>
          </a:p>
          <a:p>
            <a:pPr>
              <a:spcBef>
                <a:spcPct val="0"/>
              </a:spcBef>
            </a:pPr>
            <a:endParaRPr lang="en-US" altLang="ko-KR" sz="1524" dirty="0"/>
          </a:p>
          <a:p>
            <a:pPr>
              <a:spcBef>
                <a:spcPct val="0"/>
              </a:spcBef>
            </a:pPr>
            <a:endParaRPr lang="en-US" altLang="ko-KR" sz="1524" dirty="0"/>
          </a:p>
          <a:p>
            <a:pPr>
              <a:spcBef>
                <a:spcPct val="0"/>
              </a:spcBef>
            </a:pPr>
            <a:r>
              <a:rPr lang="en-US" altLang="ko-KR" sz="2286" dirty="0"/>
              <a:t>2. </a:t>
            </a:r>
            <a:r>
              <a:rPr lang="ko-KR" altLang="en-US" sz="2286" dirty="0"/>
              <a:t>어디서 구하는가</a:t>
            </a:r>
            <a:br>
              <a:rPr lang="ko-KR" altLang="en-US" sz="2286" dirty="0"/>
            </a:br>
            <a:r>
              <a:rPr lang="ko-KR" altLang="en-US" sz="2286" dirty="0"/>
              <a:t>      </a:t>
            </a:r>
            <a:endParaRPr lang="en-US" altLang="ko-KR" sz="2286" dirty="0" smtClean="0"/>
          </a:p>
          <a:p>
            <a:pPr>
              <a:spcBef>
                <a:spcPct val="0"/>
              </a:spcBef>
              <a:buNone/>
            </a:pPr>
            <a:r>
              <a:rPr lang="ko-KR" altLang="en-US" sz="2286" dirty="0" smtClean="0"/>
              <a:t>      </a:t>
            </a:r>
            <a:r>
              <a:rPr lang="en-US" altLang="ko-KR" sz="2000" dirty="0" smtClean="0"/>
              <a:t>C</a:t>
            </a:r>
            <a:r>
              <a:rPr lang="en-US" altLang="ko-KR" sz="2000" dirty="0"/>
              <a:t>:\</a:t>
            </a:r>
            <a:r>
              <a:rPr lang="en-US" altLang="ko-KR" sz="2000" dirty="0" smtClean="0"/>
              <a:t>oraclexe\app\oracle\product\11.2.0\server\jdbc\lib\ojdbc6.jar</a:t>
            </a:r>
            <a:r>
              <a:rPr lang="en-US" altLang="ko-KR" sz="1524" dirty="0"/>
              <a:t/>
            </a:r>
            <a:br>
              <a:rPr lang="en-US" altLang="ko-KR" sz="1524" dirty="0"/>
            </a:br>
            <a:r>
              <a:rPr lang="en-US" altLang="ko-KR" sz="1524" dirty="0"/>
              <a:t>                               </a:t>
            </a:r>
            <a:br>
              <a:rPr lang="en-US" altLang="ko-KR" sz="1524" dirty="0"/>
            </a:br>
            <a:r>
              <a:rPr lang="en-US" altLang="ko-KR" sz="1524" dirty="0"/>
              <a:t>                               </a:t>
            </a:r>
            <a:r>
              <a:rPr lang="ko-KR" altLang="en-US" sz="1524" dirty="0"/>
              <a:t>       </a:t>
            </a:r>
            <a:r>
              <a:rPr lang="ko-KR" altLang="en-US" sz="2667" dirty="0"/>
              <a:t>         </a:t>
            </a:r>
          </a:p>
          <a:p>
            <a:pPr>
              <a:spcBef>
                <a:spcPct val="0"/>
              </a:spcBef>
            </a:pPr>
            <a:endParaRPr lang="en-US" sz="2667" dirty="0"/>
          </a:p>
          <a:p>
            <a:pPr>
              <a:spcBef>
                <a:spcPct val="0"/>
              </a:spcBef>
            </a:pPr>
            <a:endParaRPr lang="ko-KR" altLang="en-US" sz="2476" dirty="0">
              <a:solidFill>
                <a:srgbClr val="4378B5"/>
              </a:solidFill>
              <a:latin typeface="Arial Narrow" pitchFamily="34" charset="0"/>
            </a:endParaRPr>
          </a:p>
          <a:p>
            <a:pPr>
              <a:spcBef>
                <a:spcPct val="0"/>
              </a:spcBef>
              <a:spcAft>
                <a:spcPct val="20000"/>
              </a:spcAft>
            </a:pPr>
            <a:endParaRPr lang="ko-KR" altLang="en-US" sz="1905" dirty="0">
              <a:solidFill>
                <a:srgbClr val="4378B5"/>
              </a:solidFill>
              <a:latin typeface="Arial Narrow" pitchFamily="34" charset="0"/>
            </a:endParaRPr>
          </a:p>
          <a:p>
            <a:pPr marL="556392" lvl="2" indent="-96764">
              <a:spcAft>
                <a:spcPct val="20000"/>
              </a:spcAft>
            </a:pPr>
            <a:endParaRPr lang="en-US" altLang="ko-KR" sz="1524" dirty="0"/>
          </a:p>
          <a:p>
            <a:pPr marL="556392" lvl="2" indent="-96764">
              <a:spcAft>
                <a:spcPct val="20000"/>
              </a:spcAft>
            </a:pPr>
            <a:endParaRPr lang="en-US" altLang="ko-KR" sz="1524" dirty="0"/>
          </a:p>
          <a:p>
            <a:pPr marL="556392" lvl="2" indent="-96764">
              <a:spcAft>
                <a:spcPct val="20000"/>
              </a:spcAft>
            </a:pPr>
            <a:endParaRPr lang="en-US" altLang="ko-KR" sz="1524" dirty="0"/>
          </a:p>
          <a:p>
            <a:pPr marL="556392" lvl="2" indent="-96764">
              <a:spcAft>
                <a:spcPct val="20000"/>
              </a:spcAft>
            </a:pPr>
            <a:endParaRPr lang="en-US" altLang="ko-KR" sz="1524" dirty="0"/>
          </a:p>
          <a:p>
            <a:pPr marL="556392" lvl="2" indent="-96764">
              <a:spcAft>
                <a:spcPct val="20000"/>
              </a:spcAft>
            </a:pPr>
            <a:endParaRPr lang="en-US" altLang="ko-KR" sz="1524" dirty="0"/>
          </a:p>
          <a:p>
            <a:pPr marL="556392" lvl="2" indent="-96764">
              <a:spcAft>
                <a:spcPct val="20000"/>
              </a:spcAft>
            </a:pPr>
            <a:endParaRPr lang="en-US" altLang="ko-KR" sz="1524" dirty="0"/>
          </a:p>
          <a:p>
            <a:pPr marL="556392" lvl="2" indent="-96764">
              <a:spcAft>
                <a:spcPct val="20000"/>
              </a:spcAft>
            </a:pPr>
            <a:endParaRPr lang="en-US" altLang="ko-KR" sz="1524" dirty="0"/>
          </a:p>
          <a:p>
            <a:pPr marL="556392" lvl="2" indent="-96764">
              <a:spcAft>
                <a:spcPct val="20000"/>
              </a:spcAft>
            </a:pPr>
            <a:endParaRPr lang="en-US" altLang="ko-KR" sz="1524" dirty="0"/>
          </a:p>
        </p:txBody>
      </p:sp>
      <p:sp>
        <p:nvSpPr>
          <p:cNvPr id="781319" name="Oval 7"/>
          <p:cNvSpPr>
            <a:spLocks noChangeArrowheads="1"/>
          </p:cNvSpPr>
          <p:nvPr/>
        </p:nvSpPr>
        <p:spPr bwMode="auto">
          <a:xfrm>
            <a:off x="4360334" y="5400524"/>
            <a:ext cx="439965" cy="9222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714"/>
          </a:p>
        </p:txBody>
      </p:sp>
      <p:sp>
        <p:nvSpPr>
          <p:cNvPr id="781320" name="Oval 8"/>
          <p:cNvSpPr>
            <a:spLocks noChangeArrowheads="1"/>
          </p:cNvSpPr>
          <p:nvPr/>
        </p:nvSpPr>
        <p:spPr bwMode="auto">
          <a:xfrm>
            <a:off x="2907394" y="3905251"/>
            <a:ext cx="438452" cy="90714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714"/>
          </a:p>
        </p:txBody>
      </p:sp>
    </p:spTree>
    <p:extLst>
      <p:ext uri="{BB962C8B-B14F-4D97-AF65-F5344CB8AC3E}">
        <p14:creationId xmlns="" xmlns:p14="http://schemas.microsoft.com/office/powerpoint/2010/main" val="224556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728"/>
            <a:ext cx="9072594" cy="664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357166"/>
            <a:ext cx="8942155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8143900" y="3571876"/>
            <a:ext cx="428628" cy="57150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406" y="285728"/>
            <a:ext cx="89297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0070C0"/>
                </a:solidFill>
              </a:rPr>
              <a:t>2. Scott </a:t>
            </a:r>
            <a:r>
              <a:rPr lang="ko-KR" altLang="en-US" sz="3200" dirty="0" smtClean="0">
                <a:solidFill>
                  <a:srgbClr val="0070C0"/>
                </a:solidFill>
              </a:rPr>
              <a:t>등록하기  </a:t>
            </a:r>
            <a:r>
              <a:rPr lang="en-US" altLang="ko-KR" sz="3200" dirty="0" smtClean="0">
                <a:solidFill>
                  <a:srgbClr val="0070C0"/>
                </a:solidFill>
              </a:rPr>
              <a:t>-2</a:t>
            </a:r>
          </a:p>
          <a:p>
            <a:r>
              <a:rPr lang="ko-KR" altLang="en-US" sz="3200" dirty="0" smtClean="0">
                <a:solidFill>
                  <a:srgbClr val="0070C0"/>
                </a:solidFill>
              </a:rPr>
              <a:t>  </a:t>
            </a:r>
            <a:endParaRPr lang="en-US" altLang="ko-KR" sz="3200" dirty="0" smtClean="0">
              <a:solidFill>
                <a:srgbClr val="0070C0"/>
              </a:solidFill>
            </a:endParaRPr>
          </a:p>
          <a:p>
            <a:r>
              <a:rPr lang="en-US" altLang="ko-KR" sz="2400" dirty="0" smtClean="0"/>
              <a:t>-&gt; </a:t>
            </a:r>
            <a:r>
              <a:rPr lang="en-US" altLang="ko-KR" sz="2400" dirty="0"/>
              <a:t>&lt;</a:t>
            </a:r>
            <a:r>
              <a:rPr lang="en-US" sz="2400" dirty="0"/>
              <a:t>Name/Type</a:t>
            </a:r>
            <a:r>
              <a:rPr lang="ko-KR" altLang="en-US" sz="2400" dirty="0"/>
              <a:t>탭</a:t>
            </a:r>
            <a:r>
              <a:rPr lang="en-US" altLang="ko-KR" sz="2400" dirty="0"/>
              <a:t>&gt; </a:t>
            </a:r>
            <a:endParaRPr lang="en-US" altLang="ko-KR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Oracle </a:t>
            </a:r>
            <a:r>
              <a:rPr lang="en-US" sz="2400" dirty="0"/>
              <a:t>Thin Driver Oracle 11 </a:t>
            </a:r>
            <a:r>
              <a:rPr lang="ko-KR" altLang="en-US" sz="2400" dirty="0"/>
              <a:t>선택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sz="2400" dirty="0"/>
              <a:t/>
            </a:r>
            <a:br>
              <a:rPr lang="en-US" sz="2400" dirty="0"/>
            </a:br>
            <a:endParaRPr lang="ko-KR" alt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285992"/>
            <a:ext cx="8001056" cy="4183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406" y="285728"/>
            <a:ext cx="89297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0070C0"/>
                </a:solidFill>
              </a:rPr>
              <a:t>2. Scott </a:t>
            </a:r>
            <a:r>
              <a:rPr lang="ko-KR" altLang="en-US" sz="3200" dirty="0" smtClean="0">
                <a:solidFill>
                  <a:srgbClr val="0070C0"/>
                </a:solidFill>
              </a:rPr>
              <a:t>등록하기  </a:t>
            </a:r>
            <a:r>
              <a:rPr lang="en-US" altLang="ko-KR" sz="3200" dirty="0" smtClean="0">
                <a:solidFill>
                  <a:srgbClr val="0070C0"/>
                </a:solidFill>
              </a:rPr>
              <a:t>-3</a:t>
            </a:r>
          </a:p>
          <a:p>
            <a:r>
              <a:rPr lang="ko-KR" altLang="en-US" sz="3200" dirty="0" smtClean="0">
                <a:solidFill>
                  <a:srgbClr val="0070C0"/>
                </a:solidFill>
              </a:rPr>
              <a:t>  </a:t>
            </a:r>
            <a:endParaRPr lang="en-US" altLang="ko-KR" sz="3200" dirty="0" smtClean="0">
              <a:solidFill>
                <a:srgbClr val="0070C0"/>
              </a:solidFill>
            </a:endParaRP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/>
              <a:t/>
            </a:r>
            <a:br>
              <a:rPr lang="ko-KR" altLang="en-US" sz="2400" dirty="0"/>
            </a:br>
            <a:endParaRPr lang="en-US" altLang="ko-KR" sz="2400" dirty="0" smtClean="0"/>
          </a:p>
          <a:p>
            <a:r>
              <a:rPr lang="en-US" altLang="ko-KR" sz="2400" dirty="0" smtClean="0"/>
              <a:t>-&gt; &lt;JAR List</a:t>
            </a:r>
            <a:r>
              <a:rPr lang="ko-KR" altLang="en-US" sz="2400" dirty="0" smtClean="0"/>
              <a:t>탭</a:t>
            </a:r>
            <a:r>
              <a:rPr lang="en-US" altLang="ko-KR" sz="2400" dirty="0" smtClean="0"/>
              <a:t>&gt; Clear All </a:t>
            </a:r>
            <a:r>
              <a:rPr lang="ko-KR" altLang="en-US" sz="2400" dirty="0" smtClean="0"/>
              <a:t>선택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-&gt; </a:t>
            </a:r>
            <a:r>
              <a:rPr lang="en-US" sz="2400" dirty="0"/>
              <a:t>Add JAR/ZIP </a:t>
            </a:r>
            <a:r>
              <a:rPr lang="ko-KR" altLang="en-US" sz="2400" dirty="0"/>
              <a:t>선택 </a:t>
            </a:r>
            <a:endParaRPr lang="en-US" altLang="ko-KR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C:\oraclexe\app\oracle\product\11.2.0\server\jdbc\lib\ojdbc6.jar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ko-KR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50"/>
            <a:ext cx="6863355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785918" y="2500306"/>
            <a:ext cx="642942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406" y="285728"/>
            <a:ext cx="89297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0070C0"/>
                </a:solidFill>
              </a:rPr>
              <a:t>2. Scott </a:t>
            </a:r>
            <a:r>
              <a:rPr lang="ko-KR" altLang="en-US" sz="3200" dirty="0" smtClean="0">
                <a:solidFill>
                  <a:srgbClr val="0070C0"/>
                </a:solidFill>
              </a:rPr>
              <a:t>등록하기  </a:t>
            </a:r>
            <a:r>
              <a:rPr lang="en-US" altLang="ko-KR" sz="3200" dirty="0" smtClean="0">
                <a:solidFill>
                  <a:srgbClr val="0070C0"/>
                </a:solidFill>
              </a:rPr>
              <a:t>- 4</a:t>
            </a:r>
          </a:p>
          <a:p>
            <a:r>
              <a:rPr lang="ko-KR" altLang="en-US" sz="3200" dirty="0" smtClean="0">
                <a:solidFill>
                  <a:srgbClr val="0070C0"/>
                </a:solidFill>
              </a:rPr>
              <a:t>  </a:t>
            </a:r>
            <a:endParaRPr lang="en-US" altLang="ko-KR" sz="32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-&gt; </a:t>
            </a:r>
            <a:r>
              <a:rPr lang="en-US" sz="2400" dirty="0"/>
              <a:t>&lt;</a:t>
            </a:r>
            <a:r>
              <a:rPr lang="en-US" sz="2400" dirty="0" smtClean="0"/>
              <a:t>Properties</a:t>
            </a:r>
            <a:r>
              <a:rPr lang="ko-KR" altLang="en-US" sz="2400" dirty="0" smtClean="0"/>
              <a:t>탭</a:t>
            </a:r>
            <a:r>
              <a:rPr lang="en-US" sz="2400" dirty="0" smtClean="0"/>
              <a:t>&gt;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Connection URL </a:t>
            </a:r>
            <a:r>
              <a:rPr lang="en-US" sz="2400" dirty="0"/>
              <a:t>: </a:t>
            </a:r>
            <a:r>
              <a:rPr lang="en-US" sz="2400" dirty="0" err="1"/>
              <a:t>jdbc:oracle:thin</a:t>
            </a:r>
            <a:r>
              <a:rPr lang="en-US" sz="2400" dirty="0"/>
              <a:t>:@localhost:1521:xe  ,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Database </a:t>
            </a:r>
            <a:r>
              <a:rPr lang="en-US" sz="2400" dirty="0"/>
              <a:t>Name : </a:t>
            </a:r>
            <a:r>
              <a:rPr lang="en-US" sz="2400" dirty="0" err="1"/>
              <a:t>xe</a:t>
            </a:r>
            <a:r>
              <a:rPr lang="en-US" sz="2400" dirty="0"/>
              <a:t> </a:t>
            </a:r>
            <a:r>
              <a:rPr lang="ko-KR" altLang="en-US" sz="2400" dirty="0"/>
              <a:t>로 </a:t>
            </a:r>
            <a:r>
              <a:rPr lang="ko-KR" altLang="en-US" sz="2400" dirty="0" smtClean="0"/>
              <a:t>수정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Password, User ID </a:t>
            </a:r>
            <a:r>
              <a:rPr lang="ko-KR" altLang="en-US" sz="2400" dirty="0" smtClean="0"/>
              <a:t>입력</a:t>
            </a:r>
            <a:r>
              <a:rPr lang="ko-KR" altLang="en-US" sz="3200" dirty="0"/>
              <a:t/>
            </a:r>
            <a:br>
              <a:rPr lang="ko-KR" altLang="en-US" sz="3200" dirty="0"/>
            </a:br>
            <a:r>
              <a:rPr lang="ko-KR" altLang="en-US" sz="3200" dirty="0"/>
              <a:t> </a:t>
            </a:r>
          </a:p>
          <a:p>
            <a:endParaRPr lang="ko-KR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857496"/>
            <a:ext cx="6929486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2714612" y="3929066"/>
            <a:ext cx="928694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357818" y="857232"/>
            <a:ext cx="3500430" cy="93978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Test Connection  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43372" y="5429264"/>
            <a:ext cx="1071570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8" y="3143248"/>
            <a:ext cx="371477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1480"/>
            <a:ext cx="5500694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3. Data Source Explore View</a:t>
            </a:r>
            <a:r>
              <a:rPr lang="ko-KR" altLang="en-US" dirty="0" smtClean="0">
                <a:solidFill>
                  <a:srgbClr val="0070C0"/>
                </a:solidFill>
              </a:rPr>
              <a:t>에서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    </a:t>
            </a:r>
            <a:r>
              <a:rPr lang="ko-KR" altLang="en-US" dirty="0" smtClean="0">
                <a:solidFill>
                  <a:srgbClr val="0070C0"/>
                </a:solidFill>
              </a:rPr>
              <a:t>데이터베이스 연결과 끊기 방법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  </a:t>
            </a:r>
            <a:r>
              <a:rPr lang="en-US" dirty="0" smtClean="0"/>
              <a:t>Data Source Explore View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pPr>
              <a:buNone/>
            </a:pPr>
            <a:r>
              <a:rPr lang="en-US" dirty="0" smtClean="0"/>
              <a:t>  New Oracle(</a:t>
            </a:r>
            <a:r>
              <a:rPr lang="en-US" dirty="0" err="1" smtClean="0"/>
              <a:t>scott</a:t>
            </a:r>
            <a:r>
              <a:rPr lang="en-US" dirty="0" smtClean="0"/>
              <a:t>)(Oracle v.0.2.0.2.0</a:t>
            </a:r>
          </a:p>
          <a:p>
            <a:pPr>
              <a:buNone/>
            </a:pPr>
            <a:r>
              <a:rPr lang="en-US" dirty="0" smtClean="0"/>
              <a:t>  -Production) </a:t>
            </a:r>
            <a:r>
              <a:rPr lang="ko-KR" altLang="en-US" dirty="0" smtClean="0"/>
              <a:t>선택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-&gt; </a:t>
            </a:r>
            <a:r>
              <a:rPr lang="ko-KR" altLang="en-US" dirty="0" smtClean="0"/>
              <a:t>오른쪽 마우스 버튼 메뉴이용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-&gt; Disconnect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Connect </a:t>
            </a:r>
            <a:r>
              <a:rPr lang="ko-KR" altLang="en-US" dirty="0" smtClean="0"/>
              <a:t>선택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571480"/>
            <a:ext cx="8686800" cy="555468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4. SQL</a:t>
            </a:r>
            <a:r>
              <a:rPr lang="ko-KR" altLang="en-US" dirty="0" smtClean="0">
                <a:solidFill>
                  <a:srgbClr val="0070C0"/>
                </a:solidFill>
              </a:rPr>
              <a:t>파일 생성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</a:rPr>
              <a:t>1) </a:t>
            </a:r>
            <a:r>
              <a:rPr lang="ko-KR" altLang="en-US" dirty="0" smtClean="0">
                <a:solidFill>
                  <a:schemeClr val="tx1"/>
                </a:solidFill>
              </a:rPr>
              <a:t>패키지 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           </a:t>
            </a:r>
            <a:r>
              <a:rPr lang="en-US" altLang="ko-KR" sz="3000" dirty="0" smtClean="0">
                <a:solidFill>
                  <a:schemeClr val="tx1"/>
                </a:solidFill>
              </a:rPr>
              <a:t>New -&gt; Package -&gt; </a:t>
            </a:r>
            <a:r>
              <a:rPr lang="en-US" altLang="ko-KR" sz="3000" dirty="0" err="1" smtClean="0">
                <a:solidFill>
                  <a:schemeClr val="tx1"/>
                </a:solidFill>
              </a:rPr>
              <a:t>sql</a:t>
            </a:r>
            <a:endParaRPr lang="en-US" altLang="ko-KR" sz="30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ko-KR" sz="3000" dirty="0" smtClean="0">
                <a:solidFill>
                  <a:schemeClr val="tx1"/>
                </a:solidFill>
              </a:rPr>
              <a:t>      2) SQL </a:t>
            </a:r>
            <a:r>
              <a:rPr lang="ko-KR" altLang="en-US" sz="3000" dirty="0" smtClean="0">
                <a:solidFill>
                  <a:schemeClr val="tx1"/>
                </a:solidFill>
              </a:rPr>
              <a:t>파일 생성</a:t>
            </a:r>
            <a:endParaRPr lang="en-US" altLang="ko-KR" sz="30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ko-KR" altLang="en-US" sz="3000" dirty="0" smtClean="0">
                <a:solidFill>
                  <a:schemeClr val="tx1"/>
                </a:solidFill>
              </a:rPr>
              <a:t>          패키지 </a:t>
            </a:r>
            <a:r>
              <a:rPr lang="en-US" altLang="ko-KR" sz="3000" dirty="0" err="1" smtClean="0">
                <a:solidFill>
                  <a:schemeClr val="tx1"/>
                </a:solidFill>
              </a:rPr>
              <a:t>sql</a:t>
            </a:r>
            <a:r>
              <a:rPr lang="en-US" altLang="ko-KR" sz="3000" dirty="0" smtClean="0">
                <a:solidFill>
                  <a:schemeClr val="tx1"/>
                </a:solidFill>
              </a:rPr>
              <a:t> </a:t>
            </a:r>
            <a:r>
              <a:rPr lang="ko-KR" altLang="en-US" sz="3000" dirty="0" smtClean="0">
                <a:solidFill>
                  <a:schemeClr val="tx1"/>
                </a:solidFill>
              </a:rPr>
              <a:t>선택 후 오른쪽 마우스 버튼 클릭</a:t>
            </a:r>
            <a:br>
              <a:rPr lang="ko-KR" altLang="en-US" sz="3000" dirty="0" smtClean="0">
                <a:solidFill>
                  <a:schemeClr val="tx1"/>
                </a:solidFill>
              </a:rPr>
            </a:br>
            <a:r>
              <a:rPr lang="ko-KR" altLang="en-US" sz="3000" dirty="0" smtClean="0"/>
              <a:t> </a:t>
            </a:r>
            <a:r>
              <a:rPr lang="en-US" altLang="ko-KR" sz="3000" dirty="0" smtClean="0"/>
              <a:t>-&gt; </a:t>
            </a:r>
            <a:r>
              <a:rPr lang="en-US" sz="3000" dirty="0" smtClean="0"/>
              <a:t>New  -&gt; Other -&gt; SQL Development </a:t>
            </a:r>
          </a:p>
          <a:p>
            <a:pPr>
              <a:buNone/>
            </a:pPr>
            <a:r>
              <a:rPr lang="en-US" sz="3000" dirty="0" smtClean="0"/>
              <a:t>    -&gt; SQL File </a:t>
            </a:r>
            <a:r>
              <a:rPr lang="ko-KR" altLang="en-US" sz="3000" dirty="0" smtClean="0"/>
              <a:t>선택</a:t>
            </a:r>
            <a:endParaRPr lang="en-US" altLang="ko-KR" sz="3000" dirty="0" smtClean="0"/>
          </a:p>
          <a:p>
            <a:pPr>
              <a:buNone/>
            </a:pPr>
            <a:r>
              <a:rPr lang="en-US" altLang="ko-KR" sz="3000" dirty="0" smtClean="0"/>
              <a:t>     -&gt; File name : A</a:t>
            </a:r>
            <a:r>
              <a:rPr lang="ko-KR" altLang="en-US" sz="3000" dirty="0" smtClean="0"/>
              <a:t/>
            </a:r>
            <a:br>
              <a:rPr lang="ko-KR" altLang="en-US" sz="3000" dirty="0" smtClean="0"/>
            </a:br>
            <a:r>
              <a:rPr lang="ko-KR" altLang="en-US" sz="3000" dirty="0" smtClean="0"/>
              <a:t>     </a:t>
            </a:r>
            <a:r>
              <a:rPr lang="en-US" altLang="ko-KR" sz="3000" dirty="0" smtClean="0"/>
              <a:t> </a:t>
            </a:r>
            <a:r>
              <a:rPr lang="en-US" sz="3000" dirty="0" smtClean="0"/>
              <a:t>Database server type : Oracle_11, </a:t>
            </a:r>
          </a:p>
          <a:p>
            <a:pPr>
              <a:buNone/>
            </a:pPr>
            <a:r>
              <a:rPr lang="en-US" sz="3000" dirty="0" smtClean="0"/>
              <a:t>          Connection profile name : New Oracle(</a:t>
            </a:r>
            <a:r>
              <a:rPr lang="en-US" sz="3000" dirty="0" err="1" smtClean="0"/>
              <a:t>scott</a:t>
            </a:r>
            <a:r>
              <a:rPr lang="en-US" sz="3000" dirty="0" smtClean="0"/>
              <a:t>),               </a:t>
            </a:r>
          </a:p>
          <a:p>
            <a:pPr>
              <a:buNone/>
            </a:pPr>
            <a:r>
              <a:rPr lang="en-US" sz="3000" dirty="0" smtClean="0"/>
              <a:t>         Database name : </a:t>
            </a:r>
            <a:r>
              <a:rPr lang="en-US" sz="3000" dirty="0" err="1" smtClean="0"/>
              <a:t>xe</a:t>
            </a:r>
            <a:r>
              <a:rPr lang="en-US" sz="3000" dirty="0" smtClean="0"/>
              <a:t> </a:t>
            </a:r>
            <a:r>
              <a:rPr lang="ko-KR" altLang="en-US" sz="3000" dirty="0" smtClean="0"/>
              <a:t>선택</a:t>
            </a:r>
            <a:endParaRPr lang="en-US" altLang="ko-KR" sz="3000" dirty="0" smtClean="0"/>
          </a:p>
          <a:p>
            <a:pPr>
              <a:buNone/>
            </a:pPr>
            <a:r>
              <a:rPr lang="en-US" altLang="ko-KR" sz="3000" dirty="0" smtClean="0"/>
              <a:t>     -&gt; </a:t>
            </a:r>
            <a:r>
              <a:rPr lang="en-US" sz="3000" dirty="0" smtClean="0"/>
              <a:t>finish </a:t>
            </a:r>
            <a:r>
              <a:rPr lang="ko-KR" altLang="en-US" sz="3000" dirty="0" smtClean="0"/>
              <a:t>버튼 선택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JDBC </a:t>
            </a:r>
            <a:r>
              <a:rPr lang="ko-KR" altLang="en-US"/>
              <a:t>프로그래밍</a:t>
            </a:r>
          </a:p>
        </p:txBody>
      </p:sp>
      <p:sp>
        <p:nvSpPr>
          <p:cNvPr id="69939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28596" y="979697"/>
            <a:ext cx="8218488" cy="5152571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</a:rPr>
              <a:t>02.</a:t>
            </a:r>
            <a:r>
              <a:rPr lang="en-US" altLang="ko-KR" dirty="0"/>
              <a:t> JDBC</a:t>
            </a:r>
            <a:r>
              <a:rPr lang="ko-KR" altLang="en-US" dirty="0"/>
              <a:t>를 이용한 프로그램 </a:t>
            </a:r>
            <a:r>
              <a:rPr lang="ko-KR" altLang="en-US" dirty="0" smtClean="0"/>
              <a:t>작성하기</a:t>
            </a:r>
            <a:endParaRPr lang="ko-KR" altLang="en-US" sz="2600" dirty="0">
              <a:solidFill>
                <a:srgbClr val="4378B5"/>
              </a:solidFill>
              <a:latin typeface="Arial Narrow" pitchFamily="34" charset="0"/>
            </a:endParaRPr>
          </a:p>
          <a:p>
            <a:r>
              <a:rPr lang="en-US" altLang="ko-KR" sz="2400" dirty="0" smtClean="0"/>
              <a:t>2</a:t>
            </a:r>
            <a:r>
              <a:rPr lang="ko-KR" altLang="en-US" sz="2400" dirty="0" smtClean="0"/>
              <a:t>단계 </a:t>
            </a:r>
            <a:r>
              <a:rPr lang="en-US" altLang="ko-KR" sz="2400" dirty="0" smtClean="0"/>
              <a:t>: DB</a:t>
            </a:r>
            <a:r>
              <a:rPr lang="ko-KR" altLang="en-US" sz="2400" dirty="0" smtClean="0"/>
              <a:t>연결</a:t>
            </a:r>
            <a:r>
              <a:rPr lang="en-US" altLang="ko-KR" sz="2400" dirty="0" smtClean="0"/>
              <a:t>(Connection </a:t>
            </a:r>
            <a:r>
              <a:rPr lang="ko-KR" altLang="en-US" sz="2400" dirty="0" smtClean="0"/>
              <a:t>객체 생성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1912" y="2136312"/>
            <a:ext cx="88120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JDBC URL</a:t>
            </a:r>
          </a:p>
          <a:p>
            <a:r>
              <a:rPr lang="ko-KR" altLang="en-US" sz="2400" dirty="0" smtClean="0"/>
              <a:t>형식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jdbc:oracle:thin</a:t>
            </a:r>
            <a:r>
              <a:rPr lang="en-US" altLang="ko-KR" sz="2400" dirty="0" smtClean="0"/>
              <a:t>:@HOST:PORT:SID</a:t>
            </a:r>
          </a:p>
          <a:p>
            <a:r>
              <a:rPr lang="en-US" altLang="ko-KR" sz="2400" dirty="0" smtClean="0"/>
              <a:t>    HOST:</a:t>
            </a:r>
            <a:r>
              <a:rPr lang="ko-KR" altLang="en-US" sz="2400" dirty="0" err="1" smtClean="0"/>
              <a:t>오라클이</a:t>
            </a:r>
            <a:r>
              <a:rPr lang="ko-KR" altLang="en-US" sz="2400" dirty="0" smtClean="0"/>
              <a:t> 설치된 호스트 주소</a:t>
            </a:r>
            <a:endParaRPr lang="en-US" altLang="ko-KR" sz="2400" dirty="0" smtClean="0"/>
          </a:p>
          <a:p>
            <a:r>
              <a:rPr lang="en-US" altLang="ko-KR" sz="2400" dirty="0" smtClean="0"/>
              <a:t>    PORT:</a:t>
            </a:r>
            <a:r>
              <a:rPr lang="ko-KR" altLang="en-US" sz="2400" dirty="0" smtClean="0"/>
              <a:t>포트 번호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    SID:</a:t>
            </a:r>
            <a:r>
              <a:rPr lang="ko-KR" altLang="en-US" sz="2400" dirty="0" smtClean="0"/>
              <a:t>사용할 데이터 베이스의 </a:t>
            </a:r>
            <a:r>
              <a:rPr lang="en-US" altLang="ko-KR" sz="2400" dirty="0"/>
              <a:t>SID(System </a:t>
            </a:r>
            <a:r>
              <a:rPr lang="en-US" altLang="ko-KR" sz="2400" dirty="0" smtClean="0"/>
              <a:t>Identifier)</a:t>
            </a:r>
          </a:p>
          <a:p>
            <a:r>
              <a:rPr lang="en-US" altLang="ko-KR" sz="2400" dirty="0" smtClean="0"/>
              <a:t>   </a:t>
            </a:r>
            <a:r>
              <a:rPr lang="ko-KR" altLang="en-US" sz="2400" dirty="0" err="1"/>
              <a:t>오라클</a:t>
            </a:r>
            <a:r>
              <a:rPr lang="ko-KR" altLang="en-US" sz="2400" dirty="0"/>
              <a:t> </a:t>
            </a:r>
            <a:r>
              <a:rPr lang="en-US" altLang="ko-KR" sz="2400" dirty="0"/>
              <a:t>SID</a:t>
            </a:r>
            <a:r>
              <a:rPr lang="ko-KR" altLang="en-US" sz="2400" dirty="0"/>
              <a:t>를 확인하는 </a:t>
            </a:r>
            <a:r>
              <a:rPr lang="ko-KR" altLang="en-US" sz="2400" dirty="0" smtClean="0"/>
              <a:t>방법</a:t>
            </a:r>
            <a:r>
              <a:rPr lang="en-US" altLang="ko-KR" sz="2400" dirty="0" smtClean="0"/>
              <a:t>(system</a:t>
            </a:r>
            <a:r>
              <a:rPr lang="ko-KR" altLang="en-US" sz="2400" dirty="0" smtClean="0"/>
              <a:t>계정</a:t>
            </a:r>
            <a:r>
              <a:rPr lang="en-US" altLang="ko-KR" sz="2400" dirty="0" smtClean="0"/>
              <a:t>)</a:t>
            </a:r>
            <a:endParaRPr lang="ko-KR" altLang="en-US" sz="2400" dirty="0"/>
          </a:p>
          <a:p>
            <a:r>
              <a:rPr lang="en-US" altLang="ko-KR" sz="2400" dirty="0" smtClean="0"/>
              <a:t>   system&gt;select </a:t>
            </a:r>
            <a:r>
              <a:rPr lang="en-US" altLang="ko-KR" sz="2400" dirty="0"/>
              <a:t>instance from </a:t>
            </a:r>
            <a:r>
              <a:rPr lang="en-US" altLang="ko-KR" sz="2400" dirty="0" err="1"/>
              <a:t>v$thread</a:t>
            </a:r>
            <a:r>
              <a:rPr lang="en-US" altLang="ko-KR" sz="2400" dirty="0" smtClean="0"/>
              <a:t>;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   String </a:t>
            </a:r>
            <a:r>
              <a:rPr lang="en-US" altLang="ko-KR" sz="2400" dirty="0" err="1" smtClean="0"/>
              <a:t>url</a:t>
            </a:r>
            <a:r>
              <a:rPr lang="en-US" altLang="ko-KR" sz="2400" dirty="0" smtClean="0"/>
              <a:t> = "</a:t>
            </a:r>
            <a:r>
              <a:rPr lang="en-US" altLang="ko-KR" sz="2400" dirty="0" err="1" smtClean="0"/>
              <a:t>jdbc:oracle:thin</a:t>
            </a:r>
            <a:r>
              <a:rPr lang="en-US" altLang="ko-KR" sz="2400" dirty="0" smtClean="0"/>
              <a:t>:@localhost:1521:xe";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282" y="92867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이클립스에서</a:t>
            </a:r>
            <a:r>
              <a:rPr lang="ko-KR" altLang="en-US" sz="3200" dirty="0" smtClean="0"/>
              <a:t> 데이터베이스에 연결하는 방법</a:t>
            </a:r>
            <a:endParaRPr lang="ko-KR" altLang="en-US" sz="3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4282" y="642918"/>
            <a:ext cx="8501122" cy="1071570"/>
          </a:xfrm>
          <a:prstGeom prst="roundRect">
            <a:avLst/>
          </a:prstGeom>
          <a:solidFill>
            <a:srgbClr val="00B05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785926"/>
            <a:ext cx="696277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282" y="92867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이클립스에서</a:t>
            </a:r>
            <a:r>
              <a:rPr lang="ko-KR" altLang="en-US" sz="3200" dirty="0" smtClean="0"/>
              <a:t> 데이터베이스에 연결하는 방법</a:t>
            </a:r>
            <a:endParaRPr lang="ko-KR" altLang="en-US" sz="3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4282" y="642918"/>
            <a:ext cx="8501122" cy="1071570"/>
          </a:xfrm>
          <a:prstGeom prst="roundRect">
            <a:avLst/>
          </a:prstGeom>
          <a:solidFill>
            <a:srgbClr val="00B05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1619250"/>
            <a:ext cx="892492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282" y="92867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이클립스에서</a:t>
            </a:r>
            <a:r>
              <a:rPr lang="ko-KR" altLang="en-US" sz="3200" dirty="0" smtClean="0"/>
              <a:t> 데이터베이스에 연결하는 방법</a:t>
            </a:r>
            <a:endParaRPr lang="ko-KR" altLang="en-US" sz="3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4282" y="642918"/>
            <a:ext cx="8501122" cy="1071570"/>
          </a:xfrm>
          <a:prstGeom prst="roundRect">
            <a:avLst/>
          </a:prstGeom>
          <a:solidFill>
            <a:srgbClr val="00B05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714488"/>
            <a:ext cx="11687176" cy="7248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282" y="92867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이클립스에서</a:t>
            </a:r>
            <a:r>
              <a:rPr lang="ko-KR" altLang="en-US" sz="3200" dirty="0" smtClean="0"/>
              <a:t> 데이터베이스에 연결하는 방법</a:t>
            </a:r>
            <a:endParaRPr lang="ko-KR" altLang="en-US" sz="3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4282" y="642918"/>
            <a:ext cx="8501122" cy="1071570"/>
          </a:xfrm>
          <a:prstGeom prst="roundRect">
            <a:avLst/>
          </a:prstGeom>
          <a:solidFill>
            <a:srgbClr val="00B05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" y="1785926"/>
            <a:ext cx="90582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프로그래밍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연결 오류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 descr="이클립스와 오라클 연동 오류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830010" y="639516"/>
            <a:ext cx="7279872" cy="6055221"/>
          </a:xfrm>
        </p:spPr>
      </p:pic>
    </p:spTree>
    <p:extLst>
      <p:ext uri="{BB962C8B-B14F-4D97-AF65-F5344CB8AC3E}">
        <p14:creationId xmlns="" xmlns:p14="http://schemas.microsoft.com/office/powerpoint/2010/main" val="6434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내용 개체 틀 6" descr="오라클 구동시 실행되어야할 파일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17715" y="843625"/>
            <a:ext cx="8540523" cy="5783076"/>
          </a:xfrm>
        </p:spPr>
      </p:pic>
    </p:spTree>
    <p:extLst>
      <p:ext uri="{BB962C8B-B14F-4D97-AF65-F5344CB8AC3E}">
        <p14:creationId xmlns="" xmlns:p14="http://schemas.microsoft.com/office/powerpoint/2010/main" val="259650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50" y="1785926"/>
            <a:ext cx="89297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dirty="0" smtClean="0"/>
          </a:p>
          <a:p>
            <a:r>
              <a:rPr lang="en-US" altLang="ko-KR" sz="3200" dirty="0" smtClean="0">
                <a:solidFill>
                  <a:srgbClr val="0070C0"/>
                </a:solidFill>
              </a:rPr>
              <a:t>1. </a:t>
            </a:r>
            <a:r>
              <a:rPr lang="ko-KR" altLang="en-US" sz="3200" dirty="0" err="1" smtClean="0">
                <a:solidFill>
                  <a:srgbClr val="0070C0"/>
                </a:solidFill>
              </a:rPr>
              <a:t>이클립스</a:t>
            </a:r>
            <a:r>
              <a:rPr lang="ko-KR" altLang="en-US" sz="3200" dirty="0" smtClean="0">
                <a:solidFill>
                  <a:srgbClr val="0070C0"/>
                </a:solidFill>
              </a:rPr>
              <a:t> 하단에 </a:t>
            </a:r>
            <a:r>
              <a:rPr lang="en-US" altLang="ko-KR" sz="3200" dirty="0" smtClean="0">
                <a:solidFill>
                  <a:srgbClr val="0070C0"/>
                </a:solidFill>
              </a:rPr>
              <a:t>View </a:t>
            </a:r>
            <a:r>
              <a:rPr lang="ko-KR" altLang="en-US" sz="3200" dirty="0" smtClean="0">
                <a:solidFill>
                  <a:srgbClr val="0070C0"/>
                </a:solidFill>
              </a:rPr>
              <a:t>생성하기</a:t>
            </a:r>
            <a:endParaRPr lang="en-US" altLang="ko-KR" sz="3200" dirty="0" smtClean="0">
              <a:solidFill>
                <a:srgbClr val="0070C0"/>
              </a:solidFill>
            </a:endParaRPr>
          </a:p>
          <a:p>
            <a:r>
              <a:rPr lang="ko-KR" altLang="en-US" sz="3200" dirty="0" smtClean="0">
                <a:solidFill>
                  <a:srgbClr val="0070C0"/>
                </a:solidFill>
              </a:rPr>
              <a:t> </a:t>
            </a:r>
            <a:endParaRPr lang="en-US" altLang="ko-KR" sz="3200" dirty="0">
              <a:solidFill>
                <a:srgbClr val="0070C0"/>
              </a:solidFill>
            </a:endParaRPr>
          </a:p>
          <a:p>
            <a:r>
              <a:rPr lang="en-US" altLang="ko-KR" sz="3200" dirty="0" smtClean="0"/>
              <a:t>   </a:t>
            </a:r>
            <a:r>
              <a:rPr lang="ko-KR" altLang="en-US" sz="3200" dirty="0" smtClean="0"/>
              <a:t>메뉴 </a:t>
            </a:r>
            <a:r>
              <a:rPr lang="en-US" sz="3200" dirty="0"/>
              <a:t>Window </a:t>
            </a:r>
            <a:endParaRPr lang="en-US" sz="3200" dirty="0" smtClean="0"/>
          </a:p>
          <a:p>
            <a:pPr>
              <a:buFontTx/>
              <a:buChar char="-"/>
            </a:pPr>
            <a:r>
              <a:rPr lang="en-US" sz="3200" dirty="0" smtClean="0"/>
              <a:t>&gt; Show </a:t>
            </a:r>
            <a:r>
              <a:rPr lang="en-US" sz="3200" dirty="0"/>
              <a:t>View </a:t>
            </a:r>
            <a:r>
              <a:rPr lang="en-US" sz="3200" dirty="0" smtClean="0"/>
              <a:t>  -&gt; Other   -&gt; Data </a:t>
            </a:r>
            <a:r>
              <a:rPr lang="en-US" sz="3200" dirty="0"/>
              <a:t>Management </a:t>
            </a:r>
            <a:endParaRPr lang="en-US" sz="3200" dirty="0" smtClean="0"/>
          </a:p>
          <a:p>
            <a:pPr>
              <a:buFontTx/>
              <a:buChar char="-"/>
            </a:pPr>
            <a:r>
              <a:rPr lang="en-US" sz="3200" dirty="0" smtClean="0"/>
              <a:t>&gt; </a:t>
            </a:r>
            <a:r>
              <a:rPr lang="en-US" sz="3200" dirty="0"/>
              <a:t>Data Source Explorer - </a:t>
            </a:r>
            <a:r>
              <a:rPr lang="en-US" sz="3200" dirty="0" smtClean="0"/>
              <a:t>open</a:t>
            </a:r>
            <a:r>
              <a:rPr lang="en-US" sz="3200" dirty="0"/>
              <a:t> 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==&gt; Data Source Explorer </a:t>
            </a:r>
            <a:r>
              <a:rPr lang="ko-KR" altLang="en-US" sz="3200" dirty="0"/>
              <a:t>하단에 </a:t>
            </a:r>
            <a:r>
              <a:rPr lang="en-US" sz="3200" dirty="0"/>
              <a:t>View </a:t>
            </a:r>
            <a:r>
              <a:rPr lang="ko-KR" altLang="en-US" sz="3200" dirty="0" smtClean="0"/>
              <a:t>생성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 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92867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이클립스에서</a:t>
            </a:r>
            <a:r>
              <a:rPr lang="ko-KR" altLang="en-US" sz="3200" dirty="0" smtClean="0"/>
              <a:t> 데이터베이스에 연결하는 방법</a:t>
            </a:r>
            <a:endParaRPr lang="ko-KR" altLang="en-US" sz="3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4282" y="642918"/>
            <a:ext cx="8501122" cy="1071570"/>
          </a:xfrm>
          <a:prstGeom prst="roundRect">
            <a:avLst/>
          </a:prstGeom>
          <a:solidFill>
            <a:srgbClr val="00B05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406" y="285728"/>
            <a:ext cx="89297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0070C0"/>
                </a:solidFill>
              </a:rPr>
              <a:t>2. Scott </a:t>
            </a:r>
            <a:r>
              <a:rPr lang="ko-KR" altLang="en-US" sz="3200" dirty="0" smtClean="0">
                <a:solidFill>
                  <a:srgbClr val="0070C0"/>
                </a:solidFill>
              </a:rPr>
              <a:t>등록하기  </a:t>
            </a:r>
            <a:r>
              <a:rPr lang="en-US" altLang="ko-KR" sz="3200" dirty="0" smtClean="0">
                <a:solidFill>
                  <a:srgbClr val="0070C0"/>
                </a:solidFill>
              </a:rPr>
              <a:t>- 1</a:t>
            </a:r>
          </a:p>
          <a:p>
            <a:r>
              <a:rPr lang="ko-KR" altLang="en-US" sz="3200" dirty="0" smtClean="0">
                <a:solidFill>
                  <a:srgbClr val="0070C0"/>
                </a:solidFill>
              </a:rPr>
              <a:t>  </a:t>
            </a:r>
            <a:endParaRPr lang="en-US" altLang="ko-KR" sz="3200" dirty="0" smtClean="0">
              <a:solidFill>
                <a:srgbClr val="0070C0"/>
              </a:solidFill>
            </a:endParaRPr>
          </a:p>
          <a:p>
            <a:endParaRPr lang="en-US" altLang="ko-KR" sz="3200" dirty="0" smtClean="0">
              <a:solidFill>
                <a:srgbClr val="0070C0"/>
              </a:solidFill>
            </a:endParaRPr>
          </a:p>
          <a:p>
            <a:endParaRPr lang="en-US" altLang="ko-KR" sz="3200" dirty="0" smtClean="0">
              <a:solidFill>
                <a:srgbClr val="0070C0"/>
              </a:solidFill>
            </a:endParaRPr>
          </a:p>
          <a:p>
            <a:endParaRPr lang="en-US" altLang="ko-KR" sz="32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r>
              <a:rPr lang="en-US" sz="2400" dirty="0" smtClean="0"/>
              <a:t>Data </a:t>
            </a:r>
            <a:r>
              <a:rPr lang="en-US" sz="2400" dirty="0"/>
              <a:t>Source Explore View</a:t>
            </a:r>
            <a:r>
              <a:rPr lang="ko-KR" altLang="en-US" sz="2400" dirty="0"/>
              <a:t>에서 </a:t>
            </a:r>
            <a:r>
              <a:rPr lang="en-US" sz="2400" dirty="0" smtClean="0"/>
              <a:t>  Database </a:t>
            </a:r>
            <a:r>
              <a:rPr lang="en-US" sz="2400" dirty="0"/>
              <a:t>Connections </a:t>
            </a:r>
            <a:r>
              <a:rPr lang="ko-KR" altLang="en-US" sz="2400" dirty="0"/>
              <a:t>선택 </a:t>
            </a:r>
            <a:endParaRPr lang="en-US" altLang="ko-KR" sz="2400" dirty="0" smtClean="0"/>
          </a:p>
          <a:p>
            <a:r>
              <a:rPr lang="en-US" altLang="ko-KR" sz="2400" dirty="0" smtClean="0"/>
              <a:t>-&gt; </a:t>
            </a:r>
            <a:r>
              <a:rPr lang="ko-KR" altLang="en-US" sz="2400" dirty="0"/>
              <a:t>오른쪽 마우스 버튼 </a:t>
            </a:r>
            <a:r>
              <a:rPr lang="en-US" sz="2400" dirty="0"/>
              <a:t>new </a:t>
            </a:r>
            <a:r>
              <a:rPr lang="ko-KR" altLang="en-US" sz="2400" dirty="0"/>
              <a:t>선택  </a:t>
            </a:r>
            <a:endParaRPr lang="en-US" altLang="ko-KR" sz="2400" dirty="0" smtClean="0"/>
          </a:p>
          <a:p>
            <a:r>
              <a:rPr lang="ko-KR" altLang="en-US" sz="2400" dirty="0"/>
              <a:t/>
            </a:r>
            <a:br>
              <a:rPr lang="ko-KR" altLang="en-US" sz="2400" dirty="0"/>
            </a:br>
            <a:endParaRPr lang="ko-KR" altLang="en-US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000108"/>
            <a:ext cx="8001056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193</TotalTime>
  <Words>260</Words>
  <Application>Microsoft Office PowerPoint</Application>
  <PresentationFormat>화면 슬라이드 쇼(4:3)</PresentationFormat>
  <Paragraphs>106</Paragraphs>
  <Slides>18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고구려 벽화</vt:lpstr>
      <vt:lpstr>JDBC 프로그래밍</vt:lpstr>
      <vt:lpstr>슬라이드 2</vt:lpstr>
      <vt:lpstr>슬라이드 3</vt:lpstr>
      <vt:lpstr>슬라이드 4</vt:lpstr>
      <vt:lpstr>슬라이드 5</vt:lpstr>
      <vt:lpstr>JDBC 프로그래밍 – 연결 오류 </vt:lpstr>
      <vt:lpstr>JDBC 프로그래밍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Test Connection   클릭</vt:lpstr>
      <vt:lpstr>슬라이드 16</vt:lpstr>
      <vt:lpstr>슬라이드 17</vt:lpstr>
      <vt:lpstr>JDBC 프로그래밍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다다</dc:creator>
  <cp:lastModifiedBy>user</cp:lastModifiedBy>
  <cp:revision>41</cp:revision>
  <dcterms:created xsi:type="dcterms:W3CDTF">2015-12-16T02:44:02Z</dcterms:created>
  <dcterms:modified xsi:type="dcterms:W3CDTF">2022-06-15T23:44:57Z</dcterms:modified>
</cp:coreProperties>
</file>