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64" r:id="rId5"/>
    <p:sldId id="265" r:id="rId6"/>
    <p:sldId id="274" r:id="rId7"/>
    <p:sldId id="269" r:id="rId8"/>
    <p:sldId id="267" r:id="rId9"/>
    <p:sldId id="26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71" r:id="rId18"/>
    <p:sldId id="27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1" autoAdjust="0"/>
    <p:restoredTop sz="94364" autoAdjust="0"/>
  </p:normalViewPr>
  <p:slideViewPr>
    <p:cSldViewPr>
      <p:cViewPr varScale="1">
        <p:scale>
          <a:sx n="73" d="100"/>
          <a:sy n="73" d="100"/>
        </p:scale>
        <p:origin x="9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42F2-0666-48D4-894F-A0D72BDF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90ADD-94F7-42ED-AF28-2E7AECD19237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1031-8F3F-4F6E-8A6F-8E03F801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A6E9-BACD-46B7-A7C0-1A38BEDF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0E95F-722C-4031-A810-5AE2D628EF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54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A551-534F-467A-BF29-B7C39E17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41D7D-F7B6-45A3-9365-E7834E26FE88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51E3-B6BB-4871-8948-99D25EE1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660D-09DB-4AE1-B8E1-B7D5989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9DD6F-AF29-46C3-97CA-F0F9EC5DE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4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7616-6ECA-4B4F-BDA7-D7515A71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BCE87-B842-48D0-845E-9F5F5F5DCD17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6F5B-C499-47C0-B1E0-BFA32FCD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3908-F569-4E0C-B3AE-A7B425F4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C8411-2452-4BB6-898F-C548F1A77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0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597A-1030-40C6-BA62-5C3D1288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5E00F-DDDE-4BA8-83A4-67686922228A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F8BF-95F6-4F15-A674-7C20AF44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195F-AAE6-4F44-83C4-230098E8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3F6B0-08A3-488E-9728-8FBE875F7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47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86D73-D494-485B-9A54-CEB69503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F24ED-C756-4BA8-BF27-5077CAF86A02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7E45-EED6-4E9C-8B86-8E574BAE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49C7-BDFF-4ED3-B3F0-7E00B5EA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24EC2-13A7-4072-9B9F-A3D928CCF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88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597EE3-DE55-4C63-A4FD-BDABC906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C44C4-61BC-40A2-94B8-37949BC9275F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ACC54E-8E3C-4860-8DA5-8767A75A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07ED3D-23DE-41BA-B01D-41150BD8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18145-05AC-417E-8491-7F1C307AD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3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E9165-6149-4765-9F2F-9097A356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F994C-953C-461C-AA6E-3BF18F33649F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BF88B7-5CE9-4FD0-BEFA-5AB21696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E78677-D174-4B78-8E0A-638E1706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64103-67E7-4582-BA6A-AD577B639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76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B14C586-4984-435D-861E-6D5598D7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0877D-275C-4251-916A-620E7632A316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45ABD9-8338-4482-AB8C-664EDBA2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9585B5-DAD2-440B-8E4F-F6A77E22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1D4B-637D-4CC4-9EC4-483AFDF994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62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FB75CB3-27E6-4EA2-A07A-D159896F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5C00D-18DC-4EE6-B304-1AF767E66AFF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E609605-AD49-490F-A3BB-217B34FA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6FE0DE-7BFA-42D5-9C9C-BF953CD7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C0FA0-4652-403E-A966-6E9F68CC39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E7FD81-D930-43ED-A898-77993361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46AD-6E37-4C04-AE24-6C83A5DD69D8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7FDF4A-C4ED-469C-8CED-AE847A84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C22891-D46D-4B51-A358-75B70383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92448-2476-41BE-BCE5-48B0C025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45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E342BB-142D-4F89-B0F8-065356EC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B373A-8F1F-4C55-8920-C2B00BBB9D03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B8BE5B-5ECE-42E7-B5DE-132E3426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F89858-B217-4B70-BEE8-25C90BEB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14EB-88C2-47F9-919B-1C5AD5D162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49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45A2835-CE7A-42A9-AA74-FA0396E1D6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B914D11-77B6-4A6C-BC76-F27D270177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4238-5D9B-4859-94D3-C5C986F11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3F57F0-B644-4885-8BDC-85803CE4D7C4}" type="datetimeFigureOut">
              <a:rPr lang="en-US"/>
              <a:pPr>
                <a:defRPr/>
              </a:pPr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C39-002F-4395-B893-6DAF615B3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910F-8B5A-4E43-A1E3-F842F5A09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3148767-9DA6-48CF-A8F3-B5E2EE76B7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29BD22C2-CD54-4023-8CF7-B95C78EC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Naive Bayes Classification</a:t>
            </a:r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BC830-CB8D-4642-94D4-3D267A70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858000" cy="1905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Enny</a:t>
            </a:r>
            <a:r>
              <a:rPr lang="en-US" dirty="0" smtClean="0"/>
              <a:t> </a:t>
            </a:r>
            <a:r>
              <a:rPr lang="en-US" dirty="0" err="1" smtClean="0"/>
              <a:t>Indasyah</a:t>
            </a:r>
            <a:r>
              <a:rPr lang="en-US" dirty="0" smtClean="0"/>
              <a:t> S.ST., M.T., </a:t>
            </a:r>
            <a:r>
              <a:rPr lang="en-US" dirty="0" err="1" smtClean="0"/>
              <a:t>M.Sc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Universitas</a:t>
            </a:r>
            <a:r>
              <a:rPr lang="en-US" dirty="0" smtClean="0"/>
              <a:t> 17 </a:t>
            </a:r>
            <a:r>
              <a:rPr lang="en-US" dirty="0" err="1" smtClean="0"/>
              <a:t>Agustus</a:t>
            </a:r>
            <a:r>
              <a:rPr lang="en-US" dirty="0" smtClean="0"/>
              <a:t> 1945 Surabaya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E485E0B-B6D3-4A8B-B21D-3BF31207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Naïve 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A4FB-9961-4D3D-A0F3-CDFBA1C8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150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Dataset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                                                                           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						          </a:t>
            </a:r>
            <a:r>
              <a:rPr lang="en-US" sz="2400" dirty="0">
                <a:solidFill>
                  <a:srgbClr val="00B050"/>
                </a:solidFill>
              </a:rPr>
              <a:t>class: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                                                                                  </a:t>
            </a:r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Beli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:  </a:t>
            </a:r>
            <a:r>
              <a:rPr lang="en-US" sz="2400" b="1" dirty="0" err="1">
                <a:solidFill>
                  <a:srgbClr val="C00000"/>
                </a:solidFill>
              </a:rPr>
              <a:t>ya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						          </a:t>
            </a:r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Beli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:  </a:t>
            </a:r>
            <a:r>
              <a:rPr lang="en-US" sz="2400" b="1" dirty="0" err="1">
                <a:solidFill>
                  <a:srgbClr val="C00000"/>
                </a:solidFill>
              </a:rPr>
              <a:t>tdk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bila</a:t>
            </a:r>
            <a:r>
              <a:rPr lang="en-US" sz="2400" dirty="0">
                <a:solidFill>
                  <a:srgbClr val="FF0000"/>
                </a:solidFill>
              </a:rPr>
              <a:t> data </a:t>
            </a:r>
            <a:r>
              <a:rPr lang="en-US" sz="2400" dirty="0" err="1">
                <a:solidFill>
                  <a:srgbClr val="FF0000"/>
                </a:solidFill>
              </a:rPr>
              <a:t>baru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yg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blm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memiliki</a:t>
            </a:r>
            <a:r>
              <a:rPr lang="en-US" sz="2400" dirty="0">
                <a:solidFill>
                  <a:srgbClr val="FF0000"/>
                </a:solidFill>
              </a:rPr>
              <a:t> class </a:t>
            </a:r>
            <a:r>
              <a:rPr lang="en-US" sz="2400" dirty="0" err="1">
                <a:solidFill>
                  <a:srgbClr val="FF0000"/>
                </a:solidFill>
              </a:rPr>
              <a:t>sbb</a:t>
            </a:r>
            <a:r>
              <a:rPr lang="en-US" sz="2400" dirty="0"/>
              <a:t>: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2400" dirty="0"/>
              <a:t> =(</a:t>
            </a:r>
            <a:r>
              <a:rPr lang="en-US" sz="2400" dirty="0" err="1">
                <a:solidFill>
                  <a:srgbClr val="C00000"/>
                </a:solidFill>
              </a:rPr>
              <a:t>umur</a:t>
            </a:r>
            <a:r>
              <a:rPr lang="en-US" sz="2400" dirty="0"/>
              <a:t>&lt;=30, </a:t>
            </a:r>
            <a:r>
              <a:rPr lang="en-US" sz="2400" dirty="0" err="1">
                <a:solidFill>
                  <a:srgbClr val="C00000"/>
                </a:solidFill>
              </a:rPr>
              <a:t>pendapatan</a:t>
            </a:r>
            <a:r>
              <a:rPr lang="en-US" sz="2400" dirty="0"/>
              <a:t>=</a:t>
            </a:r>
            <a:r>
              <a:rPr lang="en-US" sz="2400" dirty="0" err="1"/>
              <a:t>sedang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mhs</a:t>
            </a:r>
            <a:r>
              <a:rPr lang="en-US" sz="2400" dirty="0"/>
              <a:t>=</a:t>
            </a:r>
            <a:r>
              <a:rPr lang="en-US" sz="2400" dirty="0" err="1"/>
              <a:t>ya,</a:t>
            </a:r>
            <a:r>
              <a:rPr lang="en-US" sz="2400" dirty="0" err="1">
                <a:solidFill>
                  <a:srgbClr val="C00000"/>
                </a:solidFill>
              </a:rPr>
              <a:t>rating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kredit</a:t>
            </a:r>
            <a:r>
              <a:rPr lang="en-US" sz="2400" dirty="0"/>
              <a:t>= Fair)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D696C4-EA0C-4B0B-B556-7FB77FD2BE1C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752600"/>
          <a:ext cx="4559300" cy="35718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Umur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Pendapatan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 Kredit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Beli Komputer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AF79-2DDB-40D5-B550-DBBD5B1A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</a:rPr>
              <a:t>Hitung</a:t>
            </a:r>
            <a:r>
              <a:rPr lang="en-US" dirty="0">
                <a:solidFill>
                  <a:schemeClr val="bg1"/>
                </a:solidFill>
              </a:rPr>
              <a:t> P(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sz="3600" dirty="0" err="1">
                <a:solidFill>
                  <a:schemeClr val="bg1"/>
                </a:solidFill>
              </a:rPr>
              <a:t>k|</a:t>
            </a:r>
            <a:r>
              <a:rPr lang="en-US" dirty="0" err="1">
                <a:solidFill>
                  <a:schemeClr val="bg1"/>
                </a:solidFill>
              </a:rPr>
              <a:t>Ci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utk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1E18259-6715-4778-95F4-62FAA16E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638800"/>
          </a:xfrm>
        </p:spPr>
        <p:txBody>
          <a:bodyPr/>
          <a:lstStyle/>
          <a:p>
            <a:r>
              <a:rPr lang="en-US" altLang="en-US" sz="2000">
                <a:solidFill>
                  <a:srgbClr val="00B050"/>
                </a:solidFill>
              </a:rPr>
              <a:t>X</a:t>
            </a:r>
            <a:r>
              <a:rPr lang="en-US" altLang="en-US" sz="2000"/>
              <a:t> =(</a:t>
            </a:r>
            <a:r>
              <a:rPr lang="en-US" altLang="en-US" sz="2000" b="1">
                <a:solidFill>
                  <a:srgbClr val="C00000"/>
                </a:solidFill>
              </a:rPr>
              <a:t>umur&lt;=30</a:t>
            </a:r>
            <a:r>
              <a:rPr lang="en-US" altLang="en-US" sz="2000"/>
              <a:t>, pendapatan=sedang, mhs=ya, rating kredit= Fair)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P(umur&lt;=30| beli_komputer=ya)   = &gt;      2/9 = 0.220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P(umur&lt;=30| beli_komputer=tdk)  =&gt;      3/5 = 0.600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/>
          </a:p>
          <a:p>
            <a:pPr>
              <a:buFont typeface="Arial" panose="020B0604020202020204" pitchFamily="34" charset="0"/>
              <a:buNone/>
            </a:pPr>
            <a:endParaRPr lang="en-US" altLang="en-US" sz="2000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9A82EC-599C-4C65-87AC-843CF68198C2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914525"/>
          <a:ext cx="4343400" cy="35718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Umur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Pendapatan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 Kredit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Beli Komputer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5000-5049-4D04-A1AF-9D8A165D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</a:rPr>
              <a:t>Hitung</a:t>
            </a:r>
            <a:r>
              <a:rPr lang="en-US" dirty="0">
                <a:solidFill>
                  <a:schemeClr val="bg1"/>
                </a:solidFill>
              </a:rPr>
              <a:t> P(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sz="3600" dirty="0" err="1">
                <a:solidFill>
                  <a:schemeClr val="bg1"/>
                </a:solidFill>
              </a:rPr>
              <a:t>k|</a:t>
            </a:r>
            <a:r>
              <a:rPr lang="en-US" dirty="0" err="1">
                <a:solidFill>
                  <a:schemeClr val="bg1"/>
                </a:solidFill>
              </a:rPr>
              <a:t>Ci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utk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E12E-CD59-40E3-954C-5746720A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=(</a:t>
            </a:r>
            <a:r>
              <a:rPr lang="en-US" sz="2000" dirty="0" err="1"/>
              <a:t>umur</a:t>
            </a:r>
            <a:r>
              <a:rPr lang="en-US" sz="2000" dirty="0"/>
              <a:t>&lt;=30, </a:t>
            </a:r>
            <a:r>
              <a:rPr lang="en-US" sz="2000" b="1" dirty="0" err="1">
                <a:solidFill>
                  <a:srgbClr val="C00000"/>
                </a:solidFill>
              </a:rPr>
              <a:t>pendapatan</a:t>
            </a:r>
            <a:r>
              <a:rPr lang="en-US" sz="2000" b="1" dirty="0">
                <a:solidFill>
                  <a:srgbClr val="C00000"/>
                </a:solidFill>
              </a:rPr>
              <a:t>=</a:t>
            </a:r>
            <a:r>
              <a:rPr lang="en-US" sz="2000" b="1" dirty="0" err="1">
                <a:solidFill>
                  <a:srgbClr val="C00000"/>
                </a:solidFill>
              </a:rPr>
              <a:t>sedang</a:t>
            </a:r>
            <a:r>
              <a:rPr lang="en-US" sz="2000" dirty="0"/>
              <a:t>, </a:t>
            </a:r>
            <a:r>
              <a:rPr lang="en-US" sz="2000" dirty="0" err="1"/>
              <a:t>mhs</a:t>
            </a:r>
            <a:r>
              <a:rPr lang="en-US" sz="2000" dirty="0"/>
              <a:t>=</a:t>
            </a:r>
            <a:r>
              <a:rPr lang="en-US" sz="2000" dirty="0" err="1"/>
              <a:t>ya,rating</a:t>
            </a:r>
            <a:r>
              <a:rPr lang="en-US" sz="2000" dirty="0"/>
              <a:t> </a:t>
            </a:r>
            <a:r>
              <a:rPr lang="en-US" sz="2000" dirty="0" err="1"/>
              <a:t>kredit</a:t>
            </a:r>
            <a:r>
              <a:rPr lang="en-US" sz="2000" dirty="0"/>
              <a:t>= Fair)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P(</a:t>
            </a:r>
            <a:r>
              <a:rPr lang="en-US" sz="2000" dirty="0" err="1"/>
              <a:t>pendapatan</a:t>
            </a:r>
            <a:r>
              <a:rPr lang="en-US" sz="2000" dirty="0"/>
              <a:t>=</a:t>
            </a:r>
            <a:r>
              <a:rPr lang="en-US" sz="2000" dirty="0" err="1"/>
              <a:t>sedang</a:t>
            </a:r>
            <a:r>
              <a:rPr lang="en-US" sz="2000" dirty="0"/>
              <a:t>| </a:t>
            </a:r>
            <a:r>
              <a:rPr lang="en-US" sz="2000" dirty="0" err="1"/>
              <a:t>beli_komputer</a:t>
            </a:r>
            <a:r>
              <a:rPr lang="en-US" sz="2000" dirty="0"/>
              <a:t>=</a:t>
            </a:r>
            <a:r>
              <a:rPr lang="en-US" sz="2000" dirty="0" err="1"/>
              <a:t>ya</a:t>
            </a:r>
            <a:r>
              <a:rPr lang="en-US" sz="2000" dirty="0"/>
              <a:t>)    =&gt;   4/9= 0.444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/>
              <a:t>P(</a:t>
            </a:r>
            <a:r>
              <a:rPr lang="en-US" sz="2000" dirty="0" err="1"/>
              <a:t>pendapatan</a:t>
            </a:r>
            <a:r>
              <a:rPr lang="en-US" sz="2000" dirty="0"/>
              <a:t>=</a:t>
            </a:r>
            <a:r>
              <a:rPr lang="en-US" sz="2000" dirty="0" err="1"/>
              <a:t>sedang</a:t>
            </a:r>
            <a:r>
              <a:rPr lang="en-US" sz="2000" dirty="0"/>
              <a:t>| </a:t>
            </a:r>
            <a:r>
              <a:rPr lang="en-US" sz="2000" dirty="0" err="1"/>
              <a:t>beli_komputer</a:t>
            </a:r>
            <a:r>
              <a:rPr lang="en-US" sz="2000" dirty="0"/>
              <a:t>=</a:t>
            </a:r>
            <a:r>
              <a:rPr lang="en-US" sz="2000" dirty="0" err="1"/>
              <a:t>tdk</a:t>
            </a:r>
            <a:r>
              <a:rPr lang="en-US" sz="2000" dirty="0"/>
              <a:t>)  =&gt;    2/5=0.400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EE5E52-A4B7-4BE4-963B-33BA841C869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905000"/>
          <a:ext cx="4724400" cy="357187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Umur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Pendapatan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 Kredit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Beli Komputer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5D5ACDB-9F4C-47B6-8EFB-5B3F447D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3600">
                <a:solidFill>
                  <a:schemeClr val="bg1"/>
                </a:solidFill>
              </a:rPr>
              <a:t>Hitung P(X</a:t>
            </a:r>
            <a:r>
              <a:rPr lang="en-US" altLang="en-US" sz="2800">
                <a:solidFill>
                  <a:schemeClr val="bg1"/>
                </a:solidFill>
              </a:rPr>
              <a:t>k|</a:t>
            </a:r>
            <a:r>
              <a:rPr lang="en-US" altLang="en-US" sz="3600">
                <a:solidFill>
                  <a:schemeClr val="bg1"/>
                </a:solidFill>
              </a:rPr>
              <a:t>Ci) utk setiap class 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9A46B1-08B3-40FD-A9AF-5B8111CA4D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76400" y="1914525"/>
          <a:ext cx="4724400" cy="357187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Umur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Pendapatan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 Kredit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Beli Komputer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453" name="Rectangle 4">
            <a:extLst>
              <a:ext uri="{FF2B5EF4-FFF2-40B4-BE49-F238E27FC236}">
                <a16:creationId xmlns:a16="http://schemas.microsoft.com/office/drawing/2014/main" id="{719128D3-BE63-4F36-B214-E27D5225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06513"/>
            <a:ext cx="7543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</a:rPr>
              <a:t>X</a:t>
            </a:r>
            <a:r>
              <a:rPr lang="en-US" altLang="en-US"/>
              <a:t> =(umur&lt;=30, pendapatan=sedang, </a:t>
            </a:r>
            <a:r>
              <a:rPr lang="en-US" altLang="en-US" b="1">
                <a:solidFill>
                  <a:srgbClr val="C00000"/>
                </a:solidFill>
              </a:rPr>
              <a:t>mhs=ya</a:t>
            </a:r>
            <a:r>
              <a:rPr lang="en-US" altLang="en-US"/>
              <a:t>,rating kredit= Fair)</a:t>
            </a:r>
          </a:p>
        </p:txBody>
      </p:sp>
      <p:sp>
        <p:nvSpPr>
          <p:cNvPr id="14454" name="Rectangle 5">
            <a:extLst>
              <a:ext uri="{FF2B5EF4-FFF2-40B4-BE49-F238E27FC236}">
                <a16:creationId xmlns:a16="http://schemas.microsoft.com/office/drawing/2014/main" id="{47224690-FEFA-45F0-AE4E-D3F3AE67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07088"/>
            <a:ext cx="7543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P(mhs=ya| beli_komputer=ya)   =&gt;  6/9 =  0.670 </a:t>
            </a:r>
          </a:p>
          <a:p>
            <a:r>
              <a:rPr lang="en-US" altLang="en-US"/>
              <a:t>P(mhs=ya| beli_komputer=tdk)  =&gt; 1/5	 =  0.200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4DD3-2B98-460B-8FCD-BE931CE8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</a:rPr>
              <a:t>Hitung</a:t>
            </a:r>
            <a:r>
              <a:rPr lang="en-US" dirty="0">
                <a:solidFill>
                  <a:schemeClr val="bg1"/>
                </a:solidFill>
              </a:rPr>
              <a:t> P(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sz="3600" dirty="0" err="1">
                <a:solidFill>
                  <a:schemeClr val="bg1"/>
                </a:solidFill>
              </a:rPr>
              <a:t>k|</a:t>
            </a:r>
            <a:r>
              <a:rPr lang="en-US" dirty="0" err="1">
                <a:solidFill>
                  <a:schemeClr val="bg1"/>
                </a:solidFill>
              </a:rPr>
              <a:t>Ci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utk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B8138-D28B-4F98-92EC-8076384ED9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09800" y="2057400"/>
          <a:ext cx="4724400" cy="3571875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Umur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Pendapatan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 Kredit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Beli Komputer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excellent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tdk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&lt;=30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rendah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&gt;40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sedang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31…40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tinggi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fair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ya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477" name="Rectangle 4">
            <a:extLst>
              <a:ext uri="{FF2B5EF4-FFF2-40B4-BE49-F238E27FC236}">
                <a16:creationId xmlns:a16="http://schemas.microsoft.com/office/drawing/2014/main" id="{6E366E51-5936-4D94-9AF5-1EAC6E22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82713"/>
            <a:ext cx="7543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</a:rPr>
              <a:t>X</a:t>
            </a:r>
            <a:r>
              <a:rPr lang="en-US" altLang="en-US"/>
              <a:t> =(umur&lt;=30, pendapatan=sedang, mhs=ya,</a:t>
            </a:r>
            <a:r>
              <a:rPr lang="en-US" altLang="en-US" b="1">
                <a:solidFill>
                  <a:srgbClr val="C00000"/>
                </a:solidFill>
              </a:rPr>
              <a:t>rating kredit= Fair</a:t>
            </a:r>
            <a:r>
              <a:rPr lang="en-US" altLang="en-US"/>
              <a:t>)</a:t>
            </a:r>
          </a:p>
        </p:txBody>
      </p:sp>
      <p:sp>
        <p:nvSpPr>
          <p:cNvPr id="15478" name="Rectangle 5">
            <a:extLst>
              <a:ext uri="{FF2B5EF4-FFF2-40B4-BE49-F238E27FC236}">
                <a16:creationId xmlns:a16="http://schemas.microsoft.com/office/drawing/2014/main" id="{AEF566AD-59A0-4C91-BD1F-6D1DA83AF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867400"/>
            <a:ext cx="7543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P(rating kredit=fair| beli_komputer=ya)   =&gt;   6/9	=  0.670</a:t>
            </a:r>
          </a:p>
          <a:p>
            <a:r>
              <a:rPr lang="en-US" altLang="en-US"/>
              <a:t>P(rating kredit=fair| beli_komputer=tdk)   =&gt;   2/5  =  0.400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E567-BA00-48F2-9249-141FB760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237038"/>
            <a:ext cx="8153400" cy="2620962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Hitung</a:t>
            </a:r>
            <a:r>
              <a:rPr lang="en-US" dirty="0"/>
              <a:t> P(</a:t>
            </a:r>
            <a:r>
              <a:rPr lang="en-US" dirty="0" err="1"/>
              <a:t>X|Ci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Class: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P(</a:t>
            </a:r>
            <a:r>
              <a:rPr lang="en-US" dirty="0" err="1"/>
              <a:t>X|beli_computer</a:t>
            </a:r>
            <a:r>
              <a:rPr lang="en-US" dirty="0"/>
              <a:t>=“</a:t>
            </a:r>
            <a:r>
              <a:rPr lang="en-US" dirty="0" err="1"/>
              <a:t>ya</a:t>
            </a:r>
            <a:r>
              <a:rPr lang="en-US" dirty="0"/>
              <a:t>”)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0.222 X 0.444 X 0.667 X 0.667 = 0.044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P(</a:t>
            </a:r>
            <a:r>
              <a:rPr lang="en-US" dirty="0" err="1"/>
              <a:t>X|beli_computer</a:t>
            </a:r>
            <a:r>
              <a:rPr lang="en-US" dirty="0"/>
              <a:t>=“</a:t>
            </a:r>
            <a:r>
              <a:rPr lang="en-US" dirty="0" err="1"/>
              <a:t>tdk</a:t>
            </a:r>
            <a:r>
              <a:rPr lang="en-US" dirty="0"/>
              <a:t>”)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	0.600 x 0.400 x 0.200 x 0.400 = 0.019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C95F82-5E72-43A0-A73A-C69B90F29CA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676400"/>
          <a:ext cx="6934200" cy="2362201"/>
        </p:xfrm>
        <a:graphic>
          <a:graphicData uri="http://schemas.openxmlformats.org/drawingml/2006/table">
            <a:tbl>
              <a:tblPr/>
              <a:tblGrid>
                <a:gridCol w="634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7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Hitung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|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utk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setiap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class 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P(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umur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&lt;=30| 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beli_komputer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ya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)           = 2/9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0.222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P(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umur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&lt;=30| 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beli_komputer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tdk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)         = 3/5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0.600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P(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pendapatan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sedang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| 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beli_komputer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ya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)      = 4/9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0.444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P(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pendapatan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sedang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| 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beli_komputer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tdk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)     = 2/5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0.400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P(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mhs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ya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| 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beli_komputer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ya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)      = 6/9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    0.667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P(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mhs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ya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| 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beli_komputer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tdk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)     = 1/5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    0.200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P(rating 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kredit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=fair| 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beli_komputer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C00000"/>
                          </a:solidFill>
                          <a:latin typeface="Calibri"/>
                        </a:rPr>
                        <a:t>ya</a:t>
                      </a:r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)      = 6/9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    0.667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P(rating 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kredit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ya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| 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beli_komputer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=</a:t>
                      </a:r>
                      <a:r>
                        <a:rPr lang="en-US" sz="1400" b="0" i="0" u="none" strike="noStrike" dirty="0" err="1">
                          <a:solidFill>
                            <a:srgbClr val="00B050"/>
                          </a:solidFill>
                          <a:latin typeface="Calibri"/>
                        </a:rPr>
                        <a:t>tdk</a:t>
                      </a:r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)     = 2/5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    0.400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6418" name="Picture 2">
            <a:extLst>
              <a:ext uri="{FF2B5EF4-FFF2-40B4-BE49-F238E27FC236}">
                <a16:creationId xmlns:a16="http://schemas.microsoft.com/office/drawing/2014/main" id="{912792F2-9AC5-44B4-A960-A9DC3382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39560" r="28906" b="43956"/>
          <a:stretch>
            <a:fillRect/>
          </a:stretch>
        </p:blipFill>
        <p:spPr bwMode="auto">
          <a:xfrm>
            <a:off x="1981200" y="76200"/>
            <a:ext cx="403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EA197F7-43EF-4E73-B96F-932904D0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P(X|Ci)*P(Ci 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D510-5257-4FD0-A247-BEBD46DB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P(</a:t>
            </a:r>
            <a:r>
              <a:rPr lang="en-US" sz="2800" dirty="0" err="1"/>
              <a:t>X|beli_computer</a:t>
            </a:r>
            <a:r>
              <a:rPr lang="en-US" sz="2800" dirty="0"/>
              <a:t>=“</a:t>
            </a:r>
            <a:r>
              <a:rPr lang="en-US" sz="2800" dirty="0" err="1"/>
              <a:t>ya</a:t>
            </a:r>
            <a:r>
              <a:rPr lang="en-US" sz="2800" dirty="0"/>
              <a:t>”) * P(</a:t>
            </a:r>
            <a:r>
              <a:rPr lang="en-US" sz="2800" dirty="0" err="1"/>
              <a:t>beli_computer</a:t>
            </a:r>
            <a:r>
              <a:rPr lang="en-US" sz="2800" dirty="0"/>
              <a:t>=“</a:t>
            </a:r>
            <a:r>
              <a:rPr lang="en-US" sz="2800" dirty="0" err="1"/>
              <a:t>ya</a:t>
            </a:r>
            <a:r>
              <a:rPr lang="en-US" sz="2800" dirty="0"/>
              <a:t>”)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0.044 * (9/14) = </a:t>
            </a:r>
            <a:r>
              <a:rPr lang="en-US" sz="2800" dirty="0">
                <a:solidFill>
                  <a:srgbClr val="FF0000"/>
                </a:solidFill>
              </a:rPr>
              <a:t>0.028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 P(</a:t>
            </a:r>
            <a:r>
              <a:rPr lang="en-US" sz="2800" dirty="0" err="1"/>
              <a:t>X|beli_computer</a:t>
            </a:r>
            <a:r>
              <a:rPr lang="en-US" sz="2800" dirty="0"/>
              <a:t>=“</a:t>
            </a:r>
            <a:r>
              <a:rPr lang="en-US" sz="2800" dirty="0" err="1"/>
              <a:t>tdk</a:t>
            </a:r>
            <a:r>
              <a:rPr lang="en-US" sz="2800" dirty="0"/>
              <a:t>”) * P(</a:t>
            </a:r>
            <a:r>
              <a:rPr lang="en-US" sz="2800" dirty="0" err="1"/>
              <a:t>beli_computer</a:t>
            </a:r>
            <a:r>
              <a:rPr lang="en-US" sz="2800" dirty="0"/>
              <a:t>=“</a:t>
            </a:r>
            <a:r>
              <a:rPr lang="en-US" sz="2800" dirty="0" err="1"/>
              <a:t>tdk</a:t>
            </a:r>
            <a:r>
              <a:rPr lang="en-US" sz="2800" dirty="0"/>
              <a:t>”)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	0.019 * (5/14) = </a:t>
            </a:r>
            <a:r>
              <a:rPr lang="en-US" sz="2800" dirty="0">
                <a:solidFill>
                  <a:srgbClr val="00B050"/>
                </a:solidFill>
              </a:rPr>
              <a:t>0.007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B050"/>
                </a:solidFill>
              </a:rPr>
              <a:t>X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class “</a:t>
            </a:r>
            <a:r>
              <a:rPr lang="en-US" sz="2800" dirty="0" err="1"/>
              <a:t>beli_computer</a:t>
            </a:r>
            <a:r>
              <a:rPr lang="en-US" sz="2800" dirty="0"/>
              <a:t>=</a:t>
            </a:r>
            <a:r>
              <a:rPr lang="en-US" sz="2800" dirty="0" err="1">
                <a:solidFill>
                  <a:srgbClr val="FF0000"/>
                </a:solidFill>
              </a:rPr>
              <a:t>ya</a:t>
            </a:r>
            <a:r>
              <a:rPr lang="en-US" sz="2800" dirty="0"/>
              <a:t>” 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karena</a:t>
            </a:r>
            <a:r>
              <a:rPr lang="en-US" sz="2800" dirty="0"/>
              <a:t> 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P(</a:t>
            </a:r>
            <a:r>
              <a:rPr lang="en-US" sz="2800" dirty="0" err="1"/>
              <a:t>X|beli_computer</a:t>
            </a:r>
            <a:r>
              <a:rPr lang="en-US" sz="2800" dirty="0"/>
              <a:t>=“</a:t>
            </a:r>
            <a:r>
              <a:rPr lang="en-US" sz="2800" dirty="0" err="1"/>
              <a:t>ya</a:t>
            </a:r>
            <a:r>
              <a:rPr lang="en-US" sz="2800" dirty="0"/>
              <a:t>”)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maksimum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53E72B8-4BC4-43B1-A6E0-D9ED603C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Naïve Bayesian: Summary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FBFEE21-F8CE-41B1-98C6-A36BA369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Kekuatan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Mudah</a:t>
            </a:r>
            <a:r>
              <a:rPr lang="en-US" altLang="en-US" dirty="0"/>
              <a:t> </a:t>
            </a:r>
            <a:r>
              <a:rPr lang="en-US" altLang="en-US" dirty="0" err="1"/>
              <a:t>diimplementasi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/>
              <a:t>Memberikan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yang </a:t>
            </a:r>
            <a:r>
              <a:rPr lang="en-US" altLang="en-US" dirty="0" err="1"/>
              <a:t>baik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kasus</a:t>
            </a:r>
            <a:endParaRPr lang="en-US" altLang="en-US" dirty="0"/>
          </a:p>
          <a:p>
            <a:r>
              <a:rPr lang="en-US" altLang="en-US" dirty="0" err="1"/>
              <a:t>Kelemahan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mengasumsi</a:t>
            </a:r>
            <a:r>
              <a:rPr lang="en-US" altLang="en-US" dirty="0"/>
              <a:t> </a:t>
            </a:r>
            <a:r>
              <a:rPr lang="en-US" altLang="en-US" dirty="0" err="1"/>
              <a:t>bahwa</a:t>
            </a:r>
            <a:r>
              <a:rPr lang="en-US" altLang="en-US" dirty="0"/>
              <a:t> </a:t>
            </a:r>
            <a:r>
              <a:rPr lang="en-US" altLang="en-US" dirty="0" err="1"/>
              <a:t>antar</a:t>
            </a:r>
            <a:r>
              <a:rPr lang="en-US" altLang="en-US" dirty="0"/>
              <a:t> </a:t>
            </a:r>
            <a:r>
              <a:rPr lang="en-US" altLang="en-US" dirty="0" err="1"/>
              <a:t>fitur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terkait</a:t>
            </a:r>
            <a:r>
              <a:rPr lang="en-US" altLang="en-US" dirty="0"/>
              <a:t> (</a:t>
            </a:r>
            <a:r>
              <a:rPr lang="en-US" altLang="en-US" i="1" dirty="0"/>
              <a:t>independent) </a:t>
            </a:r>
            <a:r>
              <a:rPr lang="en-US" altLang="en-US" i="1" dirty="0" err="1"/>
              <a:t>Dalam</a:t>
            </a:r>
            <a:r>
              <a:rPr lang="en-US" altLang="en-US" i="1" dirty="0"/>
              <a:t> </a:t>
            </a:r>
            <a:r>
              <a:rPr lang="en-US" altLang="en-US" i="1" smtClean="0"/>
              <a:t>realita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17ED-663E-4AC2-AA92-0DFEE113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chemeClr val="bg1"/>
                </a:solidFill>
              </a:rPr>
              <a:t>Latihan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517B-E62D-4333-A186-2FF7701CC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err="1"/>
              <a:t>Tentukan</a:t>
            </a:r>
            <a:r>
              <a:rPr lang="en-US" sz="2600" dirty="0"/>
              <a:t> </a:t>
            </a:r>
            <a:r>
              <a:rPr lang="en-US" sz="2600" i="1" dirty="0">
                <a:solidFill>
                  <a:srgbClr val="FF0000"/>
                </a:solidFill>
              </a:rPr>
              <a:t>class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i="1" dirty="0">
                <a:solidFill>
                  <a:srgbClr val="FF0000"/>
                </a:solidFill>
              </a:rPr>
              <a:t>label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B050"/>
                </a:solidFill>
              </a:rPr>
              <a:t>X</a:t>
            </a:r>
            <a:r>
              <a:rPr lang="en-US" sz="2600" dirty="0"/>
              <a:t>:</a:t>
            </a: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/>
              <a:t>X =(Outlook=</a:t>
            </a:r>
            <a:r>
              <a:rPr lang="en-US" sz="2600" dirty="0" err="1"/>
              <a:t>Rainy,Temperature</a:t>
            </a:r>
            <a:r>
              <a:rPr lang="en-US" sz="2600" dirty="0"/>
              <a:t>=Cool, Humidity=High, Windy=False)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E1BB5-7DA2-4FBE-A3F4-F2A846395D8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524000"/>
          <a:ext cx="5791200" cy="4191000"/>
        </p:xfrm>
        <a:graphic>
          <a:graphicData uri="http://schemas.openxmlformats.org/drawingml/2006/table">
            <a:tbl>
              <a:tblPr/>
              <a:tblGrid>
                <a:gridCol w="32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B27D5E6-3106-4019-9072-C3F2F8B1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Klasifikasi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5D52403B-2A92-455D-933B-57D5E505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r>
              <a:rPr lang="en-US" altLang="en-US"/>
              <a:t>Merupakan proses pembelajaran suatu fungsi tujuan yang </a:t>
            </a:r>
            <a:r>
              <a:rPr lang="en-US" altLang="en-US" b="1">
                <a:solidFill>
                  <a:srgbClr val="FF0000"/>
                </a:solidFill>
              </a:rPr>
              <a:t>memetakan</a:t>
            </a:r>
            <a:r>
              <a:rPr lang="en-US" altLang="en-US"/>
              <a:t> tiap himpunan </a:t>
            </a:r>
            <a:r>
              <a:rPr lang="en-US" altLang="en-US" b="1"/>
              <a:t>atribut </a:t>
            </a:r>
            <a:r>
              <a:rPr lang="en-US" altLang="en-US" b="1">
                <a:solidFill>
                  <a:srgbClr val="FF0000"/>
                </a:solidFill>
              </a:rPr>
              <a:t>x</a:t>
            </a:r>
            <a:r>
              <a:rPr lang="en-US" altLang="en-US"/>
              <a:t> ke satu dari </a:t>
            </a:r>
            <a:r>
              <a:rPr lang="en-US" altLang="en-US" b="1"/>
              <a:t>label kelas </a:t>
            </a:r>
            <a:r>
              <a:rPr lang="en-US" altLang="en-US" b="1">
                <a:solidFill>
                  <a:srgbClr val="FF0000"/>
                </a:solidFill>
              </a:rPr>
              <a:t>y</a:t>
            </a:r>
            <a:r>
              <a:rPr lang="en-US" altLang="en-US"/>
              <a:t> yang didefinisikan sebelumnya.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37BEAD-3793-4FCF-A90F-D8B4372EE748}"/>
              </a:ext>
            </a:extLst>
          </p:cNvPr>
          <p:cNvSpPr/>
          <p:nvPr/>
        </p:nvSpPr>
        <p:spPr>
          <a:xfrm>
            <a:off x="2667000" y="4191000"/>
            <a:ext cx="2362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Classification Model/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077" name="TextBox 5">
            <a:extLst>
              <a:ext uri="{FF2B5EF4-FFF2-40B4-BE49-F238E27FC236}">
                <a16:creationId xmlns:a16="http://schemas.microsoft.com/office/drawing/2014/main" id="{3C6358C8-CA1C-45EA-A5A2-929ED76CA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43400"/>
            <a:ext cx="1828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Input</a:t>
            </a:r>
          </a:p>
          <a:p>
            <a:r>
              <a:rPr lang="en-US" altLang="en-US" sz="2800" b="1">
                <a:solidFill>
                  <a:srgbClr val="FF0000"/>
                </a:solidFill>
              </a:rPr>
              <a:t>    X</a:t>
            </a:r>
          </a:p>
          <a:p>
            <a:r>
              <a:rPr lang="en-US" altLang="en-US"/>
              <a:t>(attribute set)</a:t>
            </a:r>
          </a:p>
        </p:txBody>
      </p:sp>
      <p:sp>
        <p:nvSpPr>
          <p:cNvPr id="3078" name="TextBox 6">
            <a:extLst>
              <a:ext uri="{FF2B5EF4-FFF2-40B4-BE49-F238E27FC236}">
                <a16:creationId xmlns:a16="http://schemas.microsoft.com/office/drawing/2014/main" id="{12B7D7BC-20E8-47EE-B629-3B75EE0C5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1828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Ouput</a:t>
            </a:r>
          </a:p>
          <a:p>
            <a:r>
              <a:rPr lang="en-US" altLang="en-US"/>
              <a:t>   </a:t>
            </a:r>
            <a:r>
              <a:rPr lang="en-US" altLang="en-US" sz="2800" b="1">
                <a:solidFill>
                  <a:srgbClr val="FF0000"/>
                </a:solidFill>
              </a:rPr>
              <a:t>Y</a:t>
            </a:r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/>
              <a:t>(Class Label)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4DE8CA-EBE4-4720-820C-C42EEE76E96D}"/>
              </a:ext>
            </a:extLst>
          </p:cNvPr>
          <p:cNvCxnSpPr/>
          <p:nvPr/>
        </p:nvCxnSpPr>
        <p:spPr>
          <a:xfrm>
            <a:off x="1676400" y="4876800"/>
            <a:ext cx="8382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BE6B9-D3E5-4B9F-842A-8610F9382ABF}"/>
              </a:ext>
            </a:extLst>
          </p:cNvPr>
          <p:cNvCxnSpPr/>
          <p:nvPr/>
        </p:nvCxnSpPr>
        <p:spPr>
          <a:xfrm>
            <a:off x="5181600" y="4876800"/>
            <a:ext cx="8382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102B9E8-28F8-4013-827B-E2A72D55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Model Klasifikasi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22C21FF-0743-46CD-9B45-280DB90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Pemodelan </a:t>
            </a:r>
            <a:r>
              <a:rPr lang="en-US" altLang="en-US" b="1">
                <a:solidFill>
                  <a:srgbClr val="C00000"/>
                </a:solidFill>
              </a:rPr>
              <a:t>Deskriptif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Model Klasifikasi yang dpt berfungsi sbg alat </a:t>
            </a:r>
            <a:r>
              <a:rPr lang="en-US" altLang="en-US" b="1">
                <a:solidFill>
                  <a:srgbClr val="C00000"/>
                </a:solidFill>
              </a:rPr>
              <a:t>penjelasan</a:t>
            </a:r>
            <a:r>
              <a:rPr lang="en-US" altLang="en-US" b="1"/>
              <a:t> </a:t>
            </a:r>
            <a:r>
              <a:rPr lang="en-US" altLang="en-US"/>
              <a:t>untuk membedakan </a:t>
            </a:r>
            <a:r>
              <a:rPr lang="en-US" altLang="en-US" b="1"/>
              <a:t>obyek-obyek </a:t>
            </a:r>
            <a:r>
              <a:rPr lang="en-US" altLang="en-US"/>
              <a:t>dalam </a:t>
            </a:r>
            <a:r>
              <a:rPr lang="en-US" altLang="en-US" b="1"/>
              <a:t>kelas-kelas </a:t>
            </a:r>
            <a:r>
              <a:rPr lang="en-US" altLang="en-US"/>
              <a:t>yang berbeda.</a:t>
            </a:r>
          </a:p>
          <a:p>
            <a:r>
              <a:rPr lang="en-US" altLang="en-US"/>
              <a:t>Pemodelan </a:t>
            </a:r>
            <a:r>
              <a:rPr lang="en-US" altLang="en-US" b="1">
                <a:solidFill>
                  <a:srgbClr val="C00000"/>
                </a:solidFill>
              </a:rPr>
              <a:t>Prediktif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Model klasifikasi yang dapat digunakan untuk </a:t>
            </a:r>
            <a:r>
              <a:rPr lang="en-US" altLang="en-US" b="1">
                <a:solidFill>
                  <a:srgbClr val="00B050"/>
                </a:solidFill>
              </a:rPr>
              <a:t>memprediksi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0000"/>
                </a:solidFill>
              </a:rPr>
              <a:t>label kelas</a:t>
            </a:r>
            <a:r>
              <a:rPr lang="en-US" altLang="en-US"/>
              <a:t> yang tidak diketahui pada suatu </a:t>
            </a:r>
            <a:r>
              <a:rPr lang="en-US" altLang="en-US" b="1" i="1"/>
              <a:t>object</a:t>
            </a:r>
            <a:r>
              <a:rPr lang="en-US" altLang="en-US"/>
              <a:t>/</a:t>
            </a:r>
            <a:r>
              <a:rPr lang="en-US" altLang="en-US" b="1" i="1"/>
              <a:t>record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33C1DB1-B806-4BBA-9B6D-1821227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Klasifikasi memerlukan </a:t>
            </a:r>
            <a:r>
              <a:rPr lang="en-US" altLang="en-US">
                <a:solidFill>
                  <a:srgbClr val="FF0000"/>
                </a:solidFill>
              </a:rPr>
              <a:t>Training Set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4E47332-3A23-4009-99E9-40109C2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Klasifikasi adalah proses pembelajaran secara terbimbing (</a:t>
            </a:r>
            <a:r>
              <a:rPr lang="en-US" altLang="en-US" b="1" i="1">
                <a:solidFill>
                  <a:srgbClr val="FF0000"/>
                </a:solidFill>
              </a:rPr>
              <a:t>supervised learning</a:t>
            </a:r>
            <a:r>
              <a:rPr lang="en-US" altLang="en-US" i="1"/>
              <a:t>)</a:t>
            </a:r>
          </a:p>
          <a:p>
            <a:r>
              <a:rPr lang="en-US" altLang="en-US"/>
              <a:t>Untuk melakukan klasifikasi, dibutuhkan </a:t>
            </a:r>
            <a:r>
              <a:rPr lang="en-US" altLang="en-US" b="1" i="1">
                <a:solidFill>
                  <a:srgbClr val="FF0000"/>
                </a:solidFill>
              </a:rPr>
              <a:t>training set</a:t>
            </a:r>
            <a:r>
              <a:rPr lang="en-US" altLang="en-US"/>
              <a:t> sebagai data pembelajaran</a:t>
            </a:r>
          </a:p>
          <a:p>
            <a:r>
              <a:rPr lang="en-US" altLang="en-US"/>
              <a:t>Setiap </a:t>
            </a:r>
            <a:r>
              <a:rPr lang="en-US" altLang="en-US" b="1">
                <a:solidFill>
                  <a:srgbClr val="00B050"/>
                </a:solidFill>
              </a:rPr>
              <a:t>sampel</a:t>
            </a:r>
            <a:r>
              <a:rPr lang="en-US" altLang="en-US"/>
              <a:t> dari training set memiliki </a:t>
            </a:r>
            <a:r>
              <a:rPr lang="en-US" altLang="en-US" b="1">
                <a:solidFill>
                  <a:srgbClr val="FF0000"/>
                </a:solidFill>
              </a:rPr>
              <a:t>atribut</a:t>
            </a:r>
            <a:r>
              <a:rPr lang="en-US" altLang="en-US"/>
              <a:t> dan </a:t>
            </a:r>
            <a:r>
              <a:rPr lang="en-US" altLang="en-US" b="1" i="1">
                <a:solidFill>
                  <a:srgbClr val="FF0000"/>
                </a:solidFill>
              </a:rPr>
              <a:t>class 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BC9E5C5-747F-450F-BA3D-768C4B7F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Dua Tahapan Klasifikasi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6C20FEF-8647-487B-AA6A-FAC51E1F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b="1" i="1"/>
              <a:t>Learning </a:t>
            </a:r>
            <a:r>
              <a:rPr lang="en-US" altLang="en-US" b="1"/>
              <a:t>(</a:t>
            </a:r>
            <a:r>
              <a:rPr lang="en-US" altLang="en-US" b="1" i="1"/>
              <a:t>training</a:t>
            </a:r>
            <a:r>
              <a:rPr lang="en-US" altLang="en-US" b="1"/>
              <a:t>):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 	</a:t>
            </a:r>
            <a:r>
              <a:rPr lang="en-US" altLang="en-US"/>
              <a:t>Pembelajaran menggunakan </a:t>
            </a:r>
            <a:r>
              <a:rPr lang="en-US" altLang="en-US" b="1">
                <a:solidFill>
                  <a:srgbClr val="00B050"/>
                </a:solidFill>
              </a:rPr>
              <a:t>data training</a:t>
            </a:r>
            <a:r>
              <a:rPr lang="en-US" altLang="en-US"/>
              <a:t> (untuk </a:t>
            </a:r>
            <a:r>
              <a:rPr lang="en-US" altLang="en-US" b="1" i="1">
                <a:solidFill>
                  <a:srgbClr val="FF0000"/>
                </a:solidFill>
              </a:rPr>
              <a:t>Naïve Bayesian Classifier</a:t>
            </a:r>
            <a:r>
              <a:rPr lang="en-US" altLang="en-US"/>
              <a:t>, </a:t>
            </a:r>
            <a:r>
              <a:rPr lang="en-US" altLang="en-US" b="1">
                <a:solidFill>
                  <a:srgbClr val="00B050"/>
                </a:solidFill>
              </a:rPr>
              <a:t>nilai probabilitas </a:t>
            </a:r>
            <a:r>
              <a:rPr lang="en-US" altLang="en-US"/>
              <a:t>dihitung dalam proses pembelajaran)</a:t>
            </a:r>
          </a:p>
          <a:p>
            <a:r>
              <a:rPr lang="en-US" altLang="en-US" b="1"/>
              <a:t>Testing: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	</a:t>
            </a:r>
            <a:r>
              <a:rPr lang="en-US" altLang="en-US"/>
              <a:t>Menguji model menggunakan data testing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i="1"/>
              <a:t>						Sumber: Bing Liu, Web Data Mining</a:t>
            </a:r>
            <a:endParaRPr lang="en-US" altLang="en-US" sz="1400"/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89D39B58-97D6-4C87-AA5C-A54DE700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99088"/>
            <a:ext cx="70866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5E9C9D1-3D3D-412A-9433-58D51B60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Akurasi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37B4EA6-E253-4C97-8BBC-D045C89C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Akurasi =   </a:t>
            </a:r>
            <a:r>
              <a:rPr lang="en-US" altLang="en-US" u="sng"/>
              <a:t>Jml Prediksi Yang Benar_____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               Jml Prediksi keseluruhan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Error =      </a:t>
            </a:r>
            <a:r>
              <a:rPr lang="en-US" altLang="en-US" u="sng"/>
              <a:t>Jml Prediksi Yang Salah_____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                  Jml Prediksi keseluruhan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69483C5-A731-4F7E-9044-F8DE36B8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Teori Bayesian: Sebagai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79CD-D8AB-41EE-980F-DB10AAD3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7338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b="1" dirty="0">
                <a:solidFill>
                  <a:srgbClr val="00B050"/>
                </a:solidFill>
              </a:rPr>
              <a:t>H</a:t>
            </a:r>
            <a:r>
              <a:rPr lang="en-US" sz="2800" dirty="0">
                <a:solidFill>
                  <a:srgbClr val="FF0000"/>
                </a:solidFill>
              </a:rPr>
              <a:t>|</a:t>
            </a:r>
            <a:r>
              <a:rPr lang="en-US" sz="2800" b="1" dirty="0">
                <a:solidFill>
                  <a:srgbClr val="0070C0"/>
                </a:solidFill>
              </a:rPr>
              <a:t>X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peluang</a:t>
            </a:r>
            <a:r>
              <a:rPr lang="en-US" sz="2800" dirty="0"/>
              <a:t> </a:t>
            </a:r>
            <a:r>
              <a:rPr lang="en-US" sz="2800" dirty="0" err="1"/>
              <a:t>hipotesa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H</a:t>
            </a:r>
            <a:r>
              <a:rPr lang="en-US" sz="2800" dirty="0"/>
              <a:t> </a:t>
            </a:r>
            <a:r>
              <a:rPr lang="en-US" sz="2800" dirty="0" err="1"/>
              <a:t>berdasar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X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</a:rPr>
              <a:t>X</a:t>
            </a:r>
            <a:r>
              <a:rPr lang="en-US" sz="2800" dirty="0"/>
              <a:t>:data </a:t>
            </a:r>
            <a:r>
              <a:rPr lang="en-US" sz="2800" dirty="0" err="1"/>
              <a:t>sampel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klas</a:t>
            </a:r>
            <a:r>
              <a:rPr lang="en-US" sz="2800" dirty="0"/>
              <a:t> (label)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r>
              <a:rPr lang="en-US" sz="2800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</a:rPr>
              <a:t>H</a:t>
            </a:r>
            <a:r>
              <a:rPr lang="en-US" sz="2800" dirty="0"/>
              <a:t>:merupakan </a:t>
            </a:r>
            <a:r>
              <a:rPr lang="en-US" sz="2800" dirty="0" err="1"/>
              <a:t>hipotesa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/>
                </a:solidFill>
              </a:rPr>
              <a:t>X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data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klas</a:t>
            </a:r>
            <a:r>
              <a:rPr lang="en-US" sz="2800" dirty="0"/>
              <a:t> (label) C.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/>
              <a:t>P(</a:t>
            </a:r>
            <a:r>
              <a:rPr lang="en-US" sz="2800" b="1" dirty="0">
                <a:solidFill>
                  <a:srgbClr val="00B050"/>
                </a:solidFill>
              </a:rPr>
              <a:t>H</a:t>
            </a:r>
            <a:r>
              <a:rPr lang="en-US" sz="2800" b="1" dirty="0"/>
              <a:t>) </a:t>
            </a:r>
            <a:r>
              <a:rPr lang="en-US" sz="2800" dirty="0"/>
              <a:t>: </a:t>
            </a:r>
            <a:r>
              <a:rPr lang="en-US" sz="2800" dirty="0" err="1"/>
              <a:t>peluang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hipotesa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H</a:t>
            </a:r>
            <a:r>
              <a:rPr lang="en-US" sz="2800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/>
              <a:t>P(</a:t>
            </a:r>
            <a:r>
              <a:rPr lang="en-US" sz="2800" b="1" dirty="0">
                <a:solidFill>
                  <a:srgbClr val="0070C0"/>
                </a:solidFill>
              </a:rPr>
              <a:t>X</a:t>
            </a:r>
            <a:r>
              <a:rPr lang="en-US" sz="2800" b="1" dirty="0"/>
              <a:t>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peluang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X</a:t>
            </a:r>
            <a:r>
              <a:rPr lang="en-US" sz="2800" dirty="0"/>
              <a:t> yang </a:t>
            </a:r>
            <a:r>
              <a:rPr lang="en-US" sz="2800" dirty="0" err="1"/>
              <a:t>diamati</a:t>
            </a:r>
            <a:r>
              <a:rPr lang="en-US" sz="2800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/>
              <a:t>P(</a:t>
            </a:r>
            <a:r>
              <a:rPr lang="en-US" sz="2800" b="1" dirty="0">
                <a:solidFill>
                  <a:srgbClr val="0070C0"/>
                </a:solidFill>
              </a:rPr>
              <a:t>X</a:t>
            </a:r>
            <a:r>
              <a:rPr lang="en-US" sz="2800" b="1" dirty="0"/>
              <a:t>|</a:t>
            </a:r>
            <a:r>
              <a:rPr lang="en-US" sz="2800" b="1" dirty="0">
                <a:solidFill>
                  <a:srgbClr val="00B050"/>
                </a:solidFill>
              </a:rPr>
              <a:t>H</a:t>
            </a:r>
            <a:r>
              <a:rPr lang="en-US" sz="2800" b="1" dirty="0"/>
              <a:t>) </a:t>
            </a:r>
            <a:r>
              <a:rPr lang="en-US" sz="2800" dirty="0"/>
              <a:t>: </a:t>
            </a:r>
            <a:r>
              <a:rPr lang="en-US" sz="2800" dirty="0" err="1"/>
              <a:t>peluang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hipotesa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H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463F062D-E060-4F05-8A38-DF68D67C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43956" r="22656" b="35165"/>
          <a:stretch>
            <a:fillRect/>
          </a:stretch>
        </p:blipFill>
        <p:spPr bwMode="auto">
          <a:xfrm>
            <a:off x="1676400" y="12954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FD3582C-8BD8-49C9-955B-A6814B52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Naïve Bayesian Classifier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AEA4B02-0A83-47B2-A328-7C8A318F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Adalah metode classifier yang berdasarkan </a:t>
            </a:r>
            <a:r>
              <a:rPr lang="es-ES" altLang="en-US" b="1">
                <a:solidFill>
                  <a:srgbClr val="00B050"/>
                </a:solidFill>
              </a:rPr>
              <a:t>probabilitas</a:t>
            </a:r>
            <a:r>
              <a:rPr lang="es-ES" altLang="en-US"/>
              <a:t> dan Teorema</a:t>
            </a:r>
            <a:r>
              <a:rPr lang="es-ES" altLang="en-US">
                <a:solidFill>
                  <a:srgbClr val="FF0000"/>
                </a:solidFill>
              </a:rPr>
              <a:t> Bayesian</a:t>
            </a:r>
            <a:r>
              <a:rPr lang="es-ES" altLang="en-US"/>
              <a:t> dengan </a:t>
            </a:r>
            <a:r>
              <a:rPr lang="en-US" altLang="en-US"/>
              <a:t>asumsi bahwa setiap variabel </a:t>
            </a:r>
            <a:r>
              <a:rPr lang="en-US" altLang="en-US" b="1">
                <a:solidFill>
                  <a:srgbClr val="00B050"/>
                </a:solidFill>
              </a:rPr>
              <a:t>X</a:t>
            </a:r>
            <a:r>
              <a:rPr lang="en-US" altLang="en-US"/>
              <a:t> bersifat bebas(</a:t>
            </a:r>
            <a:r>
              <a:rPr lang="en-US" altLang="en-US" i="1"/>
              <a:t>independence)</a:t>
            </a:r>
          </a:p>
          <a:p>
            <a:r>
              <a:rPr lang="en-US" altLang="en-US"/>
              <a:t>Dengan kata lain, </a:t>
            </a:r>
            <a:r>
              <a:rPr lang="en-US" altLang="en-US" b="1">
                <a:solidFill>
                  <a:srgbClr val="00B050"/>
                </a:solidFill>
              </a:rPr>
              <a:t>Naïve Bayesian Classifier</a:t>
            </a:r>
            <a:r>
              <a:rPr lang="en-US" altLang="en-US"/>
              <a:t> mengasumsikan bahwa keberadaan sebuah </a:t>
            </a:r>
            <a:r>
              <a:rPr lang="sv-SE" altLang="en-US"/>
              <a:t>atribut (variabel) tidak ada kaitannya dengan </a:t>
            </a:r>
            <a:r>
              <a:rPr lang="en-US" altLang="en-US"/>
              <a:t>beradaan atribut (variabel) yang 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D70C42C-D61E-4280-9506-9FC8B2FF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Naïve Bayesian Classifier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D1D5442-50BD-4310-A077-B6BD3430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Karena asumsi </a:t>
            </a:r>
            <a:r>
              <a:rPr lang="en-US" altLang="en-US" b="1">
                <a:solidFill>
                  <a:srgbClr val="FF0000"/>
                </a:solidFill>
              </a:rPr>
              <a:t>atribut tidak saling terkait</a:t>
            </a:r>
            <a:r>
              <a:rPr lang="en-US" altLang="en-US"/>
              <a:t>(</a:t>
            </a:r>
            <a:r>
              <a:rPr lang="en-US" altLang="en-US" i="1"/>
              <a:t>conditionally independent), maka:</a:t>
            </a:r>
          </a:p>
          <a:p>
            <a:endParaRPr lang="en-US" altLang="en-US" i="1"/>
          </a:p>
          <a:p>
            <a:endParaRPr lang="en-US" altLang="en-US" i="1"/>
          </a:p>
          <a:p>
            <a:r>
              <a:rPr lang="en-US" altLang="en-US"/>
              <a:t>Bila P(X|Ci) dapat diketahui melalui </a:t>
            </a:r>
            <a:r>
              <a:rPr lang="sv-SE" altLang="en-US"/>
              <a:t>perhitungan di atas, maka klas (label) dari data </a:t>
            </a:r>
            <a:r>
              <a:rPr lang="en-US" altLang="en-US"/>
              <a:t>sampel X adalah klas (label) yang memiliki </a:t>
            </a:r>
            <a:r>
              <a:rPr lang="en-US" altLang="en-US" i="1"/>
              <a:t>P(X|Ci)*P(Ci) maksimum</a:t>
            </a:r>
            <a:endParaRPr lang="en-US" altLang="en-US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817ADC6E-9B2E-4699-AA5A-6579DFAA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8" t="39560" r="28906" b="43956"/>
          <a:stretch>
            <a:fillRect/>
          </a:stretch>
        </p:blipFill>
        <p:spPr bwMode="auto">
          <a:xfrm>
            <a:off x="914400" y="2743200"/>
            <a:ext cx="403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1137</Words>
  <Application>Microsoft Office PowerPoint</Application>
  <PresentationFormat>On-screen Show (4:3)</PresentationFormat>
  <Paragraphs>665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Naive Bayes Classification</vt:lpstr>
      <vt:lpstr>Klasifikasi</vt:lpstr>
      <vt:lpstr>Model Klasifikasi</vt:lpstr>
      <vt:lpstr>Klasifikasi memerlukan Training Set</vt:lpstr>
      <vt:lpstr>Dua Tahapan Klasifikasi</vt:lpstr>
      <vt:lpstr>Akurasi</vt:lpstr>
      <vt:lpstr>Teori Bayesian: Sebagai Dasar</vt:lpstr>
      <vt:lpstr>Naïve Bayesian Classifier</vt:lpstr>
      <vt:lpstr>Naïve Bayesian Classifier</vt:lpstr>
      <vt:lpstr>Naïve  Bayes</vt:lpstr>
      <vt:lpstr>Hitung P(Xk|Ci) utk setiap class i</vt:lpstr>
      <vt:lpstr>Hitung P(Xk|Ci) utk setiap class i</vt:lpstr>
      <vt:lpstr>Hitung P(Xk|Ci) utk setiap class i</vt:lpstr>
      <vt:lpstr>Hitung P(Xk|Ci) utk setiap class i</vt:lpstr>
      <vt:lpstr>PowerPoint Presentation</vt:lpstr>
      <vt:lpstr>P(X|Ci)*P(Ci ):</vt:lpstr>
      <vt:lpstr>Naïve Bayesian: Summary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yogi</dc:creator>
  <cp:lastModifiedBy>ENNY-UNTAG</cp:lastModifiedBy>
  <cp:revision>209</cp:revision>
  <dcterms:created xsi:type="dcterms:W3CDTF">2013-10-20T11:48:00Z</dcterms:created>
  <dcterms:modified xsi:type="dcterms:W3CDTF">2018-11-12T03:41:09Z</dcterms:modified>
</cp:coreProperties>
</file>