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65" r:id="rId3"/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</p:sldIdLst>
  <p:sldSz cx="14630400" cy="8229600"/>
  <p:notesSz cx="8229600" cy="14630400"/>
  <p:embeddedFontLst>
    <p:embeddedFont>
      <p:font typeface="Impact" panose="020B0806030902050204" charset="0"/>
      <p:regular r:id="rId19"/>
    </p:embeddedFont>
    <p:embeddedFont>
      <p:font typeface="MuseoModerno Medium" pitchFamily="34" charset="0"/>
      <p:regular r:id="rId20"/>
    </p:embeddedFont>
    <p:embeddedFont>
      <p:font typeface="MuseoModerno Medium" pitchFamily="34" charset="-122"/>
      <p:regular r:id="rId21"/>
    </p:embeddedFont>
    <p:embeddedFont>
      <p:font typeface="MuseoModerno Medium" pitchFamily="34" charset="-120"/>
      <p:regular r:id="rId22"/>
    </p:embeddedFont>
    <p:embeddedFont>
      <p:font typeface="Source Sans Pro" panose="020B0503030403020204" pitchFamily="34" charset="0"/>
      <p:regular r:id="rId23"/>
      <p:bold r:id="rId24"/>
    </p:embeddedFont>
    <p:embeddedFont>
      <p:font typeface="Source Sans Pro" panose="020B0503030403020204" pitchFamily="34" charset="-122"/>
      <p:regular r:id="rId25"/>
    </p:embeddedFont>
    <p:embeddedFont>
      <p:font typeface="Source Sans Pro" panose="020B0503030403020204" pitchFamily="34" charset="-120"/>
      <p:regular r:id="rId26"/>
    </p:embeddedFont>
    <p:embeddedFont>
      <p:font typeface="Source Sans Pro Bold" panose="020B0703030403020204" pitchFamily="34" charset="0"/>
      <p:bold r:id="rId27"/>
    </p:embeddedFont>
    <p:embeddedFont>
      <p:font typeface="Source Sans Pro Bold" panose="020B0703030403020204" pitchFamily="34" charset="-122"/>
      <p:bold r:id="rId28"/>
    </p:embeddedFont>
    <p:embeddedFont>
      <p:font typeface="Source Sans Pro Bold" panose="020B0703030403020204" pitchFamily="34" charset="-120"/>
      <p:bold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font" Target="fonts/font15.fntdata"/><Relationship Id="rId32" Type="http://schemas.openxmlformats.org/officeDocument/2006/relationships/font" Target="fonts/font14.fntdata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" Target="slides/slide1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4C8E"/>
          </a:solidFill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9755" y="358775"/>
            <a:ext cx="13275310" cy="8870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l"/>
            <a:r>
              <a:rPr lang="en-US">
                <a:solidFill>
                  <a:schemeClr val="bg1"/>
                </a:solidFill>
              </a:rPr>
              <a:t>                       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sz="4400" b="1">
                <a:ln w="15875">
                  <a:solidFill>
                    <a:schemeClr val="accent1"/>
                  </a:solidFill>
                </a:ln>
                <a:solidFill>
                  <a:schemeClr val="bg1"/>
                </a:solidFill>
                <a:effectLst/>
                <a:latin typeface="Impact" panose="020B0806030902050204" charset="0"/>
                <a:cs typeface="Impact" panose="020B0806030902050204" charset="0"/>
              </a:rPr>
              <a:t>welcome    to   the    world    of   data    science</a:t>
            </a:r>
            <a:r>
              <a:rPr lang="en-US">
                <a:solidFill>
                  <a:schemeClr val="accent1"/>
                </a:solidFill>
                <a:latin typeface="Impact" panose="020B0806030902050204" charset="0"/>
                <a:cs typeface="Impact" panose="020B0806030902050204" charset="0"/>
              </a:rPr>
              <a:t> </a:t>
            </a:r>
            <a:endParaRPr lang="en-US">
              <a:solidFill>
                <a:schemeClr val="accent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pic>
        <p:nvPicPr>
          <p:cNvPr id="3" name="Picture 2" descr="mobile 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3930" y="1315085"/>
            <a:ext cx="4742815" cy="4586605"/>
          </a:xfrm>
          <a:prstGeom prst="rect">
            <a:avLst/>
          </a:prstGeom>
        </p:spPr>
      </p:pic>
      <p:pic>
        <p:nvPicPr>
          <p:cNvPr id="4" name="Picture 3" descr="phon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065" y="1314450"/>
            <a:ext cx="4973320" cy="4615180"/>
          </a:xfrm>
          <a:prstGeom prst="rect">
            <a:avLst/>
          </a:prstGeom>
        </p:spPr>
      </p:pic>
      <p:pic>
        <p:nvPicPr>
          <p:cNvPr id="6" name="Picture 5" descr="phon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5085"/>
            <a:ext cx="4838700" cy="46037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2720" y="5902325"/>
            <a:ext cx="5718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/>
                </a:solidFill>
              </a:rPr>
              <a:t>Presented by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/>
              <a:t> </a:t>
            </a:r>
            <a:r>
              <a:rPr lang="en-US" altLang="en-US" sz="2000">
                <a:solidFill>
                  <a:schemeClr val="bg1"/>
                </a:solidFill>
              </a:rPr>
              <a:t>[</a:t>
            </a:r>
            <a:r>
              <a:rPr lang="en-US" altLang="en-US" sz="2400">
                <a:solidFill>
                  <a:schemeClr val="bg1"/>
                </a:solidFill>
              </a:rPr>
              <a:t>KULDEEP SINGH YADAV</a:t>
            </a:r>
            <a:r>
              <a:rPr lang="en-US" altLang="en-US" sz="2000">
                <a:solidFill>
                  <a:schemeClr val="bg1"/>
                </a:solidFill>
              </a:rPr>
              <a:t>]</a:t>
            </a:r>
            <a:endParaRPr lang="en-US" altLang="en-US" sz="20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2085" y="6654800"/>
            <a:ext cx="4966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solidFill>
                  <a:schemeClr val="bg1"/>
                </a:solidFill>
              </a:rPr>
              <a:t>Organization</a:t>
            </a:r>
            <a:r>
              <a:rPr lang="en-US" altLang="en-US">
                <a:solidFill>
                  <a:schemeClr val="bg1"/>
                </a:solidFill>
              </a:rPr>
              <a:t> </a:t>
            </a:r>
            <a:r>
              <a:rPr lang="en-US" altLang="en-US">
                <a:solidFill>
                  <a:srgbClr val="FF0000"/>
                </a:solidFill>
              </a:rPr>
              <a:t>: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>
                <a:solidFill>
                  <a:schemeClr val="bg1"/>
                </a:solidFill>
              </a:rPr>
              <a:t>[Next hike IT solution]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7010" y="7383780"/>
            <a:ext cx="465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PROJECT NO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:   </a:t>
            </a:r>
            <a:r>
              <a:rPr lang="en-US">
                <a:solidFill>
                  <a:schemeClr val="bg1"/>
                </a:solidFill>
              </a:rPr>
              <a:t>4TH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0725" y="566420"/>
            <a:ext cx="7623175" cy="6432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40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</a:t>
            </a:r>
            <a:r>
              <a:rPr lang="en-US" sz="4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eliverables and Next Steps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20685" y="1621631"/>
            <a:ext cx="1648539" cy="1186458"/>
          </a:xfrm>
          <a:prstGeom prst="roundRect">
            <a:avLst>
              <a:gd name="adj" fmla="val 2603"/>
            </a:avLst>
          </a:prstGeom>
          <a:solidFill>
            <a:schemeClr val="bg1"/>
          </a:solidFill>
        </p:spPr>
      </p:sp>
      <p:sp>
        <p:nvSpPr>
          <p:cNvPr id="4" name="Text 2"/>
          <p:cNvSpPr/>
          <p:nvPr/>
        </p:nvSpPr>
        <p:spPr>
          <a:xfrm>
            <a:off x="926544" y="2008942"/>
            <a:ext cx="120729" cy="411837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2575084" y="1827490"/>
            <a:ext cx="3440073" cy="3217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Project Report/Presentation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75084" y="2272665"/>
            <a:ext cx="10728008" cy="3295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A detailed report or presentation outlining the entire project process, from data exploration to model building and evaluation.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2472095" y="2798564"/>
            <a:ext cx="11334750" cy="11430"/>
          </a:xfrm>
          <a:prstGeom prst="roundRect">
            <a:avLst>
              <a:gd name="adj" fmla="val 270235"/>
            </a:avLst>
          </a:prstGeom>
          <a:solidFill>
            <a:srgbClr val="AEE4BD"/>
          </a:solidFill>
        </p:spPr>
      </p:sp>
      <p:sp>
        <p:nvSpPr>
          <p:cNvPr id="8" name="Shape 6"/>
          <p:cNvSpPr/>
          <p:nvPr/>
        </p:nvSpPr>
        <p:spPr>
          <a:xfrm>
            <a:off x="720725" y="3084195"/>
            <a:ext cx="3296920" cy="1394460"/>
          </a:xfrm>
          <a:prstGeom prst="roundRect">
            <a:avLst>
              <a:gd name="adj" fmla="val 2037"/>
            </a:avLst>
          </a:prstGeom>
          <a:solidFill>
            <a:schemeClr val="bg1"/>
          </a:solidFill>
        </p:spPr>
      </p:sp>
      <p:sp>
        <p:nvSpPr>
          <p:cNvPr id="9" name="Text 7"/>
          <p:cNvSpPr/>
          <p:nvPr/>
        </p:nvSpPr>
        <p:spPr>
          <a:xfrm>
            <a:off x="926544" y="3463052"/>
            <a:ext cx="143113" cy="411837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214495" y="3116580"/>
            <a:ext cx="2778125" cy="3219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Code and Scripts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4223742" y="3561993"/>
            <a:ext cx="9480113" cy="659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All code and scripts used in the project, including data preprocessing, feature extraction, model building, and evaluation.</a:t>
            </a: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120753" y="4417457"/>
            <a:ext cx="9686092" cy="11430"/>
          </a:xfrm>
          <a:prstGeom prst="roundRect">
            <a:avLst>
              <a:gd name="adj" fmla="val 270235"/>
            </a:avLst>
          </a:prstGeom>
          <a:solidFill>
            <a:srgbClr val="AEE4BD"/>
          </a:solidFill>
        </p:spPr>
      </p:sp>
      <p:sp>
        <p:nvSpPr>
          <p:cNvPr id="13" name="Shape 11"/>
          <p:cNvSpPr/>
          <p:nvPr/>
        </p:nvSpPr>
        <p:spPr>
          <a:xfrm>
            <a:off x="720685" y="4529852"/>
            <a:ext cx="4945856" cy="1516023"/>
          </a:xfrm>
          <a:prstGeom prst="roundRect">
            <a:avLst>
              <a:gd name="adj" fmla="val 2037"/>
            </a:avLst>
          </a:prstGeom>
          <a:solidFill>
            <a:schemeClr val="bg1"/>
          </a:solidFill>
        </p:spPr>
      </p:sp>
      <p:sp>
        <p:nvSpPr>
          <p:cNvPr id="14" name="Text 12"/>
          <p:cNvSpPr/>
          <p:nvPr/>
        </p:nvSpPr>
        <p:spPr>
          <a:xfrm>
            <a:off x="926544" y="5081945"/>
            <a:ext cx="144661" cy="411837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5872401" y="4735711"/>
            <a:ext cx="3439835" cy="3217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Visualizations and Insights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5872401" y="5180886"/>
            <a:ext cx="7831455" cy="659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Visualizations and insights related to feature importance and their impact on price prediction.</a:t>
            </a:r>
            <a:endParaRPr lang="en-US" sz="2000" dirty="0"/>
          </a:p>
        </p:txBody>
      </p:sp>
      <p:sp>
        <p:nvSpPr>
          <p:cNvPr id="17" name="Shape 15"/>
          <p:cNvSpPr/>
          <p:nvPr/>
        </p:nvSpPr>
        <p:spPr>
          <a:xfrm>
            <a:off x="5769412" y="6036350"/>
            <a:ext cx="8037433" cy="11430"/>
          </a:xfrm>
          <a:prstGeom prst="roundRect">
            <a:avLst>
              <a:gd name="adj" fmla="val 270235"/>
            </a:avLst>
          </a:prstGeom>
          <a:solidFill>
            <a:srgbClr val="AEE4BD"/>
          </a:solidFill>
        </p:spPr>
      </p:sp>
      <p:sp>
        <p:nvSpPr>
          <p:cNvPr id="18" name="Shape 16"/>
          <p:cNvSpPr/>
          <p:nvPr/>
        </p:nvSpPr>
        <p:spPr>
          <a:xfrm>
            <a:off x="720685" y="6148745"/>
            <a:ext cx="6594515" cy="1516023"/>
          </a:xfrm>
          <a:prstGeom prst="roundRect">
            <a:avLst>
              <a:gd name="adj" fmla="val 2037"/>
            </a:avLst>
          </a:prstGeom>
          <a:solidFill>
            <a:schemeClr val="bg1"/>
          </a:solidFill>
        </p:spPr>
      </p:sp>
      <p:sp>
        <p:nvSpPr>
          <p:cNvPr id="19" name="Text 17"/>
          <p:cNvSpPr/>
          <p:nvPr/>
        </p:nvSpPr>
        <p:spPr>
          <a:xfrm>
            <a:off x="926544" y="6700838"/>
            <a:ext cx="165735" cy="411837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7521059" y="6354604"/>
            <a:ext cx="2573893" cy="3217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Recommendations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521059" y="6799778"/>
            <a:ext cx="6182797" cy="6591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Recommendations for the organization based on the project's findings, informing pricing strategies and marketing decisions.</a:t>
            </a:r>
            <a:endParaRPr lang="en-US" dirty="0"/>
          </a:p>
        </p:txBody>
      </p:sp>
      <p:sp>
        <p:nvSpPr>
          <p:cNvPr id="22" name="Rectangles 21"/>
          <p:cNvSpPr/>
          <p:nvPr/>
        </p:nvSpPr>
        <p:spPr>
          <a:xfrm flipV="1">
            <a:off x="720725" y="1236980"/>
            <a:ext cx="744220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56790" y="403860"/>
            <a:ext cx="1012761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</a:t>
            </a:r>
            <a:r>
              <a:rPr lang="en-US" sz="5400">
                <a:solidFill>
                  <a:srgbClr val="FF0000"/>
                </a:solidFill>
              </a:rPr>
              <a:t>C </a:t>
            </a:r>
            <a:r>
              <a:rPr lang="en-US" sz="5400">
                <a:solidFill>
                  <a:schemeClr val="bg1"/>
                </a:solidFill>
              </a:rPr>
              <a:t> o  n  c  l  u  s  i  o  n  s  </a:t>
            </a:r>
            <a:r>
              <a:rPr lang="en-US" sz="5400">
                <a:solidFill>
                  <a:srgbClr val="FF0000"/>
                </a:solidFill>
              </a:rPr>
              <a:t>!</a:t>
            </a:r>
            <a:endParaRPr lang="en-US" sz="5400">
              <a:solidFill>
                <a:srgbClr val="FF000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665605"/>
            <a:ext cx="14538325" cy="656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In this project, we leveraged data science techniques to analyze and extract meaningful insights from the given dataset. Our findings highlight key trends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and patterns that can aid in better decision-making and optimization in linear rg. By applying machine learning models and statistical analysis, we achieved [mention key results, e.g., high accuracy, improved predictions].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Despite certain challenges, such as data limitations and model constraints, this study demonstrates the potential of data science in solving real-world problems.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Future work could focus on refining models, incorporating more diverse datasets, and implementing real-time analytics for enhanced performance.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Data science continues to evolve, opening new opportunities for innovation and informed decision-making across various industries. We successfully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developed and evaluated a Machine learning model via linear regression  for EDA Mobile data project.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The model achieved feature engennring  such as a univarient , multiverient  &amp; correlation  e.g., accuracy, precision, mean squre , RMSE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</a:rPr>
              <a:t>Key factors influencing the results including  data cleaning, scaling , visualtation thorugh graph and try to find out the outlier from box plot and try to </a:t>
            </a: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  <a:p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715385" y="1174115"/>
            <a:ext cx="6828155" cy="984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32940" y="189230"/>
            <a:ext cx="11041380" cy="803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</a:t>
            </a:r>
            <a:r>
              <a:rPr lang="en-US" sz="4800">
                <a:solidFill>
                  <a:srgbClr val="FF0000"/>
                </a:solidFill>
              </a:rPr>
              <a:t>T  </a:t>
            </a:r>
            <a:r>
              <a:rPr lang="en-US" sz="4800">
                <a:solidFill>
                  <a:schemeClr val="bg1"/>
                </a:solidFill>
              </a:rPr>
              <a:t> H    A    N     K        Y    O     U    </a:t>
            </a:r>
            <a:r>
              <a:rPr lang="en-US" sz="4800">
                <a:solidFill>
                  <a:srgbClr val="FF0000"/>
                </a:solidFill>
              </a:rPr>
              <a:t>!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Picture 3" descr="ipho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848225" y="-2707640"/>
            <a:ext cx="4934585" cy="146304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 flipV="1">
            <a:off x="3115310" y="831215"/>
            <a:ext cx="7947660" cy="9588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3346450" y="976630"/>
            <a:ext cx="7716520" cy="84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                                  </a:t>
            </a:r>
            <a:r>
              <a:rPr lang="en-US" sz="2400">
                <a:solidFill>
                  <a:schemeClr val="bg1"/>
                </a:solidFill>
              </a:rPr>
              <a:t>Do you have any question ?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370" y="408305"/>
            <a:ext cx="13115925" cy="2145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</a:t>
            </a:r>
            <a:r>
              <a:rPr lang="en-US" sz="445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eature Extraction and Price Prediction for Mobile Phones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50" y="3031490"/>
            <a:ext cx="13042900" cy="1201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This presentation outlines a project to develop a predictive model for mobile phone prices, using feature extraction to identify the most influential features.</a:t>
            </a:r>
            <a:endParaRPr lang="en-US" sz="24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07085" y="5285740"/>
            <a:ext cx="3202305" cy="3968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ource Sans Pro Bold" panose="020B0703030403020204" pitchFamily="34" charset="0"/>
                <a:ea typeface="Source Sans Pro Bold" panose="020B0703030403020204" pitchFamily="34" charset="-122"/>
                <a:cs typeface="Source Sans Pro Bold" panose="020B0703030403020204" pitchFamily="34" charset="-120"/>
              </a:rPr>
              <a:t>By </a:t>
            </a:r>
            <a:r>
              <a:rPr lang="en-US" sz="2200" b="1" dirty="0">
                <a:solidFill>
                  <a:srgbClr val="FF0000"/>
                </a:solidFill>
                <a:latin typeface="Source Sans Pro Bold" panose="020B0703030403020204" pitchFamily="34" charset="0"/>
                <a:ea typeface="Source Sans Pro Bold" panose="020B0703030403020204" pitchFamily="34" charset="-122"/>
                <a:cs typeface="Source Sans Pro Bold" panose="020B0703030403020204" pitchFamily="34" charset="-120"/>
              </a:rPr>
              <a:t>:</a:t>
            </a:r>
            <a:r>
              <a:rPr lang="en-US" sz="2200" b="1" dirty="0">
                <a:solidFill>
                  <a:srgbClr val="FFFFFF"/>
                </a:solidFill>
                <a:latin typeface="Source Sans Pro Bold" panose="020B0703030403020204" pitchFamily="34" charset="0"/>
                <a:ea typeface="Source Sans Pro Bold" panose="020B0703030403020204" pitchFamily="34" charset="-122"/>
                <a:cs typeface="Source Sans Pro Bold" panose="020B0703030403020204" pitchFamily="34" charset="-120"/>
              </a:rPr>
              <a:t> Kuldeep Singh Yadav</a:t>
            </a:r>
            <a:endParaRPr lang="en-US" sz="2200" dirty="0"/>
          </a:p>
        </p:txBody>
      </p:sp>
      <p:sp>
        <p:nvSpPr>
          <p:cNvPr id="8" name="Rectangles 7"/>
          <p:cNvSpPr/>
          <p:nvPr/>
        </p:nvSpPr>
        <p:spPr>
          <a:xfrm flipV="1">
            <a:off x="805180" y="1061085"/>
            <a:ext cx="1102487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805180" y="1671320"/>
            <a:ext cx="3985895" cy="7556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862330"/>
            <a:ext cx="7093585" cy="15525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</a:t>
            </a:r>
            <a:r>
              <a:rPr lang="en-US" sz="60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roject    </a:t>
            </a:r>
            <a:r>
              <a:rPr lang="en-US" sz="600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</a:t>
            </a:r>
            <a:r>
              <a:rPr lang="en-US" sz="60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verview</a:t>
            </a:r>
            <a:endParaRPr lang="en-US" sz="60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50" y="2612390"/>
            <a:ext cx="2835275" cy="8521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Objective</a:t>
            </a:r>
            <a:endParaRPr lang="en-US" sz="32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50" y="3815715"/>
            <a:ext cx="6244590" cy="9251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Build a predictive model to estimate mobile phone prices based on the features.</a:t>
            </a:r>
            <a:endParaRPr lang="en-US" sz="24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680" y="2458085"/>
            <a:ext cx="2835275" cy="8096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Dataset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7315835" y="3815715"/>
            <a:ext cx="6528435" cy="14541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Detailed information on various mobile phones, including model, color, memory, RAM, battery capacity, camera specifications, processor, and price.</a:t>
            </a:r>
            <a:endParaRPr lang="en-US" sz="2400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sp>
        <p:nvSpPr>
          <p:cNvPr id="7" name="Rectangles 6"/>
          <p:cNvSpPr/>
          <p:nvPr/>
        </p:nvSpPr>
        <p:spPr>
          <a:xfrm flipV="1">
            <a:off x="793750" y="1529715"/>
            <a:ext cx="6704330" cy="768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50" y="641350"/>
            <a:ext cx="7556500" cy="15792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</a:t>
            </a:r>
            <a:r>
              <a:rPr lang="en-US" sz="445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ata </a:t>
            </a:r>
            <a:r>
              <a:rPr lang="en-US" sz="445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</a:t>
            </a:r>
            <a:r>
              <a:rPr lang="en-US" sz="445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xploration and </a:t>
            </a:r>
            <a:r>
              <a:rPr lang="en-US" sz="445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</a:t>
            </a:r>
            <a:r>
              <a:rPr lang="en-US" sz="445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reprocessing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282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5" name="Text 2"/>
          <p:cNvSpPr/>
          <p:nvPr/>
        </p:nvSpPr>
        <p:spPr>
          <a:xfrm>
            <a:off x="969169" y="3213259"/>
            <a:ext cx="159544" cy="340281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28248"/>
            <a:ext cx="2927747" cy="10629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Loading and Understanding the Data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530906" y="4327327"/>
            <a:ext cx="29277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Analyze the dataset's structure, data types, and value ranges for each feature.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5467" y="31282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9" name="Text 6"/>
          <p:cNvSpPr/>
          <p:nvPr/>
        </p:nvSpPr>
        <p:spPr>
          <a:xfrm>
            <a:off x="4845963" y="3213259"/>
            <a:ext cx="189190" cy="340281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28248"/>
            <a:ext cx="2927747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Handling Missing Values and Outliers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3972997"/>
            <a:ext cx="29277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Address missing values, outliers, and inconsistencies in the data.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93790" y="58979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13" name="Text 10"/>
          <p:cNvSpPr/>
          <p:nvPr/>
        </p:nvSpPr>
        <p:spPr>
          <a:xfrm>
            <a:off x="953333" y="5983010"/>
            <a:ext cx="191214" cy="340281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scaled="0"/>
          </a:gra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897999"/>
            <a:ext cx="283595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Transformation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530906" y="6388417"/>
            <a:ext cx="68193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C</a:t>
            </a: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onvert categorical variables into a numerical format using techniques like one-hot encoding.</a:t>
            </a:r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 flipV="1">
            <a:off x="793750" y="1299210"/>
            <a:ext cx="5718175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 flipV="1">
            <a:off x="794385" y="2043430"/>
            <a:ext cx="380111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8" name="Picture 17" descr="samsu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1850" y="0"/>
            <a:ext cx="4908550" cy="82302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50" y="596265"/>
            <a:ext cx="5670550" cy="88138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</a:t>
            </a:r>
            <a:r>
              <a:rPr lang="en-US" sz="4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eature Extraction</a:t>
            </a:r>
            <a:endParaRPr lang="en-US" sz="48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368590"/>
            <a:ext cx="3664863" cy="2749987"/>
          </a:xfrm>
          <a:prstGeom prst="roundRect">
            <a:avLst>
              <a:gd name="adj" fmla="val 1237"/>
            </a:avLst>
          </a:prstGeom>
          <a:solidFill>
            <a:srgbClr val="F3EEE3"/>
          </a:solidFill>
        </p:spPr>
      </p:sp>
      <p:sp>
        <p:nvSpPr>
          <p:cNvPr id="5" name="Text 2"/>
          <p:cNvSpPr/>
          <p:nvPr/>
        </p:nvSpPr>
        <p:spPr>
          <a:xfrm>
            <a:off x="793750" y="2387600"/>
            <a:ext cx="3657600" cy="6464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030A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Identifying Key Features</a:t>
            </a:r>
            <a:endParaRPr lang="en-US" sz="2200" dirty="0">
              <a:solidFill>
                <a:srgbClr val="7030A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3387447"/>
            <a:ext cx="321123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Use statistical methods, visualizations, or feature importance techniques to identify features that strongly affect price.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315885"/>
            <a:ext cx="3664863" cy="2749987"/>
          </a:xfrm>
          <a:prstGeom prst="roundRect">
            <a:avLst>
              <a:gd name="adj" fmla="val 1237"/>
            </a:avLst>
          </a:prstGeom>
          <a:solidFill>
            <a:srgbClr val="F3EEE3"/>
          </a:solidFill>
        </p:spPr>
      </p:sp>
      <p:sp>
        <p:nvSpPr>
          <p:cNvPr id="8" name="Text 5"/>
          <p:cNvSpPr/>
          <p:nvPr/>
        </p:nvSpPr>
        <p:spPr>
          <a:xfrm>
            <a:off x="4686300" y="2315210"/>
            <a:ext cx="3663950" cy="66103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030A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Correlation Analysis</a:t>
            </a:r>
            <a:endParaRPr lang="en-US" sz="2200" dirty="0">
              <a:solidFill>
                <a:srgbClr val="7030A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12281" y="3033117"/>
            <a:ext cx="321123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Analyze the relationships between features and price to identify potential predictors.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92685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3EEE3"/>
          </a:solidFill>
        </p:spPr>
      </p:sp>
      <p:sp>
        <p:nvSpPr>
          <p:cNvPr id="11" name="Text 8"/>
          <p:cNvSpPr/>
          <p:nvPr/>
        </p:nvSpPr>
        <p:spPr>
          <a:xfrm>
            <a:off x="793750" y="5318760"/>
            <a:ext cx="3073400" cy="55499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030A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 Feature Selection</a:t>
            </a:r>
            <a:endParaRPr lang="en-US" sz="2200" dirty="0">
              <a:solidFill>
                <a:srgbClr val="7030A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20604" y="6009918"/>
            <a:ext cx="710279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Select the most relevant features using techniques like feature selection or dimensionality reduction.</a:t>
            </a:r>
            <a:endParaRPr lang="en-US" sz="1750" dirty="0"/>
          </a:p>
        </p:txBody>
      </p:sp>
      <p:sp>
        <p:nvSpPr>
          <p:cNvPr id="13" name="Rectangles 12"/>
          <p:cNvSpPr/>
          <p:nvPr/>
        </p:nvSpPr>
        <p:spPr>
          <a:xfrm flipV="1">
            <a:off x="793750" y="1219200"/>
            <a:ext cx="519176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50" y="548005"/>
            <a:ext cx="7556500" cy="1718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</a:t>
            </a:r>
            <a:r>
              <a:rPr lang="en-US" sz="445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odel Building and Evaluation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08133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875127"/>
            <a:ext cx="229195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Data Splitting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50" y="4365625"/>
            <a:ext cx="2291715" cy="17976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Divide the dataset into training and testing sets for model development and evaluation.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308133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875127"/>
            <a:ext cx="229207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Model Selection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912304" y="4365546"/>
            <a:ext cx="2292072" cy="254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Choose an appropriate machine learning algorithm for price prediction, such as linear regression, decision trees, or more advanced models.</a:t>
            </a:r>
            <a:endParaRPr lang="en-US" dirty="0">
              <a:solidFill>
                <a:srgbClr val="FFFFFF"/>
              </a:solidFill>
              <a:latin typeface="Source Sans Pro" panose="020B0503030403020204" pitchFamily="34" charset="0"/>
              <a:ea typeface="Source Sans Pro" panose="020B0503030403020204" pitchFamily="34" charset="-122"/>
              <a:cs typeface="Source Sans Pro" panose="020B0503030403020204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308133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875127"/>
            <a:ext cx="2291953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Model Evaluation</a:t>
            </a:r>
            <a:endParaRPr lang="en-US" sz="24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44538" y="4719876"/>
            <a:ext cx="2291953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Evaluate the model's performance using metrics like mean absolute error and root mean squared error</a:t>
            </a: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Rectangles 13"/>
          <p:cNvSpPr/>
          <p:nvPr/>
        </p:nvSpPr>
        <p:spPr>
          <a:xfrm flipV="1">
            <a:off x="6332855" y="1244600"/>
            <a:ext cx="5211445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332855" y="1841500"/>
            <a:ext cx="285623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44037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50" y="434340"/>
            <a:ext cx="7556500" cy="18224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</a:t>
            </a:r>
            <a:r>
              <a:rPr lang="en-US" sz="445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eature Importance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605111" y="3210401"/>
            <a:ext cx="30480" cy="3566517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5" name="Shape 2"/>
          <p:cNvSpPr/>
          <p:nvPr/>
        </p:nvSpPr>
        <p:spPr>
          <a:xfrm>
            <a:off x="6845022" y="370546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6" name="Shape 3"/>
          <p:cNvSpPr/>
          <p:nvPr/>
        </p:nvSpPr>
        <p:spPr>
          <a:xfrm>
            <a:off x="6365200" y="34655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7" name="Text 4"/>
          <p:cNvSpPr/>
          <p:nvPr/>
        </p:nvSpPr>
        <p:spPr>
          <a:xfrm>
            <a:off x="6540579" y="3550563"/>
            <a:ext cx="159544" cy="340281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867888" y="3437215"/>
            <a:ext cx="428029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Confirming Feature Significance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867888" y="3927634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Analyze the feature importances obtained from the model to validate the relevance of features identified during extraction.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845022" y="5602129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</p:spPr>
      </p:sp>
      <p:sp>
        <p:nvSpPr>
          <p:cNvPr id="11" name="Shape 8"/>
          <p:cNvSpPr/>
          <p:nvPr/>
        </p:nvSpPr>
        <p:spPr>
          <a:xfrm>
            <a:off x="636520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</p:spPr>
      </p:sp>
      <p:sp>
        <p:nvSpPr>
          <p:cNvPr id="12" name="Text 9"/>
          <p:cNvSpPr/>
          <p:nvPr/>
        </p:nvSpPr>
        <p:spPr>
          <a:xfrm>
            <a:off x="6525697" y="5447228"/>
            <a:ext cx="189190" cy="340281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867888" y="5333881"/>
            <a:ext cx="38094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Insights and Interpretation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867888" y="5824299"/>
            <a:ext cx="596872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Interpret the feature importance scores to understand which features have the most significant impact on price.</a:t>
            </a:r>
            <a:endParaRPr lang="en-US" sz="1750" dirty="0"/>
          </a:p>
        </p:txBody>
      </p:sp>
      <p:pic>
        <p:nvPicPr>
          <p:cNvPr id="15" name="Picture 14" descr="Screenshot 2025-03-01 1758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" y="3549015"/>
            <a:ext cx="5470525" cy="468058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6280150" y="1116965"/>
            <a:ext cx="5253355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 flipV="1">
            <a:off x="6280150" y="1818005"/>
            <a:ext cx="216662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1027430"/>
            <a:ext cx="7207250" cy="12630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</a:t>
            </a:r>
            <a:r>
              <a:rPr lang="en-US" sz="4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eport and Visualization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0" y="3278505"/>
            <a:ext cx="1134110" cy="8369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Project Summary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Create a comprehensive report or presentation that summarizes the project's findings</a:t>
            </a: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4639310"/>
            <a:ext cx="1134110" cy="10566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Visualizations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I</a:t>
            </a:r>
            <a:r>
              <a:rPr lang="en-US" sz="20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nclude visualizations and insights related to feature importance and their impact on price prediction</a:t>
            </a: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Rectangles 8"/>
          <p:cNvSpPr/>
          <p:nvPr/>
        </p:nvSpPr>
        <p:spPr>
          <a:xfrm flipV="1">
            <a:off x="793750" y="1727835"/>
            <a:ext cx="719836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50" y="941070"/>
            <a:ext cx="5670550" cy="6965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FF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</a:t>
            </a:r>
            <a:r>
              <a:rPr lang="en-US" sz="4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ecommendations</a:t>
            </a:r>
            <a:endParaRPr lang="en-US" sz="48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70890" y="3724910"/>
            <a:ext cx="284797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Pricing Strategies</a:t>
            </a:r>
            <a:endParaRPr lang="en-US" sz="2800" dirty="0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78523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Provide recommendations to the organization regarding which features have the most significant influence on mobile phone prices.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74519" y="4194453"/>
            <a:ext cx="132993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051256" y="390644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Marketing Decisions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0051256" y="4396859"/>
            <a:ext cx="3785354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-122"/>
                <a:cs typeface="Source Sans Pro" panose="020B0503030403020204" pitchFamily="34" charset="-120"/>
              </a:rPr>
              <a:t>Inform pricing strategies and marketing decisions based on the project's findings.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165" y="2413635"/>
            <a:ext cx="4594860" cy="456501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810268" y="4743807"/>
            <a:ext cx="157639" cy="4535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Rectangles 10"/>
          <p:cNvSpPr/>
          <p:nvPr/>
        </p:nvSpPr>
        <p:spPr>
          <a:xfrm>
            <a:off x="795655" y="1527175"/>
            <a:ext cx="5469890" cy="76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4638</Words>
  <Application>WPS Presentation</Application>
  <PresentationFormat>Custom</PresentationFormat>
  <Paragraphs>164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Impact</vt:lpstr>
      <vt:lpstr>MuseoModerno Medium</vt:lpstr>
      <vt:lpstr>MuseoModerno Medium</vt:lpstr>
      <vt:lpstr>MuseoModerno Medium</vt:lpstr>
      <vt:lpstr>Source Sans Pro</vt:lpstr>
      <vt:lpstr>Source Sans Pro</vt:lpstr>
      <vt:lpstr>Source Sans Pro</vt:lpstr>
      <vt:lpstr>Source Sans Pro Bold</vt:lpstr>
      <vt:lpstr>Source Sans Pro Bold</vt:lpstr>
      <vt:lpstr>Source Sans Pro Bold</vt:lpstr>
      <vt:lpstr>Calibri</vt:lpstr>
      <vt:lpstr>Arial Unicode MS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Kuldeep Singh</cp:lastModifiedBy>
  <cp:revision>10</cp:revision>
  <dcterms:created xsi:type="dcterms:W3CDTF">2025-03-01T12:58:00Z</dcterms:created>
  <dcterms:modified xsi:type="dcterms:W3CDTF">2025-03-14T12:39:55Z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0E3014861B57476B8B4D59158E544C84_12</vt:lpwstr>
  </property>
  <property fmtid="{D5CDD505-2E9C-101B-9397-08002B2CF9AE}" pid="3" name="KSOProductBuildVer">
    <vt:lpwstr>1033-12.2.0.20326</vt:lpwstr>
  </property>
</Properties>
</file>