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24.jpg" ContentType="image/jpe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30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82" r:id="rId4"/>
    <p:sldId id="286" r:id="rId5"/>
    <p:sldId id="283" r:id="rId6"/>
    <p:sldId id="284" r:id="rId7"/>
    <p:sldId id="259" r:id="rId8"/>
    <p:sldId id="285" r:id="rId9"/>
    <p:sldId id="265" r:id="rId10"/>
    <p:sldId id="278" r:id="rId11"/>
    <p:sldId id="300" r:id="rId12"/>
    <p:sldId id="266" r:id="rId13"/>
    <p:sldId id="271" r:id="rId14"/>
    <p:sldId id="287" r:id="rId15"/>
    <p:sldId id="275" r:id="rId16"/>
    <p:sldId id="270" r:id="rId17"/>
    <p:sldId id="272" r:id="rId18"/>
    <p:sldId id="288" r:id="rId19"/>
    <p:sldId id="296" r:id="rId20"/>
    <p:sldId id="297" r:id="rId21"/>
    <p:sldId id="290" r:id="rId22"/>
    <p:sldId id="292" r:id="rId23"/>
    <p:sldId id="291" r:id="rId24"/>
    <p:sldId id="289" r:id="rId25"/>
    <p:sldId id="273" r:id="rId26"/>
    <p:sldId id="301" r:id="rId27"/>
    <p:sldId id="293" r:id="rId28"/>
    <p:sldId id="279" r:id="rId29"/>
    <p:sldId id="298" r:id="rId30"/>
    <p:sldId id="29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24" autoAdjust="0"/>
  </p:normalViewPr>
  <p:slideViewPr>
    <p:cSldViewPr snapToGrid="0" snapToObjects="1">
      <p:cViewPr varScale="1">
        <p:scale>
          <a:sx n="80" d="100"/>
          <a:sy n="80" d="100"/>
        </p:scale>
        <p:origin x="17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0A248-02C1-C340-AE54-AD893169CF6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C36C2-54A7-5A4B-AF82-8476921D5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about/author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mathworld.wolfram.com/SigmoidFunction.html" TargetMode="External"/><Relationship Id="rId4" Type="http://schemas.openxmlformats.org/officeDocument/2006/relationships/hyperlink" Target="http://mathworld.wolfram.com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 from</a:t>
            </a:r>
            <a:r>
              <a:rPr lang="en-US" baseline="0" dirty="0" smtClean="0"/>
              <a:t> Data Science from Scratch: Page 189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68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 from 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/questions/21064030/gradient-descent-in-linear-regression.</a:t>
            </a:r>
          </a:p>
          <a:p>
            <a:r>
              <a:rPr lang="en-US" dirty="0" smtClean="0"/>
              <a:t>Explain how starting from A/B/C, we can reach point D</a:t>
            </a:r>
            <a:r>
              <a:rPr lang="en-US" baseline="0" dirty="0" smtClean="0"/>
              <a:t>. Also explain how starting from point E/F/G we can reach point 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7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 from 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Backpropagation</a:t>
            </a:r>
            <a:endParaRPr lang="en-US" dirty="0" smtClean="0"/>
          </a:p>
          <a:p>
            <a:r>
              <a:rPr lang="en-US" dirty="0" smtClean="0"/>
              <a:t>This is a nice diagram to ease into contours from a 3-D</a:t>
            </a:r>
            <a:r>
              <a:rPr lang="en-US" baseline="0" dirty="0" smtClean="0"/>
              <a:t> error surface.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71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r>
              <a:rPr lang="en-US" baseline="0" dirty="0" smtClean="0"/>
              <a:t> from http://</a:t>
            </a:r>
            <a:r>
              <a:rPr lang="en-US" baseline="0" dirty="0" err="1" smtClean="0"/>
              <a:t>vis.supstat.com</a:t>
            </a:r>
            <a:r>
              <a:rPr lang="en-US" baseline="0" dirty="0" smtClean="0"/>
              <a:t>/2013/03/gradient-descent-algorithm-with-r/</a:t>
            </a:r>
          </a:p>
          <a:p>
            <a:r>
              <a:rPr lang="en-US" baseline="0" dirty="0" smtClean="0"/>
              <a:t>Explain why contours are easier to understand than 3-D surfaces and then explain G.D. along the blue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63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8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computeGradient</a:t>
            </a:r>
            <a:r>
              <a:rPr lang="en-US" dirty="0" smtClean="0"/>
              <a:t>()</a:t>
            </a:r>
            <a:r>
              <a:rPr lang="en-US" baseline="0" dirty="0" smtClean="0"/>
              <a:t> will differ depending on the loss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00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 from https://</a:t>
            </a:r>
            <a:r>
              <a:rPr lang="en-US" dirty="0" err="1" smtClean="0"/>
              <a:t>thinkingandcomputing.com</a:t>
            </a:r>
            <a:r>
              <a:rPr lang="en-US" dirty="0" smtClean="0"/>
              <a:t>/2014/03/09/genetic-algorithms-neural-networks/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1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there’s research</a:t>
            </a:r>
            <a:r>
              <a:rPr lang="en-US" baseline="0" dirty="0" smtClean="0"/>
              <a:t> that proves the correctness of SGD.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03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During the training phase the model has almost memorized the training data.</a:t>
            </a:r>
          </a:p>
          <a:p>
            <a:r>
              <a:rPr lang="en-US" sz="1200" dirty="0" smtClean="0"/>
              <a:t>Explain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overfitting</a:t>
            </a:r>
            <a:r>
              <a:rPr lang="en-US" sz="1200" baseline="0" dirty="0" smtClean="0"/>
              <a:t> by using the 2-D diagram.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95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why a lot of features with small training data leads to over-fitting.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7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how</a:t>
            </a:r>
            <a:r>
              <a:rPr lang="en-US" baseline="0" dirty="0" smtClean="0"/>
              <a:t> decreasing magnitude of weight helps. Extreme case is when a weight becomes zero then that feature has no contribution at all.</a:t>
            </a:r>
            <a:endParaRPr lang="en-US" dirty="0" smtClean="0"/>
          </a:p>
          <a:p>
            <a:r>
              <a:rPr lang="en-US" dirty="0" smtClean="0"/>
              <a:t>Mention that this regularizati</a:t>
            </a:r>
            <a:r>
              <a:rPr lang="en-US" baseline="0" dirty="0" smtClean="0"/>
              <a:t>on term is ridge regularization. There are other ways of penalizing large weights, e.g., lasso (also mentioned in Joel’s book)</a:t>
            </a:r>
          </a:p>
          <a:p>
            <a:endParaRPr lang="en-US" baseline="0" dirty="0" smtClean="0"/>
          </a:p>
          <a:p>
            <a:r>
              <a:rPr lang="en-US" baseline="0" dirty="0" smtClean="0"/>
              <a:t>L1/L2 regularization: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http://www.chioka.in/differences-between-l1-and-l2-as-loss-function-and-regularization/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7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150000 is salary; 5 is the number of years and 1 means the user paid for premium account.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100000 is salary; 1.5 is the number of years and 0 means the user didn’t pay for premium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79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list of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26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need this </a:t>
            </a:r>
            <a:r>
              <a:rPr lang="en-US" dirty="0" smtClean="0"/>
              <a:t>formula </a:t>
            </a:r>
            <a:r>
              <a:rPr lang="en-US" dirty="0" smtClean="0"/>
              <a:t>while coding.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19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r>
              <a:rPr lang="en-US" baseline="0" dirty="0" smtClean="0"/>
              <a:t> from http://</a:t>
            </a:r>
            <a:r>
              <a:rPr lang="en-US" baseline="0" dirty="0" err="1" smtClean="0"/>
              <a:t>www.sosmath.com</a:t>
            </a:r>
            <a:r>
              <a:rPr lang="en-US" baseline="0" dirty="0" smtClean="0"/>
              <a:t>/algebra/logs/log4/log42/log422/log422.html.</a:t>
            </a:r>
          </a:p>
          <a:p>
            <a:r>
              <a:rPr lang="en-US" baseline="0" dirty="0" smtClean="0"/>
              <a:t>Use the graph to build the intuition why this loss function works:</a:t>
            </a:r>
          </a:p>
          <a:p>
            <a:r>
              <a:rPr lang="en-US" baseline="0" dirty="0" smtClean="0"/>
              <a:t>When </a:t>
            </a:r>
            <a:r>
              <a:rPr lang="en-US" baseline="0" dirty="0" err="1" smtClean="0"/>
              <a:t>y_i</a:t>
            </a:r>
            <a:r>
              <a:rPr lang="en-US" baseline="0" dirty="0" smtClean="0"/>
              <a:t> = 1, loss is –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(f) which increases when f tends to 0 and decreases when f tend s to 1.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y_i</a:t>
            </a:r>
            <a:r>
              <a:rPr lang="en-US" baseline="0" dirty="0" smtClean="0"/>
              <a:t> = 0, loss is –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(1-f) which increases when f tends to 1 and decreases when f tends to 0. Why? Because when f tends to 1, 1-f tends to 0 and –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(1-f) tends to inf.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Move to</a:t>
            </a:r>
            <a:r>
              <a:rPr lang="en-US" baseline="0" dirty="0" smtClean="0"/>
              <a:t> appendix.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Diagrams</a:t>
            </a:r>
            <a:r>
              <a:rPr lang="en-US" baseline="0" dirty="0" smtClean="0"/>
              <a:t> from http://</a:t>
            </a:r>
            <a:r>
              <a:rPr lang="en-US" baseline="0" dirty="0" err="1" smtClean="0"/>
              <a:t>blogsdedeveloppeurs.com</a:t>
            </a:r>
            <a:r>
              <a:rPr lang="en-US" baseline="0" dirty="0" smtClean="0"/>
              <a:t>/aggregator/sources/6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have N training examples each of which has D features.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Weisstein, Eric W.</a:t>
            </a:r>
            <a:r>
              <a:rPr lang="en-US" dirty="0" smtClean="0"/>
              <a:t> "Sigmoid Function." From </a:t>
            </a:r>
            <a:r>
              <a:rPr lang="en-US" i="1" dirty="0" smtClean="0">
                <a:hlinkClick r:id="rId4"/>
              </a:rPr>
              <a:t>MathWorld</a:t>
            </a:r>
            <a:r>
              <a:rPr lang="en-US" dirty="0" smtClean="0"/>
              <a:t>--A Wolfram Web Resource. </a:t>
            </a:r>
            <a:r>
              <a:rPr lang="en-US" dirty="0" smtClean="0">
                <a:hlinkClick r:id="rId5"/>
              </a:rPr>
              <a:t>http://mathworld.wolfram.com/SigmoidFunction.html</a:t>
            </a:r>
            <a:endParaRPr lang="en-US" dirty="0" smtClean="0"/>
          </a:p>
          <a:p>
            <a:endParaRPr lang="en-US" sz="1200" dirty="0" smtClean="0">
              <a:cs typeface="Cambria Math"/>
            </a:endParaRPr>
          </a:p>
          <a:p>
            <a:r>
              <a:rPr lang="en-US" sz="1200" dirty="0" smtClean="0">
                <a:cs typeface="Cambria Math"/>
              </a:rPr>
              <a:t>Mention</a:t>
            </a:r>
            <a:r>
              <a:rPr lang="en-US" sz="1200" baseline="0" dirty="0" smtClean="0">
                <a:cs typeface="Cambria Math"/>
              </a:rPr>
              <a:t> that CDF of Normal distribution has sigmoid shape. Also mention that sigmoid function is a special case of the logistic function.</a:t>
            </a:r>
          </a:p>
          <a:p>
            <a:r>
              <a:rPr lang="en-US" sz="1200" dirty="0" smtClean="0">
                <a:cs typeface="Cambria Math"/>
              </a:rPr>
              <a:t>We are going to use standard</a:t>
            </a:r>
            <a:r>
              <a:rPr lang="en-US" sz="1200" baseline="0" dirty="0" smtClean="0">
                <a:cs typeface="Cambria Math"/>
              </a:rPr>
              <a:t> logistic</a:t>
            </a:r>
            <a:r>
              <a:rPr lang="en-US" sz="1200" dirty="0" smtClean="0">
                <a:cs typeface="Cambria Math"/>
              </a:rPr>
              <a:t> function for model representation. Hence, </a:t>
            </a:r>
            <a:r>
              <a:rPr lang="en-US" sz="1200" i="0" dirty="0" smtClean="0">
                <a:cs typeface="Cambria Math"/>
              </a:rPr>
              <a:t>logistic regression</a:t>
            </a:r>
            <a:r>
              <a:rPr lang="en-US" sz="1200" i="1" dirty="0" smtClean="0">
                <a:cs typeface="Cambria Math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0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z = </a:t>
            </a:r>
            <a:r>
              <a:rPr lang="en-US" baseline="0" dirty="0" err="1" smtClean="0"/>
              <a:t>beta.x</a:t>
            </a:r>
            <a:r>
              <a:rPr lang="en-US" baseline="0" dirty="0" smtClean="0"/>
              <a:t> and f(z) = sigmoid(z). Then give an intuitive feel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4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how we are mapping features and weights to probability using the upper diagram.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relationship between feature and weight vectors using the lower diagrams.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sharply acute feature-weight vector angles --&gt; high probability</a:t>
            </a:r>
          </a:p>
          <a:p>
            <a:r>
              <a:rPr lang="en-US" dirty="0" smtClean="0"/>
              <a:t>orthogonal feature-weight vectors --&gt; 50:50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largely obtuse feature-weight vector angles --&gt; low probability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35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7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combine</a:t>
            </a:r>
            <a:r>
              <a:rPr lang="en-US" baseline="0" dirty="0" smtClean="0"/>
              <a:t> precision and recall: Harmonic mean of precision and </a:t>
            </a:r>
            <a:r>
              <a:rPr lang="en-US" baseline="0" smtClean="0"/>
              <a:t>recall. https</a:t>
            </a:r>
            <a:r>
              <a:rPr lang="en-US" baseline="0" dirty="0" smtClean="0"/>
              <a:t>://en.wikipedia.org/wiki/F1_score. 2*p*r/(p + r).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smtClean="0"/>
              <a:t>coding logistic regression’s function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6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far we have talked what we need to do</a:t>
            </a:r>
            <a:r>
              <a:rPr lang="en-US" baseline="0" dirty="0" smtClean="0"/>
              <a:t> in order to pose the classification problem. How to learn the weights?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0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9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5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5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5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5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8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hyperlink" Target="https://en.wikipedia.org/wiki/Feature_sca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gmoid_fun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13505"/>
            <a:ext cx="7772400" cy="1470025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83530"/>
            <a:ext cx="6400800" cy="832104"/>
          </a:xfrm>
        </p:spPr>
        <p:txBody>
          <a:bodyPr>
            <a:normAutofit/>
          </a:bodyPr>
          <a:lstStyle/>
          <a:p>
            <a:r>
              <a:rPr lang="en-US" dirty="0" smtClean="0"/>
              <a:t>Kushal </a:t>
            </a:r>
            <a:r>
              <a:rPr lang="en-US" dirty="0" smtClean="0"/>
              <a:t>Lakhotia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Learning: Maximizing 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199"/>
                <a:ext cx="8229600" cy="505188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latin typeface="Cambria Math"/>
                    <a:cs typeface="Cambria Math"/>
                  </a:rPr>
                  <a:t>                                            P(y </a:t>
                </a:r>
                <a:r>
                  <a:rPr lang="en-US" sz="2200" dirty="0">
                    <a:latin typeface="Cambria Math"/>
                    <a:cs typeface="Cambria Math"/>
                  </a:rPr>
                  <a:t>= </a:t>
                </a:r>
                <a:r>
                  <a:rPr lang="en-US" sz="2200" dirty="0" smtClean="0">
                    <a:latin typeface="Cambria Math"/>
                    <a:cs typeface="Cambria Math"/>
                  </a:rPr>
                  <a:t>1) = 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Cambria Math"/>
                    <a:cs typeface="Cambria Math"/>
                  </a:rPr>
                  <a:t>)</a:t>
                </a:r>
                <a:r>
                  <a:rPr lang="en-US" sz="2200" dirty="0" smtClean="0">
                    <a:cs typeface="Cambria Math"/>
                  </a:rPr>
                  <a:t/>
                </a:r>
                <a:br>
                  <a:rPr lang="en-US" sz="2200" dirty="0" smtClean="0">
                    <a:cs typeface="Cambria Math"/>
                  </a:rPr>
                </a:br>
                <a:r>
                  <a:rPr lang="en-US" sz="2200" dirty="0" smtClean="0">
                    <a:cs typeface="Cambria Math"/>
                  </a:rPr>
                  <a:t>                                           </a:t>
                </a:r>
                <a:r>
                  <a:rPr lang="en-US" sz="2200" dirty="0" smtClean="0">
                    <a:latin typeface="Cambria Math"/>
                    <a:cs typeface="Cambria Math"/>
                  </a:rPr>
                  <a:t>P(y = 0) = 1 – 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Cambria Math"/>
                    <a:cs typeface="Cambria Math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cs typeface="Cambria Math"/>
                  </a:rPr>
                  <a:t>This is like tossing a coin. We can express this using Bernoulli’s distribution. Thus the </a:t>
                </a:r>
                <a:r>
                  <a:rPr lang="en-US" sz="2200" dirty="0" err="1" smtClean="0">
                    <a:cs typeface="Cambria Math"/>
                  </a:rPr>
                  <a:t>p.m.f</a:t>
                </a:r>
                <a:r>
                  <a:rPr lang="en-US" sz="2200" dirty="0" smtClean="0">
                    <a:cs typeface="Cambria Math"/>
                  </a:rPr>
                  <a:t>. of the conditional likelihood of </a:t>
                </a:r>
                <a:r>
                  <a:rPr lang="en-US" sz="2200" dirty="0" smtClean="0">
                    <a:latin typeface="Cambria Math"/>
                    <a:cs typeface="Cambria Math"/>
                  </a:rPr>
                  <a:t>y</a:t>
                </a:r>
                <a:r>
                  <a:rPr lang="en-US" sz="2200" dirty="0" smtClean="0">
                    <a:cs typeface="Cambria Math"/>
                  </a:rPr>
                  <a:t> is</a:t>
                </a:r>
              </a:p>
              <a:p>
                <a:pPr marL="0" indent="0">
                  <a:buNone/>
                </a:pPr>
                <a:endParaRPr lang="en-US" sz="1000" dirty="0" smtClean="0">
                  <a:cs typeface="Cambria Math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Cambria Math"/>
                    <a:cs typeface="Cambria Math"/>
                  </a:rPr>
                  <a:t>p</a:t>
                </a:r>
                <a:r>
                  <a:rPr lang="en-US" sz="2400" dirty="0" smtClean="0">
                    <a:latin typeface="Cambria Math"/>
                    <a:cs typeface="Cambria Math"/>
                  </a:rPr>
                  <a:t>( y </a:t>
                </a:r>
                <a:r>
                  <a:rPr lang="en-US" sz="2400" dirty="0">
                    <a:latin typeface="Cambria Math"/>
                    <a:cs typeface="Cambria Math"/>
                  </a:rPr>
                  <a:t>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</m:acc>
                  </m:oMath>
                </a14:m>
                <a:r>
                  <a:rPr lang="en-US" sz="2400" b="1" dirty="0">
                    <a:latin typeface="Cambria"/>
                    <a:cs typeface="Cambria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Cambria Math"/>
                    <a:cs typeface="Cambria Math"/>
                  </a:rPr>
                  <a:t> ) </a:t>
                </a:r>
                <a:r>
                  <a:rPr lang="en-US" sz="2400" dirty="0">
                    <a:latin typeface="Cambria Math"/>
                    <a:cs typeface="Cambria Math"/>
                  </a:rPr>
                  <a:t>=</a:t>
                </a:r>
                <a:r>
                  <a:rPr lang="en-US" sz="2400" dirty="0" smtClean="0">
                    <a:cs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  <m:r>
                              <a:rPr lang="en-US" sz="24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Cambria Math"/>
                    <a:cs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dirty="0" smtClean="0">
                    <a:latin typeface="Cambria Math"/>
                    <a:cs typeface="Cambria Math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mbria Math"/>
                            <a:cs typeface="Cambria Math"/>
                          </a:rPr>
                          <m:t>(1 – </m:t>
                        </m:r>
                        <m:r>
                          <m:rPr>
                            <m:nor/>
                          </m:rPr>
                          <a:rPr lang="en-US" sz="2400" b="0" dirty="0" smtClean="0">
                            <a:latin typeface="Cambria Math"/>
                            <a:cs typeface="Cambria Math"/>
                          </a:rPr>
                          <m:t>f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400" dirty="0">
                            <a:latin typeface="Cambria Math"/>
                            <a:cs typeface="Cambria Math"/>
                          </a:rPr>
                          <m:t>)</m:t>
                        </m:r>
                      </m:e>
                      <m:sup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sup>
                    </m:sSup>
                  </m:oMath>
                </a14:m>
                <a:endParaRPr lang="en-US" sz="2400" dirty="0" smtClean="0"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cs typeface="Cambria Math"/>
                  </a:rPr>
                  <a:t>We want to maximize this function. However it’s easier to maximize the log of this function. The log likelihood is</a:t>
                </a:r>
              </a:p>
              <a:p>
                <a:pPr marL="0" indent="0">
                  <a:buNone/>
                </a:pPr>
                <a:endParaRPr lang="en-US" sz="1000" dirty="0" smtClean="0">
                  <a:cs typeface="Cambria Math"/>
                </a:endParaRPr>
              </a:p>
              <a:p>
                <a:pPr marL="0" indent="0" algn="ctr">
                  <a:buNone/>
                </a:pPr>
                <a:r>
                  <a:rPr lang="en-US" sz="2800" dirty="0" err="1" smtClean="0">
                    <a:latin typeface="Cambria Math"/>
                    <a:cs typeface="Cambria Math"/>
                  </a:rPr>
                  <a:t>ln</a:t>
                </a:r>
                <a:r>
                  <a:rPr lang="en-US" sz="2800" dirty="0" smtClean="0">
                    <a:latin typeface="Cambria Math"/>
                    <a:cs typeface="Cambria Math"/>
                  </a:rPr>
                  <a:t>(p) = y </a:t>
                </a:r>
                <a:r>
                  <a:rPr lang="en-US" sz="2800" dirty="0" err="1" smtClean="0">
                    <a:latin typeface="Cambria Math"/>
                    <a:cs typeface="Cambria Math"/>
                  </a:rPr>
                  <a:t>ln</a:t>
                </a:r>
                <a:r>
                  <a:rPr lang="en-US" sz="2800" dirty="0" smtClean="0">
                    <a:latin typeface="Cambria Math"/>
                    <a:cs typeface="Cambria Math"/>
                  </a:rPr>
                  <a:t>(f) + (1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 smtClean="0">
                    <a:latin typeface="Cambria Math"/>
                    <a:cs typeface="Cambria Math"/>
                  </a:rPr>
                  <a:t> y) </a:t>
                </a:r>
                <a:r>
                  <a:rPr lang="en-US" sz="2800" dirty="0" err="1" smtClean="0">
                    <a:latin typeface="Cambria Math"/>
                    <a:cs typeface="Cambria Math"/>
                  </a:rPr>
                  <a:t>ln</a:t>
                </a:r>
                <a:r>
                  <a:rPr lang="en-US" sz="2800" dirty="0" smtClean="0">
                    <a:latin typeface="Cambria Math"/>
                    <a:cs typeface="Cambria Math"/>
                  </a:rPr>
                  <a:t>(1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 smtClean="0">
                    <a:latin typeface="Cambria Math"/>
                    <a:cs typeface="Cambria Math"/>
                  </a:rPr>
                  <a:t> f )</a:t>
                </a:r>
              </a:p>
              <a:p>
                <a:pPr marL="0" indent="0">
                  <a:buNone/>
                </a:pPr>
                <a:endParaRPr lang="en-US" sz="1000" dirty="0" smtClean="0"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cs typeface="Cambria Math"/>
                  </a:rPr>
                  <a:t>We will maximize the log likelihood over the entire training data to learn the weights.</a:t>
                </a:r>
              </a:p>
              <a:p>
                <a:pPr marL="0" indent="0">
                  <a:buNone/>
                </a:pPr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9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d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9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f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1 −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1 −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f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en-US" sz="2000" dirty="0">
                              <a:cs typeface="Cambria Math"/>
                            </a:rPr>
                            <m:t>where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cs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  <a:cs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  <a:cs typeface="Cambria Math"/>
                            </a:rPr>
                            <m:t> = 1, 2, …,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  <a:cs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cs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 smtClean="0">
                  <a:cs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8229600" cy="5051887"/>
              </a:xfrm>
              <a:blipFill rotWithShape="0">
                <a:blip r:embed="rId3"/>
                <a:stretch>
                  <a:fillRect l="-741" t="-844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641" y="1517332"/>
            <a:ext cx="2800350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472" y="2918269"/>
            <a:ext cx="5638800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834" y="4310070"/>
            <a:ext cx="5172075" cy="50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446" y="5690061"/>
            <a:ext cx="75628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988"/>
            <a:ext cx="8229600" cy="1143000"/>
          </a:xfrm>
        </p:spPr>
        <p:txBody>
          <a:bodyPr/>
          <a:lstStyle/>
          <a:p>
            <a:r>
              <a:rPr lang="en-US" dirty="0" smtClean="0"/>
              <a:t>Measuring classification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8154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01887"/>
              </p:ext>
            </p:extLst>
          </p:nvPr>
        </p:nvGraphicFramePr>
        <p:xfrm>
          <a:off x="1524000" y="1174866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971578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1515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9156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0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 (</a:t>
                      </a:r>
                      <a:r>
                        <a:rPr lang="en-US" dirty="0" err="1" smtClean="0"/>
                        <a:t>tn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 (</a:t>
                      </a:r>
                      <a:r>
                        <a:rPr lang="en-US" dirty="0" err="1" smtClean="0"/>
                        <a:t>fn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dirty="0" smtClean="0"/>
                        <a:t>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 (</a:t>
                      </a:r>
                      <a:r>
                        <a:rPr lang="en-US" dirty="0" err="1" smtClean="0"/>
                        <a:t>fp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 (</a:t>
                      </a:r>
                      <a:r>
                        <a:rPr lang="en-US" dirty="0" err="1" smtClean="0"/>
                        <a:t>tp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7931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32" y="2580149"/>
            <a:ext cx="2495550" cy="638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792" y="2522998"/>
            <a:ext cx="1981200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412" y="3502960"/>
            <a:ext cx="3305175" cy="857250"/>
          </a:xfrm>
          <a:prstGeom prst="rect">
            <a:avLst/>
          </a:prstGeom>
        </p:spPr>
      </p:pic>
      <p:pic>
        <p:nvPicPr>
          <p:cNvPr id="2050" name="Picture 2" descr="https://bianalystblog.files.wordpress.com/2011/06/media_httpdilbertcomd_dvcpc-scaled1000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356" y="4587697"/>
            <a:ext cx="5577288" cy="173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8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2" y="298702"/>
            <a:ext cx="844489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Enough of “what”. Where’s the “how”?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Model representation helps us express our hypothesis by a function over the features.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200" dirty="0" smtClean="0"/>
              <a:t>Loss function helps us quantify the error in our hypothesis ,i.e., the error in estimation of the true value.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 smtClean="0"/>
              <a:t>We still need to learn the function, specifically, the weights of the independent variables.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 smtClean="0"/>
              <a:t>Enter Gradient Descent to put it all together.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u="sng" dirty="0" smtClean="0"/>
              <a:t>Note:</a:t>
            </a:r>
            <a:r>
              <a:rPr lang="en-US" sz="2200" dirty="0" smtClean="0"/>
              <a:t> Gradient descent is </a:t>
            </a:r>
            <a:r>
              <a:rPr lang="en-US" sz="2200" i="1" dirty="0" smtClean="0"/>
              <a:t>one</a:t>
            </a:r>
            <a:r>
              <a:rPr lang="en-US" sz="2200" dirty="0" smtClean="0"/>
              <a:t> way of optimizing a function. There are several other ways. In fact the topic of optimization techniques would be a good subject for a talk in itself.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097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0" y="103909"/>
            <a:ext cx="8993909" cy="1085273"/>
          </a:xfrm>
        </p:spPr>
        <p:txBody>
          <a:bodyPr>
            <a:noAutofit/>
          </a:bodyPr>
          <a:lstStyle/>
          <a:p>
            <a:r>
              <a:rPr lang="en-US" sz="3800" dirty="0"/>
              <a:t>Gradient Descent: Ascend the hill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91" y="1327728"/>
            <a:ext cx="8993908" cy="4798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Gradient</a:t>
            </a:r>
            <a:r>
              <a:rPr lang="en-US" sz="2200" dirty="0"/>
              <a:t> of a function gives us the direction in which the function increases at the highest rate</a:t>
            </a:r>
            <a:r>
              <a:rPr lang="en-US" sz="2200" dirty="0" smtClean="0"/>
              <a:t>. (Vector Calculus)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 smtClean="0"/>
              <a:t>This </a:t>
            </a:r>
            <a:r>
              <a:rPr lang="en-US" sz="2200" dirty="0"/>
              <a:t>gives us a way to minimize a function. We just keep taking small steps (how small?) in the direction </a:t>
            </a:r>
            <a:r>
              <a:rPr lang="en-US" sz="2200" i="1" dirty="0"/>
              <a:t>opposite</a:t>
            </a:r>
            <a:r>
              <a:rPr lang="en-US" sz="2200" dirty="0"/>
              <a:t> the </a:t>
            </a:r>
            <a:r>
              <a:rPr lang="en-US" sz="2200" dirty="0" smtClean="0"/>
              <a:t>gradient.</a:t>
            </a:r>
            <a:endParaRPr lang="en-US" sz="2200" baseline="-25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200" dirty="0" smtClean="0"/>
              <a:t>Example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 descr="GradientDesce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3211513"/>
            <a:ext cx="45243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8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Let’s say we have two features. The loss function could look like</a:t>
            </a:r>
            <a:endParaRPr lang="en-US" sz="2400" dirty="0"/>
          </a:p>
        </p:txBody>
      </p:sp>
      <p:pic>
        <p:nvPicPr>
          <p:cNvPr id="5" name="Picture 4" descr="QuadraticBow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39" y="2200980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Error Surface: Contour Representation</a:t>
            </a:r>
            <a:endParaRPr lang="en-US" dirty="0"/>
          </a:p>
        </p:txBody>
      </p:sp>
      <p:pic>
        <p:nvPicPr>
          <p:cNvPr id="5" name="Content Placeholder 4" descr="GDContour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135" r="-371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16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2271"/>
          </a:xfrm>
        </p:spPr>
        <p:txBody>
          <a:bodyPr>
            <a:noAutofit/>
          </a:bodyPr>
          <a:lstStyle/>
          <a:p>
            <a:r>
              <a:rPr lang="en-US" sz="3800" dirty="0" smtClean="0"/>
              <a:t>Why Gradient Descent works?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6507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Recall that </a:t>
                </a:r>
                <a:r>
                  <a:rPr lang="en-US" sz="2400" dirty="0"/>
                  <a:t>the loss function is a function of the </a:t>
                </a:r>
                <a:r>
                  <a:rPr lang="en-US" sz="2400" dirty="0" smtClean="0"/>
                  <a:t>weights.</a:t>
                </a:r>
              </a:p>
              <a:p>
                <a:pPr marL="0" indent="0">
                  <a:buNone/>
                </a:pPr>
                <a:endParaRPr lang="en-US" sz="11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We want to minimize the loss function in order to learn the weights of features.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:r>
                  <a:rPr lang="en-US" sz="2400" dirty="0" smtClean="0"/>
                  <a:t>Using gradient descent, we keep updating each weight by adding the respective negative partial derivative at an </a:t>
                </a:r>
                <a:r>
                  <a:rPr lang="en-US" sz="2400" i="1" dirty="0" smtClean="0"/>
                  <a:t>appropriate rate</a:t>
                </a:r>
                <a:r>
                  <a:rPr lang="en-US" sz="2400" dirty="0" smtClean="0"/>
                  <a:t> until convergence.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2400" dirty="0" smtClean="0"/>
                  <a:t>This appropriate rate is known as the learning rate. </a:t>
                </a:r>
                <a:r>
                  <a:rPr lang="en-US" sz="2400" dirty="0"/>
                  <a:t>It controls how fast we converge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Cambri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Cambria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"/>
                                </a:rPr>
                                <m:t>β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65073"/>
              </a:xfrm>
              <a:blipFill>
                <a:blip r:embed="rId3"/>
                <a:stretch>
                  <a:fillRect l="-963" t="-1738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852" y="4850823"/>
            <a:ext cx="2543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 Gradient Descent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3185" y="1600200"/>
                <a:ext cx="8841745" cy="5257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Monaco"/>
                    <a:cs typeface="Monaco"/>
                  </a:rPr>
                  <a:t># x is the feature </a:t>
                </a:r>
                <a:r>
                  <a:rPr lang="en-US" sz="2000" dirty="0" smtClean="0">
                    <a:latin typeface="Monaco"/>
                    <a:cs typeface="Monaco"/>
                  </a:rPr>
                  <a:t>matrix</a:t>
                </a:r>
                <a:br>
                  <a:rPr lang="en-US" sz="2000" dirty="0" smtClean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# </a:t>
                </a:r>
                <a:r>
                  <a:rPr lang="en-US" sz="2000" dirty="0">
                    <a:latin typeface="Monaco"/>
                    <a:cs typeface="Monaco"/>
                  </a:rPr>
                  <a:t>beta is the weight vector</a:t>
                </a:r>
                <a:br>
                  <a:rPr lang="en-US" sz="2000" dirty="0">
                    <a:latin typeface="Monaco"/>
                    <a:cs typeface="Monaco"/>
                  </a:rPr>
                </a:br>
                <a:r>
                  <a:rPr lang="en-US" sz="1100" dirty="0" smtClean="0">
                    <a:latin typeface="Monaco"/>
                    <a:cs typeface="Monaco"/>
                  </a:rPr>
                  <a:t/>
                </a:r>
                <a:br>
                  <a:rPr lang="en-US" sz="1100" dirty="0" smtClean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repeat until convergence {</a:t>
                </a:r>
                <a:r>
                  <a:rPr lang="en-US" sz="2000" dirty="0">
                    <a:latin typeface="Monaco"/>
                    <a:cs typeface="Monaco"/>
                  </a:rPr>
                  <a:t/>
                </a:r>
                <a:br>
                  <a:rPr lang="en-US" sz="2000" dirty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	gradient = `</a:t>
                </a:r>
                <a:br>
                  <a:rPr lang="en-US" sz="2000" dirty="0" smtClean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	</a:t>
                </a:r>
                <a:br>
                  <a:rPr lang="en-US" sz="2000" dirty="0" smtClean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	for </a:t>
                </a:r>
                <a:r>
                  <a:rPr lang="en-US" sz="2000" dirty="0">
                    <a:latin typeface="Monaco"/>
                    <a:cs typeface="Monaco"/>
                  </a:rPr>
                  <a:t>(</a:t>
                </a:r>
                <a:r>
                  <a:rPr lang="en-US" sz="2000" dirty="0" err="1">
                    <a:latin typeface="Monaco"/>
                    <a:cs typeface="Monaco"/>
                  </a:rPr>
                  <a:t>i</a:t>
                </a:r>
                <a:r>
                  <a:rPr lang="en-US" sz="2000" dirty="0">
                    <a:latin typeface="Monaco"/>
                    <a:cs typeface="Monaco"/>
                  </a:rPr>
                  <a:t> = 1 to N) {</a:t>
                </a:r>
                <a:br>
                  <a:rPr lang="en-US" sz="2000" dirty="0">
                    <a:latin typeface="Monaco"/>
                    <a:cs typeface="Monaco"/>
                  </a:rPr>
                </a:br>
                <a:r>
                  <a:rPr lang="en-US" sz="2000" dirty="0">
                    <a:latin typeface="Monaco"/>
                    <a:cs typeface="Monaco"/>
                  </a:rPr>
                  <a:t>		gradient </a:t>
                </a:r>
                <a:r>
                  <a:rPr lang="en-US" sz="2000" dirty="0" smtClean="0">
                    <a:latin typeface="Monaco"/>
                    <a:cs typeface="Monaco"/>
                  </a:rPr>
                  <a:t>+= </a:t>
                </a:r>
                <a:r>
                  <a:rPr lang="en-US" sz="2000" dirty="0" err="1">
                    <a:latin typeface="Monaco"/>
                    <a:cs typeface="Monaco"/>
                  </a:rPr>
                  <a:t>computeGradient_i</a:t>
                </a:r>
                <a:r>
                  <a:rPr lang="en-US" sz="2000" dirty="0">
                    <a:latin typeface="Monaco"/>
                    <a:cs typeface="Monaco"/>
                  </a:rPr>
                  <a:t>(beta, x, </a:t>
                </a:r>
                <a:r>
                  <a:rPr lang="en-US" sz="2000" dirty="0" err="1">
                    <a:latin typeface="Monaco"/>
                    <a:cs typeface="Monaco"/>
                  </a:rPr>
                  <a:t>i</a:t>
                </a:r>
                <a:r>
                  <a:rPr lang="en-US" sz="2000" dirty="0">
                    <a:latin typeface="Monaco"/>
                    <a:cs typeface="Monaco"/>
                  </a:rPr>
                  <a:t>)</a:t>
                </a:r>
                <a:br>
                  <a:rPr lang="en-US" sz="2000" dirty="0">
                    <a:latin typeface="Monaco"/>
                    <a:cs typeface="Monaco"/>
                  </a:rPr>
                </a:br>
                <a:r>
                  <a:rPr lang="en-US" sz="2000" dirty="0">
                    <a:latin typeface="Monaco"/>
                    <a:cs typeface="Monaco"/>
                  </a:rPr>
                  <a:t>	</a:t>
                </a:r>
                <a:r>
                  <a:rPr lang="en-US" sz="2000" dirty="0" smtClean="0">
                    <a:latin typeface="Monaco"/>
                    <a:cs typeface="Monaco"/>
                  </a:rPr>
                  <a:t>}</a:t>
                </a:r>
                <a:br>
                  <a:rPr lang="en-US" sz="2000" dirty="0" smtClean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	</a:t>
                </a:r>
                <a:br>
                  <a:rPr lang="en-US" sz="2000" dirty="0" smtClean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	for (</a:t>
                </a:r>
                <a:r>
                  <a:rPr lang="en-US" sz="2000" dirty="0">
                    <a:latin typeface="Monaco"/>
                    <a:cs typeface="Monaco"/>
                  </a:rPr>
                  <a:t>j</a:t>
                </a:r>
                <a:r>
                  <a:rPr lang="en-US" sz="2000" dirty="0" smtClean="0">
                    <a:latin typeface="Monaco"/>
                    <a:cs typeface="Monaco"/>
                  </a:rPr>
                  <a:t> = 1 to </a:t>
                </a:r>
                <a:r>
                  <a:rPr lang="en-US" sz="2000" dirty="0">
                    <a:latin typeface="Monaco"/>
                    <a:cs typeface="Monaco"/>
                  </a:rPr>
                  <a:t>D</a:t>
                </a:r>
                <a:r>
                  <a:rPr lang="en-US" sz="2000" dirty="0" smtClean="0">
                    <a:latin typeface="Monaco"/>
                    <a:cs typeface="Monaco"/>
                  </a:rPr>
                  <a:t>) {</a:t>
                </a:r>
                <a:br>
                  <a:rPr lang="en-US" sz="2000" dirty="0" smtClean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		beta[j] = beta[j] – α * gradient[j]</a:t>
                </a:r>
                <a:r>
                  <a:rPr lang="en-US" sz="2000" dirty="0">
                    <a:latin typeface="Monaco"/>
                    <a:cs typeface="Monaco"/>
                  </a:rPr>
                  <a:t/>
                </a:r>
                <a:br>
                  <a:rPr lang="en-US" sz="2000" dirty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	}</a:t>
                </a:r>
                <a:br>
                  <a:rPr lang="en-US" sz="2000" dirty="0" smtClean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}</a:t>
                </a:r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sz="1800" dirty="0"/>
                  <a:t># </a:t>
                </a:r>
                <a:r>
                  <a:rPr lang="en-US" sz="1800" dirty="0" err="1">
                    <a:latin typeface="Monaco"/>
                    <a:cs typeface="Monaco"/>
                  </a:rPr>
                  <a:t>computeGradient_i</a:t>
                </a:r>
                <a:r>
                  <a:rPr lang="en-US" sz="1800" dirty="0">
                    <a:latin typeface="Monaco"/>
                    <a:cs typeface="Monaco"/>
                  </a:rPr>
                  <a:t>(beta, x, </a:t>
                </a:r>
                <a:r>
                  <a:rPr lang="en-US" sz="1800" dirty="0" err="1">
                    <a:latin typeface="Monaco"/>
                    <a:cs typeface="Monaco"/>
                  </a:rPr>
                  <a:t>i</a:t>
                </a:r>
                <a:r>
                  <a:rPr lang="en-US" sz="1800" dirty="0">
                    <a:latin typeface="Monaco"/>
                    <a:cs typeface="Monaco"/>
                  </a:rPr>
                  <a:t>)</a:t>
                </a:r>
                <a:r>
                  <a:rPr lang="en-US" sz="1800" dirty="0"/>
                  <a:t> returns vector </a:t>
                </a:r>
                <a:r>
                  <a:rPr lang="en-US" sz="1800" dirty="0" smtClean="0"/>
                  <a:t>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mbria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Cambria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"/>
                              </a:rPr>
                              <m:t>β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baseline="-25000" dirty="0">
                    <a:latin typeface="Cambria Math"/>
                    <a:cs typeface="Cambria Math"/>
                  </a:rPr>
                  <a:t/>
                </a:r>
                <a:br>
                  <a:rPr lang="en-US" sz="2000" baseline="-25000" dirty="0">
                    <a:latin typeface="Cambria Math"/>
                    <a:cs typeface="Cambria Math"/>
                  </a:rPr>
                </a:br>
                <a:r>
                  <a:rPr lang="en-US" sz="2000" dirty="0"/>
                  <a:t>for the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training example.</a:t>
                </a:r>
                <a:endParaRPr lang="en-US" sz="2000" baseline="-25000" dirty="0" smtClean="0"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endParaRPr lang="en-US" sz="1100" baseline="-25000" dirty="0"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endParaRPr lang="en-US" sz="1100" dirty="0" smtClean="0"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cs typeface="Cambria Math"/>
                  </a:rPr>
                  <a:t>The idea is to first compute the gradient with the current value of </a:t>
                </a:r>
                <a:r>
                  <a:rPr lang="en-US" sz="2400" dirty="0" smtClean="0">
                    <a:latin typeface="Cambria Math"/>
                    <a:cs typeface="Cambria Math"/>
                  </a:rPr>
                  <a:t>β</a:t>
                </a:r>
                <a:r>
                  <a:rPr lang="en-US" sz="2400" dirty="0" smtClean="0">
                    <a:cs typeface="Cambria Math"/>
                  </a:rPr>
                  <a:t>’s, and then update all the </a:t>
                </a:r>
                <a:r>
                  <a:rPr lang="en-US" sz="2400" dirty="0" smtClean="0">
                    <a:latin typeface="Cambria Math"/>
                    <a:cs typeface="Cambria Math"/>
                  </a:rPr>
                  <a:t>β</a:t>
                </a:r>
                <a:r>
                  <a:rPr lang="en-US" sz="2400" dirty="0" smtClean="0">
                    <a:cs typeface="Cambria Math"/>
                  </a:rPr>
                  <a:t>’s in one go. That’s why it’s called “batch” gradient descent.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185" y="1600200"/>
                <a:ext cx="8841745" cy="5257800"/>
              </a:xfrm>
              <a:blipFill rotWithShape="0">
                <a:blip r:embed="rId3"/>
                <a:stretch>
                  <a:fillRect l="-897" t="-1740" b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693" y="4884229"/>
            <a:ext cx="4476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988" y="1600200"/>
            <a:ext cx="8229600" cy="51280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prone to getting stuck at local minima.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If a function doesn’t have a minima then the algorithm can run forever because it will never “converge”.</a:t>
            </a:r>
          </a:p>
          <a:p>
            <a:endParaRPr lang="en-US" sz="1000" dirty="0" smtClean="0"/>
          </a:p>
          <a:p>
            <a:r>
              <a:rPr lang="en-US" sz="2400" dirty="0" smtClean="0"/>
              <a:t>It will only work for loss functions which are well-behaved, i.e. smooth loss functions that are differentiable everywhere.</a:t>
            </a:r>
          </a:p>
          <a:p>
            <a:endParaRPr lang="en-US" sz="2400" dirty="0"/>
          </a:p>
        </p:txBody>
      </p:sp>
      <p:pic>
        <p:nvPicPr>
          <p:cNvPr id="4" name="Picture 3" descr="LocalMini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97" y="2049072"/>
            <a:ext cx="3243737" cy="2432803"/>
          </a:xfrm>
          <a:prstGeom prst="rect">
            <a:avLst/>
          </a:prstGeom>
        </p:spPr>
      </p:pic>
      <p:pic>
        <p:nvPicPr>
          <p:cNvPr id="5122" name="Picture 2" descr="http://i.stack.imgur.com/e7Y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87" y="2317735"/>
            <a:ext cx="30765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5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Stochastic or online gradient descent is a modification of batch gradient such that we update the weight (</a:t>
            </a:r>
            <a:r>
              <a:rPr lang="en-US" sz="2400" dirty="0" smtClean="0">
                <a:latin typeface="Cambria Math"/>
                <a:cs typeface="Cambria Math"/>
              </a:rPr>
              <a:t>β</a:t>
            </a:r>
            <a:r>
              <a:rPr lang="en-US" sz="2400" dirty="0" smtClean="0">
                <a:cs typeface="Cambria Math"/>
              </a:rPr>
              <a:t>’s) with each training example.</a:t>
            </a:r>
          </a:p>
          <a:p>
            <a:endParaRPr lang="en-US" sz="1000" dirty="0" smtClean="0">
              <a:cs typeface="Cambria Math"/>
            </a:endParaRPr>
          </a:p>
          <a:p>
            <a:r>
              <a:rPr lang="en-US" sz="2400" dirty="0" smtClean="0">
                <a:cs typeface="Cambria Math"/>
              </a:rPr>
              <a:t>In other words we approximate the gradient by only computing it for one training example.</a:t>
            </a:r>
            <a:br>
              <a:rPr lang="en-US" sz="2400" dirty="0" smtClean="0">
                <a:cs typeface="Cambria Math"/>
              </a:rPr>
            </a:br>
            <a:r>
              <a:rPr lang="en-US" sz="2400" dirty="0" smtClean="0">
                <a:cs typeface="Cambria Math"/>
              </a:rPr>
              <a:t>Recall that in batch gradient descent we compute the gradient over the entire training set and then update the </a:t>
            </a:r>
            <a:r>
              <a:rPr lang="en-US" sz="2400" dirty="0" smtClean="0">
                <a:latin typeface="Cambria Math"/>
                <a:cs typeface="Cambria Math"/>
              </a:rPr>
              <a:t>β</a:t>
            </a:r>
            <a:r>
              <a:rPr lang="en-US" sz="2400" dirty="0" smtClean="0">
                <a:cs typeface="Cambria Math"/>
              </a:rPr>
              <a:t>’s.</a:t>
            </a:r>
          </a:p>
          <a:p>
            <a:endParaRPr lang="en-US" sz="1000" dirty="0">
              <a:cs typeface="Cambria Math"/>
            </a:endParaRPr>
          </a:p>
          <a:p>
            <a:r>
              <a:rPr lang="en-US" sz="2400" dirty="0" smtClean="0">
                <a:cs typeface="Cambria Math"/>
              </a:rPr>
              <a:t>It iterates over the training data until it finds a stopping point.</a:t>
            </a:r>
          </a:p>
          <a:p>
            <a:endParaRPr lang="en-US" sz="1000" dirty="0">
              <a:cs typeface="Cambria Math"/>
            </a:endParaRPr>
          </a:p>
          <a:p>
            <a:r>
              <a:rPr lang="en-US" sz="2400" dirty="0" smtClean="0">
                <a:cs typeface="Cambria Math"/>
              </a:rPr>
              <a:t>This works because our error function is additive, i.e., the total error is the sum of all errors.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69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3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Motivating Logistic Regression</a:t>
            </a:r>
          </a:p>
          <a:p>
            <a:r>
              <a:rPr lang="en-US" dirty="0" smtClean="0"/>
              <a:t>Features and Labels</a:t>
            </a:r>
          </a:p>
          <a:p>
            <a:r>
              <a:rPr lang="en-US" dirty="0" smtClean="0"/>
              <a:t>(Standard) Logistic Function</a:t>
            </a:r>
          </a:p>
          <a:p>
            <a:r>
              <a:rPr lang="en-US" dirty="0"/>
              <a:t>Logistic Regression</a:t>
            </a:r>
            <a:endParaRPr lang="en-US" dirty="0" smtClean="0"/>
          </a:p>
          <a:p>
            <a:r>
              <a:rPr lang="en-US" dirty="0" smtClean="0"/>
              <a:t>Learning</a:t>
            </a:r>
          </a:p>
          <a:p>
            <a:r>
              <a:rPr lang="en-US" dirty="0" smtClean="0"/>
              <a:t>Gradient Descent</a:t>
            </a:r>
          </a:p>
          <a:p>
            <a:r>
              <a:rPr lang="en-US" dirty="0" smtClean="0"/>
              <a:t>Feature Scaling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Regularization</a:t>
            </a:r>
          </a:p>
          <a:p>
            <a:r>
              <a:rPr lang="en-US" dirty="0" smtClean="0"/>
              <a:t>Multi-class Classification</a:t>
            </a:r>
          </a:p>
          <a:p>
            <a:endParaRPr lang="en-US" dirty="0"/>
          </a:p>
        </p:txBody>
      </p:sp>
      <p:pic>
        <p:nvPicPr>
          <p:cNvPr id="4" name="Picture 4" descr="http://www.causeweb.org/resources/fun/cartoon/sample/Outli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95" y="1600200"/>
            <a:ext cx="3352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7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Scaling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hlinkClick r:id="rId2"/>
                  </a:rPr>
                  <a:t>Wikipedia: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Feature </a:t>
                </a:r>
                <a:r>
                  <a:rPr lang="en-US" sz="2400" b="1" dirty="0"/>
                  <a:t>scaling</a:t>
                </a:r>
                <a:r>
                  <a:rPr lang="en-US" sz="2400" dirty="0"/>
                  <a:t> is a method used to standardize the range of independent variables or features of data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Standardization: </a:t>
                </a:r>
                <a:r>
                  <a:rPr lang="en-US" sz="2400" dirty="0" smtClean="0"/>
                  <a:t>Feature </a:t>
                </a:r>
                <a:r>
                  <a:rPr lang="en-US" sz="2400" dirty="0"/>
                  <a:t>standardization makes the values of each feature in the data have zero-mean (when subtracting the mean in the enumerator) and unit-variance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Feature scaling speeds up convergence of gradient descent.</a:t>
                </a:r>
              </a:p>
              <a:p>
                <a:r>
                  <a:rPr lang="en-US" sz="2400" dirty="0" smtClean="0"/>
                  <a:t>It also makes the model more interpretable since weights are comparable.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409" y="3697033"/>
            <a:ext cx="20669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7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If we have lots of features the learned model may fit the training data very well. It can even achieve zero error on the training set.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Is that a good thing?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 smtClean="0"/>
              <a:t>Not necessarily. This does not guarantee that the model will generalize well to unseen data.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 descr="overfitt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27" y="4055984"/>
            <a:ext cx="6686550" cy="280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prevent </a:t>
            </a:r>
            <a:r>
              <a:rPr lang="en-US" dirty="0" err="1" smtClean="0"/>
              <a:t>overfitting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Get more training data. More training data means the model trains on broader set of examples. This can help generalize better.</a:t>
            </a:r>
          </a:p>
          <a:p>
            <a:r>
              <a:rPr lang="en-US" sz="2800" dirty="0" smtClean="0"/>
              <a:t>Manually select which features to keep. Lower number of features allows the model to generalize better.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2800" dirty="0" smtClean="0"/>
              <a:t>However, both these options may not be cheap or even feasible.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800" dirty="0" smtClean="0"/>
              <a:t>Third option is </a:t>
            </a:r>
            <a:r>
              <a:rPr lang="en-US" sz="2800" b="1" dirty="0" smtClean="0"/>
              <a:t>regularization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86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303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We can keep all the features but reduce the magnitude of weights.</a:t>
                </a:r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We add a </a:t>
                </a:r>
                <a:r>
                  <a:rPr lang="en-US" sz="2200" dirty="0">
                    <a:solidFill>
                      <a:srgbClr val="0000FF"/>
                    </a:solidFill>
                  </a:rPr>
                  <a:t>penalty term </a:t>
                </a:r>
                <a:r>
                  <a:rPr lang="en-US" sz="2200" dirty="0"/>
                  <a:t>to the loss </a:t>
                </a:r>
                <a:r>
                  <a:rPr lang="en-US" sz="2200" dirty="0" smtClean="0"/>
                  <a:t>function that gets larger as the weights get larger.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acc>
                              <m:r>
                                <a:rPr lang="en-US" sz="2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fName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9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1 −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9"/>
                                </m:rPr>
                                <a:rPr lang="en-US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Cambria Math"/>
                    <a:cs typeface="Cambria Math"/>
                  </a:rPr>
                  <a:t/>
                </a:r>
                <a:br>
                  <a:rPr lang="en-US" sz="2400" dirty="0">
                    <a:solidFill>
                      <a:srgbClr val="0000FF"/>
                    </a:solidFill>
                    <a:latin typeface="Cambria Math"/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where,</a:t>
                </a:r>
                <a:br>
                  <a:rPr lang="en-US" sz="2400" dirty="0" smtClean="0"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		</a:t>
                </a:r>
                <a:r>
                  <a:rPr lang="en-US" sz="2400" dirty="0" err="1" smtClean="0">
                    <a:cs typeface="Cambria Math"/>
                  </a:rPr>
                  <a:t>i</a:t>
                </a:r>
                <a:r>
                  <a:rPr lang="en-US" sz="2400" dirty="0" smtClean="0">
                    <a:cs typeface="Cambria Math"/>
                  </a:rPr>
                  <a:t> = 1, 2, …, N</a:t>
                </a:r>
                <a:r>
                  <a:rPr lang="en-US" sz="2400" dirty="0">
                    <a:cs typeface="Cambria Math"/>
                  </a:rPr>
                  <a:t/>
                </a:r>
                <a:br>
                  <a:rPr lang="en-US" sz="2400" dirty="0"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		j = 1, 2, …, D</a:t>
                </a:r>
              </a:p>
              <a:p>
                <a:pPr marL="0" indent="0">
                  <a:buNone/>
                </a:pPr>
                <a:endParaRPr lang="en-US" sz="1000" dirty="0" smtClean="0"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400" dirty="0" err="1" smtClean="0">
                    <a:cs typeface="Cambria Math"/>
                  </a:rPr>
                  <a:t>λ</a:t>
                </a:r>
                <a:r>
                  <a:rPr lang="en-US" sz="2400" dirty="0" smtClean="0">
                    <a:cs typeface="Cambria Math"/>
                  </a:rPr>
                  <a:t> is the regularization parameter that controls the trade-off:</a:t>
                </a:r>
                <a:br>
                  <a:rPr lang="en-US" sz="2400" dirty="0" smtClean="0"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1. We want to fit the training data well.</a:t>
                </a:r>
                <a:br>
                  <a:rPr lang="en-US" sz="2400" dirty="0" smtClean="0"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2. We want to keep the weights small to prevent </a:t>
                </a:r>
                <a:r>
                  <a:rPr lang="en-US" sz="2400" dirty="0" err="1" smtClean="0">
                    <a:cs typeface="Cambria Math"/>
                  </a:rPr>
                  <a:t>overfitting</a:t>
                </a:r>
                <a:r>
                  <a:rPr lang="en-US" sz="2400" dirty="0" smtClean="0">
                    <a:cs typeface="Cambria Math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30370"/>
              </a:xfrm>
              <a:blipFill rotWithShape="0">
                <a:blip r:embed="rId3"/>
                <a:stretch>
                  <a:fillRect l="-1111" t="-1576" b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73" y="2877135"/>
            <a:ext cx="82391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7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isjointedthinking.jeffhughes.ca/wp-content/uploads/2015/03/DataDisplayCom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43" y="1207326"/>
            <a:ext cx="50006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133475"/>
            <a:ext cx="7724775" cy="4591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Let’s say we want to classify movies into genres: drama, thriller, comedy, action.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 smtClean="0"/>
              <a:t>How can we use logistic regression to multi-class classification problem?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 smtClean="0"/>
              <a:t>One v/s all</a:t>
            </a:r>
          </a:p>
          <a:p>
            <a:r>
              <a:rPr lang="en-US" sz="2200" dirty="0" smtClean="0"/>
              <a:t>We can break this into 4 classification problems:</a:t>
            </a:r>
            <a:endParaRPr lang="en-US" sz="2200" dirty="0"/>
          </a:p>
          <a:p>
            <a:pPr lvl="1"/>
            <a:r>
              <a:rPr lang="en-US" sz="1800" dirty="0" smtClean="0"/>
              <a:t>Is this movie a drama?</a:t>
            </a:r>
          </a:p>
          <a:p>
            <a:pPr lvl="1"/>
            <a:r>
              <a:rPr lang="en-US" sz="1800" dirty="0" smtClean="0"/>
              <a:t>Is this movie a thriller?</a:t>
            </a:r>
          </a:p>
          <a:p>
            <a:pPr lvl="1"/>
            <a:r>
              <a:rPr lang="en-US" sz="1800" dirty="0" smtClean="0"/>
              <a:t>Is this movie a comedy?</a:t>
            </a:r>
          </a:p>
          <a:p>
            <a:pPr lvl="1"/>
            <a:r>
              <a:rPr lang="en-US" sz="1800" dirty="0" smtClean="0"/>
              <a:t>Is this movie an action?</a:t>
            </a:r>
          </a:p>
          <a:p>
            <a:pPr marL="400050"/>
            <a:r>
              <a:rPr lang="en-US" sz="2200" dirty="0" smtClean="0"/>
              <a:t>We then predict the genre whose probability is highest. </a:t>
            </a:r>
          </a:p>
        </p:txBody>
      </p:sp>
    </p:spTree>
    <p:extLst>
      <p:ext uri="{BB962C8B-B14F-4D97-AF65-F5344CB8AC3E}">
        <p14:creationId xmlns:p14="http://schemas.microsoft.com/office/powerpoint/2010/main" val="71164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168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 smtClean="0"/>
              <a:t>last session we had used Naïve Bayes algorithm to classify emails as spam and ham. We can use logistic regression for solving the same problem.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Election campaign organizers can use it to predict whether someone will vote for their candidate.</a:t>
            </a:r>
          </a:p>
          <a:p>
            <a:endParaRPr lang="en-US" sz="2400" dirty="0"/>
          </a:p>
          <a:p>
            <a:r>
              <a:rPr lang="en-US" sz="2400" dirty="0" smtClean="0"/>
              <a:t>Marketers can use it to predict whether a customer will respond to an ad.</a:t>
            </a:r>
          </a:p>
          <a:p>
            <a:endParaRPr lang="en-US" sz="2400" dirty="0" smtClean="0"/>
          </a:p>
          <a:p>
            <a:r>
              <a:rPr lang="en-US" sz="2400" dirty="0" smtClean="0"/>
              <a:t>In healthcare it can be used to predict whether a tumor is malignant or not.</a:t>
            </a:r>
          </a:p>
        </p:txBody>
      </p:sp>
    </p:spTree>
    <p:extLst>
      <p:ext uri="{BB962C8B-B14F-4D97-AF65-F5344CB8AC3E}">
        <p14:creationId xmlns:p14="http://schemas.microsoft.com/office/powerpoint/2010/main" val="36853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Kenny Herrington</a:t>
            </a:r>
          </a:p>
          <a:p>
            <a:pPr marL="0" indent="0" algn="ctr">
              <a:buNone/>
            </a:pPr>
            <a:r>
              <a:rPr lang="en-US" b="1" dirty="0" err="1" smtClean="0"/>
              <a:t>Bhaumik</a:t>
            </a:r>
            <a:r>
              <a:rPr lang="en-US" b="1" dirty="0" smtClean="0"/>
              <a:t> </a:t>
            </a:r>
            <a:r>
              <a:rPr lang="en-US" b="1" dirty="0" err="1" smtClean="0"/>
              <a:t>Chokshi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Ying Li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46" y="3522245"/>
            <a:ext cx="4473492" cy="32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70431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300" dirty="0" smtClean="0"/>
              <a:t>Appendix</a:t>
            </a:r>
            <a:endParaRPr lang="en-US" sz="12300" dirty="0"/>
          </a:p>
        </p:txBody>
      </p:sp>
      <p:pic>
        <p:nvPicPr>
          <p:cNvPr id="6146" name="Picture 2" descr="http://2.bp.blogspot.com/-jZT-TMn06tE/T7ZOVg6_pQI/AAAAAAAAAQQ/aEaPDM12_qU/s1600/finalist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7" y="2848038"/>
            <a:ext cx="359092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Computation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By using Calculus, we can derive that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Cambria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cs typeface="Cambria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Cambria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cs typeface="Cambria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Cambria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cs typeface="Cambri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𝛃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"/>
                  <a:cs typeface="Cambria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cs typeface="Cambria"/>
                  </a:rPr>
                  <a:t>where,</a:t>
                </a:r>
              </a:p>
              <a:p>
                <a:pPr marL="0" indent="0">
                  <a:buNone/>
                </a:pPr>
                <a:r>
                  <a:rPr lang="en-US" dirty="0">
                    <a:cs typeface="Cambria"/>
                  </a:rPr>
                  <a:t>	</a:t>
                </a:r>
                <a:r>
                  <a:rPr lang="en-US" sz="2500" dirty="0" err="1" smtClean="0">
                    <a:latin typeface="Cambria Math"/>
                    <a:cs typeface="Cambria Math"/>
                  </a:rPr>
                  <a:t>i</a:t>
                </a:r>
                <a:r>
                  <a:rPr lang="en-US" sz="2500" dirty="0" smtClean="0">
                    <a:cs typeface="Cambria"/>
                  </a:rPr>
                  <a:t> </a:t>
                </a:r>
                <a:r>
                  <a:rPr lang="en-US" sz="2500" dirty="0">
                    <a:cs typeface="Cambria"/>
                  </a:rPr>
                  <a:t>is the index of the training </a:t>
                </a:r>
                <a:r>
                  <a:rPr lang="en-US" sz="2500" dirty="0" smtClean="0">
                    <a:cs typeface="Cambria"/>
                  </a:rPr>
                  <a:t>example. </a:t>
                </a:r>
                <a:r>
                  <a:rPr lang="en-US" sz="2500" dirty="0" smtClean="0">
                    <a:latin typeface="Cambria Math"/>
                    <a:cs typeface="Cambria Math"/>
                  </a:rPr>
                  <a:t>(</a:t>
                </a:r>
                <a:r>
                  <a:rPr lang="en-US" sz="2500" dirty="0" err="1" smtClean="0">
                    <a:latin typeface="Cambria Math"/>
                    <a:cs typeface="Cambria Math"/>
                  </a:rPr>
                  <a:t>i</a:t>
                </a:r>
                <a:r>
                  <a:rPr lang="en-US" sz="2500" dirty="0" smtClean="0">
                    <a:latin typeface="Cambria Math"/>
                    <a:cs typeface="Cambria Math"/>
                  </a:rPr>
                  <a:t> = 1, 2, …, N)</a:t>
                </a:r>
                <a:endParaRPr lang="en-US" sz="2500" dirty="0"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500" dirty="0">
                    <a:cs typeface="Cambria"/>
                  </a:rPr>
                  <a:t>	</a:t>
                </a:r>
                <a:r>
                  <a:rPr lang="en-US" sz="2500" dirty="0">
                    <a:latin typeface="Cambria Math"/>
                    <a:cs typeface="Cambria Math"/>
                  </a:rPr>
                  <a:t>j</a:t>
                </a:r>
                <a:r>
                  <a:rPr lang="en-US" sz="2500" dirty="0">
                    <a:cs typeface="Cambria"/>
                  </a:rPr>
                  <a:t> is the index of the feature/weight </a:t>
                </a:r>
                <a:r>
                  <a:rPr lang="en-US" sz="2500" dirty="0" smtClean="0">
                    <a:cs typeface="Cambria"/>
                  </a:rPr>
                  <a:t>vector. </a:t>
                </a:r>
                <a:r>
                  <a:rPr lang="en-US" sz="2500" dirty="0" smtClean="0">
                    <a:latin typeface="Cambria Math"/>
                    <a:cs typeface="Cambria Math"/>
                  </a:rPr>
                  <a:t>(j = 1, 2, …, D)</a:t>
                </a:r>
                <a:endParaRPr lang="en-US" sz="25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124" y="2452687"/>
            <a:ext cx="60483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275"/>
            <a:ext cx="8229600" cy="1143000"/>
          </a:xfrm>
        </p:spPr>
        <p:txBody>
          <a:bodyPr/>
          <a:lstStyle/>
          <a:p>
            <a:r>
              <a:rPr lang="en-US" dirty="0" smtClean="0"/>
              <a:t>Learning: Minimizing Loss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1636"/>
                <a:ext cx="8229600" cy="54263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In some texts you’ll find that a loss function is minimized to learn the weights.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2200" dirty="0" smtClean="0"/>
                  <a:t>Loss function for Logistic Regression is the simply negative log likelihood over the entire training set.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acc>
                            </m:e>
                          </m:d>
                        </m:fName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9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1 −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1 −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func>
                      <m:r>
                        <m:rPr>
                          <m:nor/>
                        </m:rPr>
                        <a:rPr lang="en-US" sz="2000" dirty="0">
                          <a:cs typeface="Cambria Math"/>
                        </a:rPr>
                        <m:t>where</m:t>
                      </m:r>
                      <m:r>
                        <m:rPr>
                          <m:nor/>
                        </m:rPr>
                        <a:rPr lang="en-US" sz="2000" dirty="0">
                          <a:cs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/>
                          <a:cs typeface="Cambria Math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/>
                          <a:cs typeface="Cambria Math"/>
                        </a:rPr>
                        <m:t> = 1, 2, …, 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/>
                          <a:cs typeface="Cambria Math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000" dirty="0">
                          <a:cs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800" dirty="0" smtClean="0"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 smtClean="0"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1636"/>
                <a:ext cx="8229600" cy="5426364"/>
              </a:xfrm>
              <a:blipFill rotWithShape="0">
                <a:blip r:embed="rId3"/>
                <a:stretch>
                  <a:fillRect l="-963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log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35" y="3811316"/>
            <a:ext cx="4929909" cy="3046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90" y="3049316"/>
            <a:ext cx="7581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41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/>
              <a:t>Example:</a:t>
            </a:r>
            <a:br>
              <a:rPr lang="en-US" sz="2400" i="1" dirty="0" smtClean="0"/>
            </a:br>
            <a:r>
              <a:rPr lang="en-US" sz="2400" dirty="0" smtClean="0"/>
              <a:t>We have an </a:t>
            </a:r>
            <a:r>
              <a:rPr lang="en-US" sz="2400" dirty="0" err="1" smtClean="0"/>
              <a:t>anonymized</a:t>
            </a:r>
            <a:r>
              <a:rPr lang="en-US" sz="2400" dirty="0" smtClean="0"/>
              <a:t> dataset of 200 users each containing:</a:t>
            </a:r>
            <a:br>
              <a:rPr lang="en-US" sz="2400" dirty="0" smtClean="0"/>
            </a:br>
            <a:r>
              <a:rPr lang="en-US" sz="2400" dirty="0" smtClean="0"/>
              <a:t>  1. User’s salary</a:t>
            </a:r>
            <a:br>
              <a:rPr lang="en-US" sz="2400" dirty="0" smtClean="0"/>
            </a:br>
            <a:r>
              <a:rPr lang="en-US" sz="2400" dirty="0" smtClean="0"/>
              <a:t>  2. Years of experience as Data Scientist</a:t>
            </a:r>
            <a:br>
              <a:rPr lang="en-US" sz="2400" dirty="0" smtClean="0"/>
            </a:br>
            <a:r>
              <a:rPr lang="en-US" sz="2400" dirty="0" smtClean="0"/>
              <a:t>  3. Whether the use paid for premium account or not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Task:</a:t>
            </a:r>
            <a:r>
              <a:rPr lang="en-US" sz="2400" dirty="0" smtClean="0"/>
              <a:t> Given a new user’s first two attributes, we want to predict whether she will pay for premium account.</a:t>
            </a:r>
          </a:p>
        </p:txBody>
      </p:sp>
    </p:spTree>
    <p:extLst>
      <p:ext uri="{BB962C8B-B14F-4D97-AF65-F5344CB8AC3E}">
        <p14:creationId xmlns:p14="http://schemas.microsoft.com/office/powerpoint/2010/main" val="9073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Stochastic Gradient Descent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dirty="0" smtClean="0">
                    <a:latin typeface="Monaco"/>
                    <a:cs typeface="Monaco"/>
                  </a:rPr>
                  <a:t># x is the feature matrix</a:t>
                </a:r>
                <a:br>
                  <a:rPr lang="en-US" sz="1900" dirty="0" smtClean="0">
                    <a:latin typeface="Monaco"/>
                    <a:cs typeface="Monaco"/>
                  </a:rPr>
                </a:br>
                <a:r>
                  <a:rPr lang="en-US" sz="1900" dirty="0" smtClean="0">
                    <a:latin typeface="Monaco"/>
                    <a:cs typeface="Monaco"/>
                  </a:rPr>
                  <a:t># beta is the weight vector</a:t>
                </a:r>
                <a:br>
                  <a:rPr lang="en-US" sz="1900" dirty="0" smtClean="0">
                    <a:latin typeface="Monaco"/>
                    <a:cs typeface="Monaco"/>
                  </a:rPr>
                </a:br>
                <a:r>
                  <a:rPr lang="en-US" sz="1900" dirty="0" smtClean="0">
                    <a:latin typeface="Monaco"/>
                    <a:cs typeface="Monaco"/>
                  </a:rPr>
                  <a:t>repeat </a:t>
                </a:r>
                <a:r>
                  <a:rPr lang="en-US" sz="1900" dirty="0">
                    <a:latin typeface="Monaco"/>
                    <a:cs typeface="Monaco"/>
                  </a:rPr>
                  <a:t>until convergence {</a:t>
                </a:r>
                <a:br>
                  <a:rPr lang="en-US" sz="1900" dirty="0">
                    <a:latin typeface="Monaco"/>
                    <a:cs typeface="Monaco"/>
                  </a:rPr>
                </a:br>
                <a:r>
                  <a:rPr lang="en-US" sz="1900" dirty="0">
                    <a:latin typeface="Monaco"/>
                    <a:cs typeface="Monaco"/>
                  </a:rPr>
                  <a:t>	for </a:t>
                </a:r>
                <a:r>
                  <a:rPr lang="en-US" sz="1900" dirty="0" smtClean="0">
                    <a:latin typeface="Monaco"/>
                    <a:cs typeface="Monaco"/>
                  </a:rPr>
                  <a:t>(</a:t>
                </a:r>
                <a:r>
                  <a:rPr lang="en-US" sz="1900" dirty="0">
                    <a:latin typeface="Monaco"/>
                    <a:cs typeface="Monaco"/>
                  </a:rPr>
                  <a:t>i</a:t>
                </a:r>
                <a:r>
                  <a:rPr lang="en-US" sz="1900" dirty="0" smtClean="0">
                    <a:latin typeface="Monaco"/>
                    <a:cs typeface="Monaco"/>
                  </a:rPr>
                  <a:t> </a:t>
                </a:r>
                <a:r>
                  <a:rPr lang="en-US" sz="1900" dirty="0">
                    <a:latin typeface="Monaco"/>
                    <a:cs typeface="Monaco"/>
                  </a:rPr>
                  <a:t>= 1 to N</a:t>
                </a:r>
                <a:r>
                  <a:rPr lang="en-US" sz="1900" dirty="0" smtClean="0">
                    <a:latin typeface="Monaco"/>
                    <a:cs typeface="Monaco"/>
                  </a:rPr>
                  <a:t>) { </a:t>
                </a:r>
                <a:r>
                  <a:rPr lang="en-US" sz="1600" dirty="0" smtClean="0">
                    <a:latin typeface="Monaco"/>
                    <a:cs typeface="Monaco"/>
                  </a:rPr>
                  <a:t># should really be random iteration on the training data</a:t>
                </a:r>
                <a:r>
                  <a:rPr lang="en-US" sz="1900" dirty="0">
                    <a:latin typeface="Monaco"/>
                    <a:cs typeface="Monaco"/>
                  </a:rPr>
                  <a:t/>
                </a:r>
                <a:br>
                  <a:rPr lang="en-US" sz="1900" dirty="0">
                    <a:latin typeface="Monaco"/>
                    <a:cs typeface="Monaco"/>
                  </a:rPr>
                </a:br>
                <a:r>
                  <a:rPr lang="en-US" sz="1900" dirty="0">
                    <a:latin typeface="Monaco"/>
                    <a:cs typeface="Monaco"/>
                  </a:rPr>
                  <a:t>		</a:t>
                </a:r>
                <a:r>
                  <a:rPr lang="en-US" sz="1900" dirty="0" smtClean="0">
                    <a:latin typeface="Monaco"/>
                    <a:cs typeface="Monaco"/>
                  </a:rPr>
                  <a:t>gradient </a:t>
                </a:r>
                <a:r>
                  <a:rPr lang="en-US" sz="1900" dirty="0">
                    <a:latin typeface="Monaco"/>
                    <a:cs typeface="Monaco"/>
                  </a:rPr>
                  <a:t>= </a:t>
                </a:r>
                <a:r>
                  <a:rPr lang="en-US" sz="1900" dirty="0" err="1" smtClean="0">
                    <a:latin typeface="Monaco"/>
                    <a:cs typeface="Monaco"/>
                  </a:rPr>
                  <a:t>computeGradient_i</a:t>
                </a:r>
                <a:r>
                  <a:rPr lang="en-US" sz="1900" dirty="0" smtClean="0">
                    <a:latin typeface="Monaco"/>
                    <a:cs typeface="Monaco"/>
                  </a:rPr>
                  <a:t>(</a:t>
                </a:r>
                <a:r>
                  <a:rPr lang="en-US" sz="1900" dirty="0">
                    <a:latin typeface="Monaco"/>
                    <a:cs typeface="Monaco"/>
                  </a:rPr>
                  <a:t>beta, x, </a:t>
                </a:r>
                <a:r>
                  <a:rPr lang="en-US" sz="1900" dirty="0" err="1">
                    <a:latin typeface="Monaco"/>
                    <a:cs typeface="Monaco"/>
                  </a:rPr>
                  <a:t>i</a:t>
                </a:r>
                <a:r>
                  <a:rPr lang="en-US" sz="1900" dirty="0" smtClean="0">
                    <a:latin typeface="Monaco"/>
                    <a:cs typeface="Monaco"/>
                  </a:rPr>
                  <a:t>)</a:t>
                </a:r>
                <a:r>
                  <a:rPr lang="en-US" sz="1900" dirty="0">
                    <a:latin typeface="Monaco"/>
                    <a:cs typeface="Monaco"/>
                  </a:rPr>
                  <a:t/>
                </a:r>
                <a:br>
                  <a:rPr lang="en-US" sz="1900" dirty="0">
                    <a:latin typeface="Monaco"/>
                    <a:cs typeface="Monaco"/>
                  </a:rPr>
                </a:br>
                <a:r>
                  <a:rPr lang="en-US" sz="1900" dirty="0" smtClean="0">
                    <a:latin typeface="Monaco"/>
                    <a:cs typeface="Monaco"/>
                  </a:rPr>
                  <a:t/>
                </a:r>
                <a:br>
                  <a:rPr lang="en-US" sz="1900" dirty="0" smtClean="0">
                    <a:latin typeface="Monaco"/>
                    <a:cs typeface="Monaco"/>
                  </a:rPr>
                </a:br>
                <a:r>
                  <a:rPr lang="en-US" sz="1900" dirty="0" smtClean="0">
                    <a:latin typeface="Monaco"/>
                    <a:cs typeface="Monaco"/>
                  </a:rPr>
                  <a:t>		for (j = 1 to D) {</a:t>
                </a:r>
                <a:br>
                  <a:rPr lang="en-US" sz="1900" dirty="0" smtClean="0">
                    <a:latin typeface="Monaco"/>
                    <a:cs typeface="Monaco"/>
                  </a:rPr>
                </a:br>
                <a:r>
                  <a:rPr lang="en-US" sz="1900" dirty="0" smtClean="0">
                    <a:latin typeface="Monaco"/>
                    <a:cs typeface="Monaco"/>
                  </a:rPr>
                  <a:t>			beta[j] = beta[j] – α * gradient[j]</a:t>
                </a:r>
                <a:br>
                  <a:rPr lang="en-US" sz="1900" dirty="0" smtClean="0">
                    <a:latin typeface="Monaco"/>
                    <a:cs typeface="Monaco"/>
                  </a:rPr>
                </a:br>
                <a:r>
                  <a:rPr lang="en-US" sz="1900" dirty="0" smtClean="0">
                    <a:latin typeface="Monaco"/>
                    <a:cs typeface="Monaco"/>
                  </a:rPr>
                  <a:t>		}</a:t>
                </a:r>
                <a:br>
                  <a:rPr lang="en-US" sz="1900" dirty="0" smtClean="0">
                    <a:latin typeface="Monaco"/>
                    <a:cs typeface="Monaco"/>
                  </a:rPr>
                </a:br>
                <a:r>
                  <a:rPr lang="en-US" sz="1900" dirty="0" smtClean="0">
                    <a:latin typeface="Monaco"/>
                    <a:cs typeface="Monaco"/>
                  </a:rPr>
                  <a:t>	}</a:t>
                </a:r>
                <a:br>
                  <a:rPr lang="en-US" sz="1900" dirty="0" smtClean="0">
                    <a:latin typeface="Monaco"/>
                    <a:cs typeface="Monaco"/>
                  </a:rPr>
                </a:br>
                <a:r>
                  <a:rPr lang="en-US" sz="1900" dirty="0" smtClean="0">
                    <a:latin typeface="Monaco"/>
                    <a:cs typeface="Monaco"/>
                  </a:rPr>
                  <a:t>}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1700" dirty="0"/>
                  <a:t># </a:t>
                </a:r>
                <a:r>
                  <a:rPr lang="en-US" sz="1700" dirty="0" err="1" smtClean="0">
                    <a:latin typeface="Monaco"/>
                    <a:cs typeface="Monaco"/>
                  </a:rPr>
                  <a:t>computeGradient_i</a:t>
                </a:r>
                <a:r>
                  <a:rPr lang="en-US" sz="1700" dirty="0" smtClean="0">
                    <a:latin typeface="Monaco"/>
                    <a:cs typeface="Monaco"/>
                  </a:rPr>
                  <a:t>(beta, </a:t>
                </a:r>
                <a:r>
                  <a:rPr lang="en-US" sz="1700" dirty="0">
                    <a:latin typeface="Monaco"/>
                    <a:cs typeface="Monaco"/>
                  </a:rPr>
                  <a:t>x, </a:t>
                </a:r>
                <a:r>
                  <a:rPr lang="en-US" sz="1700" dirty="0" err="1">
                    <a:latin typeface="Monaco"/>
                    <a:cs typeface="Monaco"/>
                  </a:rPr>
                  <a:t>i</a:t>
                </a:r>
                <a:r>
                  <a:rPr lang="en-US" sz="1700" dirty="0">
                    <a:latin typeface="Monaco"/>
                    <a:cs typeface="Monaco"/>
                  </a:rPr>
                  <a:t>)</a:t>
                </a:r>
                <a:r>
                  <a:rPr lang="en-US" sz="1700" dirty="0"/>
                  <a:t> </a:t>
                </a:r>
                <a:r>
                  <a:rPr lang="en-US" sz="1700" dirty="0" smtClean="0"/>
                  <a:t>returns vector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mbria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Cambria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"/>
                              </a:rPr>
                              <m:t>β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baseline="-25000" dirty="0">
                    <a:latin typeface="Cambria Math"/>
                    <a:cs typeface="Cambria Math"/>
                  </a:rPr>
                  <a:t/>
                </a:r>
                <a:br>
                  <a:rPr lang="en-US" sz="1900" baseline="-25000" dirty="0">
                    <a:latin typeface="Cambria Math"/>
                    <a:cs typeface="Cambria Math"/>
                  </a:rPr>
                </a:br>
                <a:r>
                  <a:rPr lang="en-US" sz="1900" dirty="0" smtClean="0"/>
                  <a:t>for </a:t>
                </a:r>
                <a:r>
                  <a:rPr lang="en-US" sz="1900" dirty="0"/>
                  <a:t>the </a:t>
                </a:r>
                <a:r>
                  <a:rPr lang="en-US" sz="1900" dirty="0" err="1"/>
                  <a:t>i</a:t>
                </a:r>
                <a:r>
                  <a:rPr lang="en-US" sz="1900" baseline="30000" dirty="0" err="1"/>
                  <a:t>th</a:t>
                </a:r>
                <a:r>
                  <a:rPr lang="en-US" sz="1900" dirty="0"/>
                  <a:t> training </a:t>
                </a:r>
                <a:r>
                  <a:rPr lang="en-US" sz="1900" dirty="0" smtClean="0"/>
                  <a:t>example</a:t>
                </a:r>
                <a:r>
                  <a:rPr lang="en-US" sz="1900" dirty="0"/>
                  <a:t>.</a:t>
                </a:r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The idea is to </a:t>
                </a:r>
                <a:r>
                  <a:rPr lang="en-US" sz="2200" dirty="0" smtClean="0">
                    <a:cs typeface="Cambria Math"/>
                  </a:rPr>
                  <a:t>update the </a:t>
                </a:r>
                <a:r>
                  <a:rPr lang="en-US" sz="2200" dirty="0" smtClean="0">
                    <a:latin typeface="Cambria Math"/>
                    <a:cs typeface="Cambria Math"/>
                  </a:rPr>
                  <a:t>β</a:t>
                </a:r>
                <a:r>
                  <a:rPr lang="en-US" sz="2200" dirty="0" smtClean="0">
                    <a:cs typeface="Cambria Math"/>
                  </a:rPr>
                  <a:t>’s with each iteration of the training set.</a:t>
                </a:r>
                <a:endParaRPr lang="en-US" sz="22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963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20" y="5113210"/>
            <a:ext cx="5334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do the task, we </a:t>
            </a:r>
            <a:r>
              <a:rPr lang="en-US" sz="2400" dirty="0"/>
              <a:t>can estimate the </a:t>
            </a:r>
            <a:r>
              <a:rPr lang="en-US" sz="2400" b="1" dirty="0"/>
              <a:t>probability that the user will pay for premium </a:t>
            </a:r>
            <a:r>
              <a:rPr lang="en-US" sz="2400" b="1" dirty="0" smtClean="0"/>
              <a:t>account.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Then we can find </a:t>
            </a:r>
            <a:r>
              <a:rPr lang="en-US" sz="2400" dirty="0"/>
              <a:t>a threshold beyond which it is highly </a:t>
            </a:r>
            <a:r>
              <a:rPr lang="en-US" sz="2400" dirty="0" smtClean="0"/>
              <a:t>likely that the user will pay.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example, if </a:t>
            </a:r>
            <a:r>
              <a:rPr lang="en-US" sz="2400" dirty="0"/>
              <a:t>P(Will Pay) &gt; 0.5 then we say Yes otherwise No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Logistic Regression helps us estimate </a:t>
            </a:r>
            <a:r>
              <a:rPr lang="en-US" sz="2400" dirty="0"/>
              <a:t>P(Will Pay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471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9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Features and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1131456"/>
            <a:ext cx="8612909" cy="5287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Any machine learning algorithm trains a model on </a:t>
            </a:r>
            <a:r>
              <a:rPr lang="en-US" sz="2200" i="1" dirty="0" smtClean="0"/>
              <a:t>training data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 smtClean="0"/>
              <a:t>Training Data consists of a set of training examples (or cases), e.g., for our premium account payment problem training examples could look like {</a:t>
            </a:r>
            <a:r>
              <a:rPr lang="en-US" sz="2200" dirty="0" smtClean="0">
                <a:cs typeface="Arial"/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cs typeface="Arial"/>
              </a:rPr>
              <a:t>150,000</a:t>
            </a:r>
            <a:r>
              <a:rPr lang="en-US" sz="2200" dirty="0" smtClean="0">
                <a:solidFill>
                  <a:srgbClr val="000000"/>
                </a:solidFill>
                <a:cs typeface="Arial"/>
              </a:rPr>
              <a:t>,</a:t>
            </a:r>
            <a:r>
              <a:rPr lang="en-US" sz="2200" dirty="0" smtClean="0">
                <a:solidFill>
                  <a:srgbClr val="0000FF"/>
                </a:solidFill>
                <a:cs typeface="Arial"/>
              </a:rPr>
              <a:t> 5</a:t>
            </a:r>
            <a:r>
              <a:rPr lang="en-US" sz="2200" dirty="0" smtClean="0">
                <a:solidFill>
                  <a:srgbClr val="000000"/>
                </a:solidFill>
                <a:cs typeface="Arial"/>
              </a:rPr>
              <a:t>)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008000"/>
                </a:solidFill>
              </a:rPr>
              <a:t>1</a:t>
            </a:r>
            <a:r>
              <a:rPr lang="en-US" sz="2200" dirty="0" smtClean="0"/>
              <a:t> }, { (</a:t>
            </a:r>
            <a:r>
              <a:rPr lang="en-US" sz="2200" dirty="0" smtClean="0">
                <a:solidFill>
                  <a:srgbClr val="0000FF"/>
                </a:solidFill>
              </a:rPr>
              <a:t>100,000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0000FF"/>
                </a:solidFill>
              </a:rPr>
              <a:t>1.5</a:t>
            </a:r>
            <a:r>
              <a:rPr lang="en-US" sz="2200" dirty="0" smtClean="0"/>
              <a:t>), </a:t>
            </a:r>
            <a:r>
              <a:rPr lang="en-US" sz="2200" dirty="0">
                <a:solidFill>
                  <a:srgbClr val="008000"/>
                </a:solidFill>
              </a:rPr>
              <a:t>0 </a:t>
            </a:r>
            <a:r>
              <a:rPr lang="en-US" sz="2200" dirty="0" smtClean="0"/>
              <a:t>}, etc.</a:t>
            </a:r>
            <a:endParaRPr lang="en-US" sz="20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In general…</a:t>
            </a:r>
          </a:p>
          <a:p>
            <a:r>
              <a:rPr lang="en-US" sz="2200" dirty="0" smtClean="0"/>
              <a:t>Each input (e.g., salary) is known as a </a:t>
            </a:r>
            <a:r>
              <a:rPr lang="en-US" sz="2200" b="1" dirty="0" smtClean="0"/>
              <a:t>feature. 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00FF"/>
                </a:solidFill>
              </a:rPr>
              <a:t>x</a:t>
            </a:r>
            <a:r>
              <a:rPr lang="en-US" sz="2200" baseline="-25000" dirty="0" smtClean="0">
                <a:solidFill>
                  <a:srgbClr val="0000FF"/>
                </a:solidFill>
              </a:rPr>
              <a:t>i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The vector of all features is known as </a:t>
            </a:r>
            <a:r>
              <a:rPr lang="en-US" sz="2200" b="1" dirty="0" smtClean="0"/>
              <a:t>feature vector</a:t>
            </a:r>
            <a:r>
              <a:rPr lang="en-US" sz="2200" dirty="0" smtClean="0"/>
              <a:t>. (</a:t>
            </a:r>
            <a:r>
              <a:rPr lang="en-US" sz="2200" dirty="0">
                <a:solidFill>
                  <a:srgbClr val="0000FF"/>
                </a:solidFill>
              </a:rPr>
              <a:t>x</a:t>
            </a:r>
            <a:r>
              <a:rPr lang="en-US" sz="2200" baseline="-25000" dirty="0">
                <a:solidFill>
                  <a:srgbClr val="0000FF"/>
                </a:solidFill>
              </a:rPr>
              <a:t>1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00FF"/>
                </a:solidFill>
              </a:rPr>
              <a:t>x</a:t>
            </a:r>
            <a:r>
              <a:rPr lang="en-US" sz="2200" baseline="-25000" dirty="0">
                <a:solidFill>
                  <a:srgbClr val="0000FF"/>
                </a:solidFill>
              </a:rPr>
              <a:t>2</a:t>
            </a:r>
            <a:r>
              <a:rPr lang="en-US" sz="2200" dirty="0"/>
              <a:t>, …, </a:t>
            </a:r>
            <a:r>
              <a:rPr lang="en-US" sz="2200" dirty="0" err="1">
                <a:solidFill>
                  <a:srgbClr val="0000FF"/>
                </a:solidFill>
              </a:rPr>
              <a:t>x</a:t>
            </a:r>
            <a:r>
              <a:rPr lang="en-US" sz="2200" baseline="-25000" dirty="0" err="1">
                <a:solidFill>
                  <a:srgbClr val="0000FF"/>
                </a:solidFill>
              </a:rPr>
              <a:t>D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For each training example, we know whether the user will pay or not. This is known as the </a:t>
            </a:r>
            <a:r>
              <a:rPr lang="en-US" sz="2200" b="1" dirty="0" smtClean="0"/>
              <a:t>label</a:t>
            </a:r>
            <a:r>
              <a:rPr lang="en-US" sz="2200" dirty="0" smtClean="0"/>
              <a:t>. (</a:t>
            </a:r>
            <a:r>
              <a:rPr lang="en-US" sz="2200" dirty="0" smtClean="0">
                <a:solidFill>
                  <a:srgbClr val="008000"/>
                </a:solidFill>
              </a:rPr>
              <a:t>y</a:t>
            </a:r>
            <a:r>
              <a:rPr lang="en-US" sz="2200" dirty="0" smtClean="0"/>
              <a:t>)</a:t>
            </a:r>
            <a:endParaRPr lang="en-US" sz="1000" dirty="0" smtClean="0"/>
          </a:p>
          <a:p>
            <a:r>
              <a:rPr lang="en-US" sz="2200" dirty="0" smtClean="0"/>
              <a:t>Thus, each training example is represented by the feature vector and the corresponding label. { (</a:t>
            </a:r>
            <a:r>
              <a:rPr lang="en-US" sz="2200" dirty="0">
                <a:solidFill>
                  <a:srgbClr val="0000FF"/>
                </a:solidFill>
              </a:rPr>
              <a:t>x</a:t>
            </a:r>
            <a:r>
              <a:rPr lang="en-US" sz="2200" baseline="-25000" dirty="0">
                <a:solidFill>
                  <a:srgbClr val="0000FF"/>
                </a:solidFill>
              </a:rPr>
              <a:t>1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00FF"/>
                </a:solidFill>
              </a:rPr>
              <a:t>x</a:t>
            </a:r>
            <a:r>
              <a:rPr lang="en-US" sz="2200" baseline="-25000" dirty="0">
                <a:solidFill>
                  <a:srgbClr val="0000FF"/>
                </a:solidFill>
              </a:rPr>
              <a:t>2</a:t>
            </a:r>
            <a:r>
              <a:rPr lang="en-US" sz="2200" dirty="0"/>
              <a:t>, …, </a:t>
            </a:r>
            <a:r>
              <a:rPr lang="en-US" sz="2200" dirty="0" err="1" smtClean="0">
                <a:solidFill>
                  <a:srgbClr val="0000FF"/>
                </a:solidFill>
              </a:rPr>
              <a:t>x</a:t>
            </a:r>
            <a:r>
              <a:rPr lang="en-US" sz="2200" baseline="-25000" dirty="0" err="1" smtClean="0">
                <a:solidFill>
                  <a:srgbClr val="0000FF"/>
                </a:solidFill>
              </a:rPr>
              <a:t>D</a:t>
            </a:r>
            <a:r>
              <a:rPr lang="en-US" sz="2200" dirty="0" smtClean="0"/>
              <a:t>), </a:t>
            </a:r>
            <a:r>
              <a:rPr lang="en-US" sz="2200" dirty="0" smtClean="0">
                <a:solidFill>
                  <a:srgbClr val="008000"/>
                </a:solidFill>
              </a:rPr>
              <a:t>y </a:t>
            </a:r>
            <a:r>
              <a:rPr lang="en-US" sz="2200" dirty="0" smtClean="0"/>
              <a:t>}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82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8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Entire training data is a matrix of features and a vector of labels.</a:t>
            </a:r>
            <a:endParaRPr lang="en-US" sz="2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err="1" smtClean="0"/>
              <a:t>x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is the </a:t>
            </a:r>
            <a:r>
              <a:rPr lang="en-US" sz="2400" dirty="0" err="1" smtClean="0"/>
              <a:t>j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feature of the </a:t>
            </a: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training example, e.g., x</a:t>
            </a:r>
            <a:r>
              <a:rPr lang="en-US" sz="2400" baseline="-25000" dirty="0" smtClean="0"/>
              <a:t>32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is the corresponding label, e.g., y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pic>
        <p:nvPicPr>
          <p:cNvPr id="5" name="Picture 4" descr="FeatureMatri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6" y="2738063"/>
            <a:ext cx="4807116" cy="2157210"/>
          </a:xfrm>
          <a:prstGeom prst="rect">
            <a:avLst/>
          </a:prstGeom>
        </p:spPr>
      </p:pic>
      <p:pic>
        <p:nvPicPr>
          <p:cNvPr id="7" name="Picture 6" descr="LabalVect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42" y="2738062"/>
            <a:ext cx="3261982" cy="20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3933"/>
          </a:xfrm>
        </p:spPr>
        <p:txBody>
          <a:bodyPr/>
          <a:lstStyle/>
          <a:p>
            <a:r>
              <a:rPr lang="en-US" dirty="0"/>
              <a:t>(Standard) Logistic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1174" y="1258133"/>
                <a:ext cx="8700921" cy="538137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Many natural processes, such as those of complex system learning curves, exhibit a progression from small beginnings that accelerates and approaches a climax over time. (from </a:t>
                </a:r>
                <a:r>
                  <a:rPr lang="en-US" sz="2200" dirty="0" smtClean="0">
                    <a:hlinkClick r:id="rId3"/>
                  </a:rPr>
                  <a:t>Wikipedia</a:t>
                </a:r>
                <a:r>
                  <a:rPr lang="en-US" sz="2200" dirty="0" smtClean="0"/>
                  <a:t>)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												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This "S" shaped function is known as </a:t>
                </a:r>
                <a:r>
                  <a:rPr lang="en-US" sz="2200" b="1" dirty="0" smtClean="0"/>
                  <a:t>sigmoid</a:t>
                </a:r>
                <a:r>
                  <a:rPr lang="en-US" sz="2200" dirty="0" smtClean="0"/>
                  <a:t> or </a:t>
                </a:r>
                <a:r>
                  <a:rPr lang="en-US" sz="2200" b="1" dirty="0" smtClean="0"/>
                  <a:t>standard </a:t>
                </a:r>
                <a:r>
                  <a:rPr lang="en-US" sz="2200" b="1" dirty="0"/>
                  <a:t>logistic</a:t>
                </a:r>
                <a:r>
                  <a:rPr lang="en-US" sz="2200" b="1" dirty="0" smtClean="0"/>
                  <a:t> function</a:t>
                </a:r>
                <a:r>
                  <a:rPr lang="en-US" sz="2200" dirty="0" smtClean="0"/>
                  <a:t>.</a:t>
                </a:r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:endParaRPr lang="en-US" sz="2200" i="1" dirty="0" smtClean="0">
                  <a:cs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174" y="1258133"/>
                <a:ext cx="8700921" cy="5381379"/>
              </a:xfrm>
              <a:blipFill rotWithShape="0">
                <a:blip r:embed="rId4"/>
                <a:stretch>
                  <a:fillRect l="-911" t="-680" r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upload.wikimedia.org/wikipedia/commons/thumb/8/88/Logistic-curve.svg/800px-Logistic-curve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52" y="2465415"/>
            <a:ext cx="4453001" cy="29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806" y="3323653"/>
            <a:ext cx="2809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Regression: Model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Let’s define</a:t>
                </a:r>
                <a:br>
                  <a:rPr lang="en-US" sz="2400" dirty="0" smtClean="0"/>
                </a:br>
                <a:r>
                  <a:rPr lang="en-US" sz="3000" dirty="0" smtClean="0">
                    <a:cs typeface="Cambria"/>
                  </a:rPr>
                  <a:t>			z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Cambria"/>
                      </a:rPr>
                      <m:t>=</m:t>
                    </m:r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β</m:t>
                        </m:r>
                      </m:e>
                      <m:sub>
                        <m: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000" dirty="0" smtClean="0"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β</m:t>
                        </m:r>
                      </m:e>
                      <m:sub>
                        <m: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 smtClean="0">
                    <a:latin typeface="Cambria"/>
                    <a:cs typeface="Cambria"/>
                  </a:rPr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D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 smtClean="0">
                    <a:latin typeface="Cambria"/>
                    <a:cs typeface="Cambria"/>
                  </a:rPr>
                  <a:t> </a:t>
                </a:r>
              </a:p>
              <a:p>
                <a:pPr marL="9144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sz="2400" dirty="0" smtClean="0">
                    <a:cs typeface="Apple Chancery"/>
                  </a:rPr>
                  <a:t>where,</a:t>
                </a:r>
                <a:br>
                  <a:rPr lang="en-US" sz="2400" dirty="0" smtClean="0">
                    <a:cs typeface="Apple Chancery"/>
                  </a:rPr>
                </a:br>
                <a:r>
                  <a:rPr lang="en-US" sz="2400" dirty="0" smtClean="0">
                    <a:cs typeface="Apple Chancery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 Math"/>
                    <a:cs typeface="Cambria Math"/>
                  </a:rPr>
                  <a:t> </a:t>
                </a:r>
                <a:r>
                  <a:rPr lang="en-US" sz="2400" dirty="0" smtClean="0">
                    <a:cs typeface="Cambria Math"/>
                  </a:rPr>
                  <a:t>: </a:t>
                </a:r>
                <a:r>
                  <a:rPr lang="en-US" sz="2400" dirty="0" err="1" smtClean="0">
                    <a:cs typeface="Cambria Math"/>
                  </a:rPr>
                  <a:t>i</a:t>
                </a:r>
                <a:r>
                  <a:rPr lang="en-US" sz="2400" baseline="30000" dirty="0" err="1" smtClean="0">
                    <a:cs typeface="Cambria Math"/>
                  </a:rPr>
                  <a:t>th</a:t>
                </a:r>
                <a:r>
                  <a:rPr lang="en-US" sz="2400" dirty="0" smtClean="0">
                    <a:cs typeface="Cambria Math"/>
                  </a:rPr>
                  <a:t> feature</a:t>
                </a:r>
                <a:br>
                  <a:rPr lang="en-US" sz="2400" dirty="0" smtClean="0"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 Math"/>
                    <a:cs typeface="Cambria Math"/>
                  </a:rPr>
                  <a:t> </a:t>
                </a:r>
                <a:r>
                  <a:rPr lang="en-US" sz="2400" dirty="0" smtClean="0">
                    <a:cs typeface="Cambria Math"/>
                  </a:rPr>
                  <a:t>: weight of the </a:t>
                </a:r>
                <a:r>
                  <a:rPr lang="en-US" sz="2400" dirty="0" err="1" smtClean="0">
                    <a:cs typeface="Cambria Math"/>
                  </a:rPr>
                  <a:t>i</a:t>
                </a:r>
                <a:r>
                  <a:rPr lang="en-US" sz="2400" baseline="30000" dirty="0" err="1" smtClean="0">
                    <a:cs typeface="Cambria Math"/>
                  </a:rPr>
                  <a:t>th</a:t>
                </a:r>
                <a:r>
                  <a:rPr lang="en-US" sz="2400" dirty="0" smtClean="0">
                    <a:cs typeface="Cambria Math"/>
                  </a:rPr>
                  <a:t> feature</a:t>
                </a:r>
                <a:br>
                  <a:rPr lang="en-US" sz="2400" dirty="0" smtClean="0"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sz="2400" b="1" dirty="0" smtClean="0">
                    <a:latin typeface="Cambria"/>
                    <a:cs typeface="Cambria"/>
                  </a:rPr>
                  <a:t> </a:t>
                </a:r>
                <a:r>
                  <a:rPr lang="en-US" sz="2400" dirty="0" smtClean="0">
                    <a:cs typeface="Cambria"/>
                  </a:rPr>
                  <a:t>: feature vector</a:t>
                </a:r>
                <a:r>
                  <a:rPr lang="en-US" sz="2400" dirty="0" smtClean="0">
                    <a:cs typeface="Cambria Math"/>
                  </a:rPr>
                  <a:t/>
                </a:r>
                <a:br>
                  <a:rPr lang="en-US" sz="2400" dirty="0" smtClean="0"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</m:acc>
                  </m:oMath>
                </a14:m>
                <a:r>
                  <a:rPr lang="en-US" sz="2400" b="1" dirty="0" smtClean="0">
                    <a:latin typeface="Cambria"/>
                    <a:cs typeface="Cambria"/>
                  </a:rPr>
                  <a:t> </a:t>
                </a:r>
                <a:r>
                  <a:rPr lang="en-US" sz="2400" dirty="0" smtClean="0">
                    <a:cs typeface="Cambria"/>
                  </a:rPr>
                  <a:t>: weight vector</a:t>
                </a:r>
                <a:endParaRPr lang="en-US" sz="2400" dirty="0" smtClean="0"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cs typeface="Cambria Math"/>
                  </a:rPr>
                  <a:t>Now let’s define</a:t>
                </a:r>
                <a:br>
                  <a:rPr lang="en-US" sz="2400" dirty="0" smtClean="0"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					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/>
                                <a:cs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>
                    <a:cs typeface="Cambria Math"/>
                  </a:rPr>
                  <a:t> 	</a:t>
                </a:r>
                <a:endParaRPr lang="en-US" sz="1000" u="sng" dirty="0" smtClean="0"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cs typeface="Cambria Math"/>
                  </a:rPr>
                  <a:t>where,</a:t>
                </a:r>
                <a:r>
                  <a:rPr lang="en-US" sz="2400" dirty="0" smtClean="0">
                    <a:latin typeface="Cambria Math"/>
                    <a:cs typeface="Cambria Math"/>
                  </a:rPr>
                  <a:t/>
                </a:r>
                <a:br>
                  <a:rPr lang="en-US" sz="2400" dirty="0" smtClean="0">
                    <a:latin typeface="Cambria Math"/>
                    <a:cs typeface="Cambria Math"/>
                  </a:rPr>
                </a:br>
                <a:r>
                  <a:rPr lang="en-US" sz="2400" dirty="0" smtClean="0">
                    <a:latin typeface="Cambria Math"/>
                    <a:cs typeface="Cambria Math"/>
                  </a:rPr>
                  <a:t>	  				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mbria Math"/>
                            <a:cs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 ∞</m:t>
                        </m:r>
                      </m:e>
                    </m:d>
                  </m:oMath>
                </a14:m>
                <a:r>
                  <a:rPr lang="en-US" sz="2400" dirty="0">
                    <a:latin typeface="Cambria Math"/>
                    <a:cs typeface="Cambria Math"/>
                  </a:rPr>
                  <a:t/>
                </a:r>
                <a:br>
                  <a:rPr lang="en-US" sz="2400" dirty="0">
                    <a:latin typeface="Cambria Math"/>
                    <a:cs typeface="Cambria Math"/>
                  </a:rPr>
                </a:br>
                <a:r>
                  <a:rPr lang="en-US" sz="2400" dirty="0" smtClean="0">
                    <a:latin typeface="Cambria Math"/>
                    <a:cs typeface="Cambria Math"/>
                  </a:rPr>
                  <a:t>	</a:t>
                </a:r>
                <a:r>
                  <a:rPr lang="en-US" sz="2400" dirty="0">
                    <a:latin typeface="Cambria Math"/>
                    <a:cs typeface="Cambria Math"/>
                  </a:rPr>
                  <a:t>		</a:t>
                </a:r>
                <a:r>
                  <a:rPr lang="en-US" sz="2400" dirty="0" smtClean="0">
                    <a:latin typeface="Cambria Math"/>
                    <a:cs typeface="Cambria Math"/>
                  </a:rPr>
                  <a:t>		</a:t>
                </a:r>
                <a:r>
                  <a:rPr lang="en-US" sz="2400" dirty="0" smtClean="0">
                    <a:cs typeface="Cambria Math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  0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 </m:t>
                        </m:r>
                      </m:e>
                    </m:d>
                  </m:oMath>
                </a14:m>
                <a:endParaRPr lang="en-US" sz="2400" dirty="0" smtClean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712" y="1756219"/>
            <a:ext cx="5362575" cy="65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30" y="2732722"/>
            <a:ext cx="342900" cy="29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830" y="2973133"/>
            <a:ext cx="28575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355" y="3355720"/>
            <a:ext cx="266700" cy="285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830" y="3659758"/>
            <a:ext cx="314325" cy="428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1673" y="4261675"/>
            <a:ext cx="1762125" cy="657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5565" y="5112956"/>
            <a:ext cx="22669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5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57" y="274638"/>
            <a:ext cx="903514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</a:t>
            </a:r>
            <a:r>
              <a:rPr lang="en-US" dirty="0"/>
              <a:t>Regression: Model </a:t>
            </a:r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6" y="1429849"/>
            <a:ext cx="8855011" cy="52831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200" dirty="0" smtClean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200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200" dirty="0" smtClean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200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200" dirty="0" smtClean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200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200" dirty="0" smtClean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200" dirty="0" smtClean="0">
              <a:latin typeface="Cambria Math"/>
              <a:cs typeface="Cambria Math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65300" y="2405566"/>
            <a:ext cx="1013626" cy="805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latin typeface="Cambria Math"/>
                <a:cs typeface="Cambria Math"/>
              </a:rPr>
              <a:t>Σ</a:t>
            </a:r>
            <a:endParaRPr lang="en-US" sz="4800" dirty="0">
              <a:latin typeface="Cambria Math"/>
              <a:cs typeface="Cambria Math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76988" y="1758383"/>
            <a:ext cx="2076100" cy="647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6988" y="2283456"/>
            <a:ext cx="2076100" cy="274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989200" y="2808529"/>
            <a:ext cx="2076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76988" y="3211492"/>
            <a:ext cx="2076100" cy="604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54158" y="1514163"/>
            <a:ext cx="512919" cy="4640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pple Chancery"/>
                <a:cs typeface="Apple Chancery"/>
              </a:rPr>
              <a:t>x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354158" y="2051447"/>
            <a:ext cx="512919" cy="4640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pple Chancery"/>
                <a:cs typeface="Apple Chancery"/>
              </a:rPr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354158" y="2576520"/>
            <a:ext cx="512919" cy="4640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pple Chancery"/>
                <a:cs typeface="Apple Chancery"/>
              </a:rPr>
              <a:t>x</a:t>
            </a:r>
            <a:r>
              <a:rPr lang="en-US" sz="1600" baseline="-25000" dirty="0"/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354158" y="3583689"/>
            <a:ext cx="512919" cy="4640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pple Chancery"/>
                <a:cs typeface="Apple Chancery"/>
              </a:rPr>
              <a:t>x</a:t>
            </a:r>
            <a:r>
              <a:rPr lang="en-US" sz="1600" baseline="-25000" dirty="0" err="1"/>
              <a:t>D</a:t>
            </a:r>
            <a:endParaRPr lang="en-US" sz="16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91845" y="2346864"/>
            <a:ext cx="3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/>
                <a:cs typeface="Cambria Math"/>
              </a:rPr>
              <a:t>z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624243" y="2051447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β</a:t>
            </a:r>
            <a:r>
              <a:rPr lang="en-US" sz="1600" baseline="-25000" dirty="0" smtClean="0">
                <a:latin typeface="Cambria Math"/>
                <a:cs typeface="Cambria Math"/>
              </a:rPr>
              <a:t>2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624243" y="2469975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β</a:t>
            </a:r>
            <a:r>
              <a:rPr lang="en-US" sz="1600" baseline="-25000" dirty="0" smtClean="0">
                <a:latin typeface="Cambria Math"/>
                <a:cs typeface="Cambria Math"/>
              </a:rPr>
              <a:t>3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624243" y="3196292"/>
            <a:ext cx="46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β</a:t>
            </a:r>
            <a:r>
              <a:rPr lang="en-US" sz="1600" baseline="-25000" dirty="0" smtClean="0">
                <a:latin typeface="Cambria Math"/>
                <a:cs typeface="Cambria Math"/>
              </a:rPr>
              <a:t>D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5647958" y="2405566"/>
            <a:ext cx="1013626" cy="805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Cambria Math"/>
              <a:cs typeface="Cambria Math"/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0800000" flipV="1">
            <a:off x="5764231" y="2498643"/>
            <a:ext cx="683894" cy="619772"/>
          </a:xfrm>
          <a:prstGeom prst="curvedConnector3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40" idx="1"/>
          </p:cNvCxnSpPr>
          <p:nvPr/>
        </p:nvCxnSpPr>
        <p:spPr>
          <a:xfrm>
            <a:off x="4078926" y="2808529"/>
            <a:ext cx="1569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42308" y="1639627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/>
                <a:cs typeface="Cambria Math"/>
              </a:rPr>
              <a:t>β</a:t>
            </a:r>
            <a:r>
              <a:rPr lang="en-US" sz="1600" baseline="-25000" dirty="0">
                <a:latin typeface="Cambria Math"/>
                <a:cs typeface="Cambria Math"/>
              </a:rPr>
              <a:t>1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661584" y="2808529"/>
            <a:ext cx="1569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30616" y="2578873"/>
            <a:ext cx="73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/>
                <a:cs typeface="Cambria Math"/>
              </a:rPr>
              <a:t>f</a:t>
            </a:r>
            <a:r>
              <a:rPr lang="en-US" sz="2400" dirty="0" smtClean="0">
                <a:latin typeface="Cambria Math"/>
                <a:cs typeface="Cambria Math"/>
              </a:rPr>
              <a:t>(z)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1697517" y="47622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96105" y="4963668"/>
            <a:ext cx="366370" cy="1428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96105" y="5586529"/>
            <a:ext cx="1392208" cy="793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407247" y="4991097"/>
            <a:ext cx="0" cy="1428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407247" y="6392355"/>
            <a:ext cx="1856278" cy="27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753432" y="6380244"/>
            <a:ext cx="185627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647958" y="4804927"/>
            <a:ext cx="1123538" cy="1587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03714" y="4612905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/>
                <a:cs typeface="Cambria"/>
              </a:rPr>
              <a:t>β</a:t>
            </a:r>
            <a:endParaRPr lang="en-US" sz="1600" b="1" dirty="0">
              <a:latin typeface="Cambria"/>
              <a:cs typeface="Cambri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02826" y="5306903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/>
                <a:cs typeface="Cambria"/>
              </a:rPr>
              <a:t>x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17955" y="4625114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/>
                <a:cs typeface="Cambria"/>
              </a:rPr>
              <a:t>β</a:t>
            </a:r>
            <a:endParaRPr lang="en-US" sz="1600" b="1" dirty="0">
              <a:latin typeface="Cambria"/>
              <a:cs typeface="Cambri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3525" y="6210968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/>
                <a:cs typeface="Cambria"/>
              </a:rPr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09710" y="6169428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/>
                <a:cs typeface="Cambria"/>
              </a:rPr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61224" y="4478584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/>
                <a:cs typeface="Cambria"/>
              </a:rPr>
              <a:t>β</a:t>
            </a:r>
            <a:endParaRPr lang="en-US" sz="1600" b="1" dirty="0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8857" y="4273848"/>
            <a:ext cx="8879436" cy="85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16585</TotalTime>
  <Words>1713</Words>
  <Application>Microsoft Office PowerPoint</Application>
  <PresentationFormat>On-screen Show (4:3)</PresentationFormat>
  <Paragraphs>321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Apple Chancery</vt:lpstr>
      <vt:lpstr>Arial</vt:lpstr>
      <vt:lpstr>Calibri</vt:lpstr>
      <vt:lpstr>Cambria</vt:lpstr>
      <vt:lpstr>Cambria Math</vt:lpstr>
      <vt:lpstr>Monaco</vt:lpstr>
      <vt:lpstr>Office Theme</vt:lpstr>
      <vt:lpstr>Logistic Regression</vt:lpstr>
      <vt:lpstr>Agenda</vt:lpstr>
      <vt:lpstr>Binary Classification</vt:lpstr>
      <vt:lpstr>Motivating Logistic Regression</vt:lpstr>
      <vt:lpstr>Features and Labels</vt:lpstr>
      <vt:lpstr>Features and Labels</vt:lpstr>
      <vt:lpstr>(Standard) Logistic Function</vt:lpstr>
      <vt:lpstr>Logistic Regression: Model Representation</vt:lpstr>
      <vt:lpstr>Logistic Regression: Model Interpretation</vt:lpstr>
      <vt:lpstr>Learning: Maximizing Log Likelihood</vt:lpstr>
      <vt:lpstr>Measuring classification</vt:lpstr>
      <vt:lpstr>Enough of “what”. Where’s the “how”?</vt:lpstr>
      <vt:lpstr>Gradient Descent: Ascend the hill of learning</vt:lpstr>
      <vt:lpstr>Error Surface</vt:lpstr>
      <vt:lpstr>Error Surface: Contour Representation</vt:lpstr>
      <vt:lpstr>Why Gradient Descent works?</vt:lpstr>
      <vt:lpstr>Batch Gradient Descent Algorithm</vt:lpstr>
      <vt:lpstr>Limitations of Gradient Descent</vt:lpstr>
      <vt:lpstr>Stochastic Gradient Descent</vt:lpstr>
      <vt:lpstr>Feature Scaling</vt:lpstr>
      <vt:lpstr>Overfitting</vt:lpstr>
      <vt:lpstr>How to prevent overfitting? </vt:lpstr>
      <vt:lpstr>Regularization</vt:lpstr>
      <vt:lpstr>Multi-class  Classification</vt:lpstr>
      <vt:lpstr>Some applications</vt:lpstr>
      <vt:lpstr>Acknowledgement</vt:lpstr>
      <vt:lpstr>PowerPoint Presentation</vt:lpstr>
      <vt:lpstr>Gradient Computation</vt:lpstr>
      <vt:lpstr>Learning: Minimizing Loss function</vt:lpstr>
      <vt:lpstr>Stochastic Gradient Descent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Kushal Lakhotia</dc:creator>
  <cp:lastModifiedBy>Kushal Lakhotia</cp:lastModifiedBy>
  <cp:revision>557</cp:revision>
  <dcterms:created xsi:type="dcterms:W3CDTF">2015-08-15T17:04:51Z</dcterms:created>
  <dcterms:modified xsi:type="dcterms:W3CDTF">2015-09-02T07:46:41Z</dcterms:modified>
</cp:coreProperties>
</file>