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9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DBAA-6C4F-5F45-BC1C-7AE0B485BB6E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408-ABB6-A54D-B35D-7DCE824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</a:t>
            </a:r>
            <a:br>
              <a:rPr lang="en-US" dirty="0" smtClean="0"/>
            </a:br>
            <a:r>
              <a:rPr lang="en-US" dirty="0" smtClean="0"/>
              <a:t>Distributed </a:t>
            </a:r>
            <a:r>
              <a:rPr lang="en-US" dirty="0" smtClean="0"/>
              <a:t>Co-ordination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Kushal Lakhotia</a:t>
            </a:r>
          </a:p>
          <a:p>
            <a:r>
              <a:rPr lang="en-US" dirty="0" smtClean="0"/>
              <a:t>Rajas </a:t>
            </a:r>
            <a:r>
              <a:rPr lang="en-US" dirty="0" err="1" smtClean="0"/>
              <a:t>Karandikar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build </a:t>
            </a:r>
            <a:r>
              <a:rPr lang="en-US" dirty="0" smtClean="0"/>
              <a:t>a </a:t>
            </a:r>
            <a:r>
              <a:rPr lang="en-US" dirty="0" smtClean="0"/>
              <a:t>co-ordination service </a:t>
            </a:r>
            <a:r>
              <a:rPr lang="en-US" dirty="0" smtClean="0"/>
              <a:t>for building customized co-ordination </a:t>
            </a:r>
            <a:r>
              <a:rPr lang="en-US" dirty="0" smtClean="0"/>
              <a:t>primitives.</a:t>
            </a:r>
            <a:endParaRPr lang="en-US" dirty="0" smtClean="0"/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/>
              <a:t>To build a distributed lock </a:t>
            </a:r>
            <a:r>
              <a:rPr lang="en-US" dirty="0" smtClean="0"/>
              <a:t>service to demonstrate </a:t>
            </a:r>
            <a:r>
              <a:rPr lang="en-US" dirty="0" smtClean="0"/>
              <a:t>the </a:t>
            </a:r>
            <a:r>
              <a:rPr lang="en-US" dirty="0" smtClean="0"/>
              <a:t>utility of </a:t>
            </a:r>
            <a:r>
              <a:rPr lang="en-US" dirty="0" err="1" smtClean="0"/>
              <a:t>Synt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sz="900" dirty="0" smtClean="0"/>
          </a:p>
          <a:p>
            <a:r>
              <a:rPr lang="en-US" dirty="0" smtClean="0"/>
              <a:t>To provide </a:t>
            </a:r>
            <a:r>
              <a:rPr lang="en-US" dirty="0" smtClean="0"/>
              <a:t>a low-volume consistent data store.</a:t>
            </a:r>
          </a:p>
          <a:p>
            <a:endParaRPr lang="en-US" sz="900" dirty="0"/>
          </a:p>
          <a:p>
            <a:r>
              <a:rPr lang="en-US" dirty="0" smtClean="0"/>
              <a:t>To </a:t>
            </a:r>
            <a:r>
              <a:rPr lang="en-US" dirty="0" smtClean="0"/>
              <a:t>provide a client-side library to use the service</a:t>
            </a:r>
            <a:r>
              <a:rPr lang="en-US" dirty="0" smtClean="0"/>
              <a:t>. (Lock service uses it)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6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instance of </a:t>
            </a:r>
            <a:r>
              <a:rPr lang="en-US" sz="2400" dirty="0" err="1" smtClean="0"/>
              <a:t>Synt</a:t>
            </a:r>
            <a:r>
              <a:rPr lang="en-US" sz="2400" dirty="0" smtClean="0"/>
              <a:t> </a:t>
            </a:r>
            <a:r>
              <a:rPr lang="en-US" sz="2400" dirty="0" smtClean="0"/>
              <a:t>consists </a:t>
            </a:r>
            <a:r>
              <a:rPr lang="en-US" sz="2400" dirty="0" smtClean="0"/>
              <a:t>of </a:t>
            </a:r>
            <a:r>
              <a:rPr lang="en-US" sz="2400" i="1" dirty="0" smtClean="0"/>
              <a:t>n</a:t>
            </a:r>
            <a:r>
              <a:rPr lang="en-US" sz="2400" dirty="0" smtClean="0"/>
              <a:t> servers. Data is replicated across all the </a:t>
            </a:r>
            <a:r>
              <a:rPr lang="en-US" sz="2400" dirty="0" smtClean="0"/>
              <a:t>servers.</a:t>
            </a:r>
            <a:endParaRPr lang="en-US" sz="2400" dirty="0" smtClean="0"/>
          </a:p>
          <a:p>
            <a:r>
              <a:rPr lang="en-US" sz="2400" dirty="0" smtClean="0"/>
              <a:t>One of them is the leader and co-ordinates the write operations. All read operations are local to a server.</a:t>
            </a:r>
          </a:p>
          <a:p>
            <a:r>
              <a:rPr lang="en-US" sz="2400" dirty="0" smtClean="0"/>
              <a:t>Data in a server is organized in a tree structure resembling the Unix file-system.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980214" y="3974748"/>
            <a:ext cx="351528" cy="3345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12" idx="0"/>
          </p:cNvCxnSpPr>
          <p:nvPr/>
        </p:nvCxnSpPr>
        <p:spPr>
          <a:xfrm>
            <a:off x="4155978" y="4309285"/>
            <a:ext cx="0" cy="62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80214" y="4932997"/>
            <a:ext cx="351528" cy="3345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87310" y="5930150"/>
            <a:ext cx="351528" cy="3345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80214" y="5930150"/>
            <a:ext cx="351528" cy="3345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83088" y="5930150"/>
            <a:ext cx="351528" cy="3345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4"/>
            <a:endCxn id="14" idx="0"/>
          </p:cNvCxnSpPr>
          <p:nvPr/>
        </p:nvCxnSpPr>
        <p:spPr>
          <a:xfrm>
            <a:off x="4155978" y="5267534"/>
            <a:ext cx="0" cy="662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3" idx="7"/>
          </p:cNvCxnSpPr>
          <p:nvPr/>
        </p:nvCxnSpPr>
        <p:spPr>
          <a:xfrm flipH="1">
            <a:off x="3287358" y="5218542"/>
            <a:ext cx="744336" cy="76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5"/>
            <a:endCxn id="16" idx="1"/>
          </p:cNvCxnSpPr>
          <p:nvPr/>
        </p:nvCxnSpPr>
        <p:spPr>
          <a:xfrm>
            <a:off x="4280262" y="5218542"/>
            <a:ext cx="754306" cy="76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0496" y="3992575"/>
            <a:ext cx="34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72896" y="4906809"/>
            <a:ext cx="122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/foo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30835" y="5979142"/>
            <a:ext cx="740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/foo/c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870070" y="6408696"/>
            <a:ext cx="70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/foo/b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77210" y="5982651"/>
            <a:ext cx="66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/foo/a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9669" y="4604130"/>
            <a:ext cx="2199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path of a node serves as a unique identifier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8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Synt</a:t>
            </a:r>
            <a:r>
              <a:rPr lang="en-US" sz="2800" dirty="0" smtClean="0"/>
              <a:t> client library </a:t>
            </a:r>
            <a:r>
              <a:rPr lang="en-US" sz="2800" dirty="0" smtClean="0"/>
              <a:t>provides </a:t>
            </a:r>
            <a:r>
              <a:rPr lang="en-US" sz="2800" dirty="0" smtClean="0"/>
              <a:t>the </a:t>
            </a:r>
            <a:r>
              <a:rPr lang="en-US" sz="2800" dirty="0" smtClean="0"/>
              <a:t>following operations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ourier"/>
                <a:cs typeface="Courier"/>
              </a:rPr>
              <a:t>createNode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– Creates a new node in the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ourier"/>
                <a:cs typeface="Courier"/>
              </a:rPr>
              <a:t>deleteNode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– Deletes a node from the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exists</a:t>
            </a:r>
            <a:r>
              <a:rPr lang="en-US" sz="2000" dirty="0" smtClean="0">
                <a:cs typeface="Courier"/>
              </a:rPr>
              <a:t> – Checks if a node exists.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ourier"/>
                <a:cs typeface="Courier"/>
              </a:rPr>
              <a:t>getChildren</a:t>
            </a:r>
            <a:r>
              <a:rPr lang="en-US" sz="2000" dirty="0" smtClean="0">
                <a:cs typeface="Courier"/>
              </a:rPr>
              <a:t> – Returns a list of children.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ourier"/>
                <a:cs typeface="Courier"/>
              </a:rPr>
              <a:t>getData</a:t>
            </a:r>
            <a:r>
              <a:rPr lang="en-US" sz="2000" dirty="0" smtClean="0">
                <a:cs typeface="Courier"/>
              </a:rPr>
              <a:t> – Returns the data stored in the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ourier"/>
                <a:cs typeface="Courier"/>
              </a:rPr>
              <a:t>setData</a:t>
            </a:r>
            <a:r>
              <a:rPr lang="en-US" sz="2000" dirty="0" smtClean="0">
                <a:cs typeface="Courier"/>
              </a:rPr>
              <a:t> – Sets the data stored in the node</a:t>
            </a:r>
            <a:r>
              <a:rPr lang="en-US" sz="2000" dirty="0" smtClean="0">
                <a:cs typeface="Courier"/>
              </a:rPr>
              <a:t>.</a:t>
            </a:r>
          </a:p>
          <a:p>
            <a:pPr marL="0" indent="0">
              <a:buNone/>
            </a:pPr>
            <a:endParaRPr lang="en-US" sz="2000" dirty="0"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cs typeface="Courier"/>
              </a:rPr>
              <a:t>Customized primitives, like lock service, are built using these operations.</a:t>
            </a:r>
            <a:endParaRPr lang="en-US" sz="28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754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</a:t>
            </a:r>
            <a:r>
              <a:rPr lang="en-US" dirty="0" smtClean="0"/>
              <a:t> </a:t>
            </a:r>
            <a:r>
              <a:rPr lang="en-US" dirty="0" smtClean="0"/>
              <a:t>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Synt</a:t>
            </a:r>
            <a:r>
              <a:rPr lang="en-US" dirty="0" smtClean="0"/>
              <a:t> provides </a:t>
            </a:r>
            <a:r>
              <a:rPr lang="en-US" dirty="0" smtClean="0"/>
              <a:t>the following guarantees:</a:t>
            </a:r>
            <a:br>
              <a:rPr lang="en-US" dirty="0" smtClean="0"/>
            </a:br>
            <a:endParaRPr lang="en-US" sz="900" dirty="0" smtClean="0"/>
          </a:p>
          <a:p>
            <a:pPr marL="0" indent="0">
              <a:buNone/>
            </a:pPr>
            <a:endParaRPr lang="en-US" sz="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FIFO Client Ordering:</a:t>
            </a:r>
            <a:r>
              <a:rPr lang="en-US" sz="2800" dirty="0" smtClean="0"/>
              <a:t> All operations will be FIFO ordered with respect to clients.</a:t>
            </a:r>
            <a:br>
              <a:rPr lang="en-US" sz="2800" dirty="0" smtClean="0"/>
            </a:b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Atomicity:</a:t>
            </a:r>
            <a:r>
              <a:rPr lang="en-US" sz="2800" dirty="0" smtClean="0"/>
              <a:t> Writes are atomic, i.e., if a write fails then no client will ever see it.</a:t>
            </a:r>
            <a:br>
              <a:rPr lang="en-US" sz="2800" dirty="0" smtClean="0"/>
            </a:br>
            <a:endParaRPr lang="en-US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Durability:</a:t>
            </a:r>
            <a:r>
              <a:rPr lang="en-US" sz="2800" dirty="0" smtClean="0"/>
              <a:t> Once an update succeeds, it persists and is not undone even by server failures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Fault Tolerance:</a:t>
            </a:r>
            <a:r>
              <a:rPr lang="en-US" sz="2800" dirty="0" smtClean="0"/>
              <a:t> For an instance of </a:t>
            </a:r>
            <a:r>
              <a:rPr lang="en-US" sz="2800" i="1" dirty="0" smtClean="0"/>
              <a:t>n</a:t>
            </a:r>
            <a:r>
              <a:rPr lang="en-US" sz="2800" dirty="0" smtClean="0"/>
              <a:t> servers, the service can tolerate </a:t>
            </a:r>
            <a:r>
              <a:rPr lang="en-US" sz="2800" i="1" dirty="0" smtClean="0"/>
              <a:t>f</a:t>
            </a:r>
            <a:r>
              <a:rPr lang="en-US" sz="2800" dirty="0" smtClean="0"/>
              <a:t> failures, where </a:t>
            </a:r>
            <a:r>
              <a:rPr lang="en-US" sz="2800" i="1" dirty="0" smtClean="0"/>
              <a:t>n </a:t>
            </a:r>
            <a:r>
              <a:rPr lang="en-US" sz="2800" dirty="0" smtClean="0"/>
              <a:t>&gt;</a:t>
            </a:r>
            <a:r>
              <a:rPr lang="en-US" sz="2800" i="1" dirty="0" smtClean="0"/>
              <a:t> 2f</a:t>
            </a:r>
            <a:r>
              <a:rPr lang="en-US" sz="2800" dirty="0"/>
              <a:t>.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09594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917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(Locking without Herd </a:t>
            </a:r>
            <a:r>
              <a:rPr lang="en-US" dirty="0" smtClean="0"/>
              <a:t>effect)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Lock(root)</a:t>
            </a:r>
            <a:endParaRPr lang="en-US" sz="2800" dirty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1. </a:t>
            </a:r>
            <a:r>
              <a:rPr lang="en-US" sz="2000" dirty="0">
                <a:latin typeface="Courier"/>
                <a:cs typeface="Courier"/>
              </a:rPr>
              <a:t>n = create</a:t>
            </a:r>
            <a:r>
              <a:rPr lang="en-US" sz="2000" dirty="0" smtClean="0">
                <a:latin typeface="Courier"/>
                <a:cs typeface="Courier"/>
              </a:rPr>
              <a:t>(root </a:t>
            </a:r>
            <a:r>
              <a:rPr lang="en-US" sz="2000" dirty="0">
                <a:latin typeface="Courier"/>
                <a:cs typeface="Courier"/>
              </a:rPr>
              <a:t>+ “/lock-”, </a:t>
            </a:r>
            <a:r>
              <a:rPr lang="en-US" sz="2000" dirty="0" smtClean="0">
                <a:latin typeface="Courier"/>
                <a:cs typeface="Courier"/>
              </a:rPr>
              <a:t>EPHEMERAL|SEQUENTIAL)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2. </a:t>
            </a:r>
            <a:r>
              <a:rPr lang="en-US" sz="2000" dirty="0">
                <a:latin typeface="Courier"/>
                <a:cs typeface="Courier"/>
              </a:rPr>
              <a:t>C = </a:t>
            </a:r>
            <a:r>
              <a:rPr lang="en-US" sz="2000" dirty="0" err="1" smtClean="0">
                <a:latin typeface="Courier"/>
                <a:cs typeface="Courier"/>
              </a:rPr>
              <a:t>getChildren</a:t>
            </a:r>
            <a:r>
              <a:rPr lang="en-US" sz="2000" dirty="0" smtClean="0">
                <a:latin typeface="Courier"/>
                <a:cs typeface="Courier"/>
              </a:rPr>
              <a:t>(root)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3. if(n </a:t>
            </a:r>
            <a:r>
              <a:rPr lang="en-US" sz="2000" dirty="0">
                <a:latin typeface="Courier"/>
                <a:cs typeface="Courier"/>
              </a:rPr>
              <a:t>is lowest </a:t>
            </a:r>
            <a:r>
              <a:rPr lang="en-US" sz="2000" dirty="0" smtClean="0">
                <a:latin typeface="Courier"/>
                <a:cs typeface="Courier"/>
              </a:rPr>
              <a:t>node </a:t>
            </a:r>
            <a:r>
              <a:rPr lang="en-US" sz="2000" dirty="0">
                <a:latin typeface="Courier"/>
                <a:cs typeface="Courier"/>
              </a:rPr>
              <a:t>in </a:t>
            </a:r>
            <a:r>
              <a:rPr lang="en-US" sz="2000" dirty="0" smtClean="0">
                <a:latin typeface="Courier"/>
                <a:cs typeface="Courier"/>
              </a:rPr>
              <a:t>C) exit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5. </a:t>
            </a:r>
            <a:r>
              <a:rPr lang="en-US" sz="2000" dirty="0" err="1">
                <a:latin typeface="Courier"/>
                <a:cs typeface="Courier"/>
              </a:rPr>
              <a:t>g</a:t>
            </a:r>
            <a:r>
              <a:rPr lang="en-US" sz="2000" dirty="0" err="1" smtClean="0">
                <a:latin typeface="Courier"/>
                <a:cs typeface="Courier"/>
              </a:rPr>
              <a:t>oto</a:t>
            </a:r>
            <a:r>
              <a:rPr lang="en-US" sz="2000" dirty="0" smtClean="0">
                <a:latin typeface="Courier"/>
                <a:cs typeface="Courier"/>
              </a:rPr>
              <a:t> 2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Unlock(n)</a:t>
            </a:r>
            <a:endParaRPr lang="en-US" sz="2800" dirty="0">
              <a:latin typeface="Courier"/>
              <a:cs typeface="Courier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delete</a:t>
            </a:r>
            <a:r>
              <a:rPr lang="en-US" sz="2000" dirty="0">
                <a:latin typeface="Courier"/>
                <a:cs typeface="Courier"/>
              </a:rPr>
              <a:t>(n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Courier"/>
                <a:cs typeface="Courier"/>
              </a:rPr>
              <a:t>exit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68560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Read-Write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19679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urier"/>
                <a:cs typeface="Courier"/>
              </a:rPr>
              <a:t>WriteLock</a:t>
            </a:r>
            <a:r>
              <a:rPr lang="en-US" sz="3000" dirty="0" smtClean="0">
                <a:latin typeface="Courier"/>
                <a:cs typeface="Courier"/>
              </a:rPr>
              <a:t>(root)</a:t>
            </a:r>
            <a:endParaRPr lang="en-US" sz="3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1. </a:t>
            </a:r>
            <a:r>
              <a:rPr lang="en-US" sz="2200" dirty="0">
                <a:latin typeface="Courier"/>
                <a:cs typeface="Courier"/>
              </a:rPr>
              <a:t>n </a:t>
            </a:r>
            <a:r>
              <a:rPr lang="en-US" sz="2200" dirty="0" smtClean="0">
                <a:latin typeface="Courier"/>
                <a:cs typeface="Courier"/>
              </a:rPr>
              <a:t>= create(root + “</a:t>
            </a:r>
            <a:r>
              <a:rPr lang="en-US" sz="2200" dirty="0">
                <a:latin typeface="Courier"/>
                <a:cs typeface="Courier"/>
              </a:rPr>
              <a:t>/write-”, EPHEMERAL|SEQUENTIAL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2. </a:t>
            </a:r>
            <a:r>
              <a:rPr lang="en-US" sz="2200" dirty="0">
                <a:latin typeface="Courier"/>
                <a:cs typeface="Courier"/>
              </a:rPr>
              <a:t>C = </a:t>
            </a:r>
            <a:r>
              <a:rPr lang="en-US" sz="2200" dirty="0" err="1">
                <a:latin typeface="Courier"/>
                <a:cs typeface="Courier"/>
              </a:rPr>
              <a:t>getChildren</a:t>
            </a:r>
            <a:r>
              <a:rPr lang="en-US" sz="2200" dirty="0" smtClean="0">
                <a:latin typeface="Courier"/>
                <a:cs typeface="Courier"/>
              </a:rPr>
              <a:t>(root)</a:t>
            </a:r>
            <a:r>
              <a:rPr lang="en-US" sz="2200" dirty="0">
                <a:latin typeface="Courier"/>
                <a:cs typeface="Courier"/>
              </a:rPr>
              <a:t/>
            </a:r>
            <a:br>
              <a:rPr lang="en-US" sz="2200" dirty="0">
                <a:latin typeface="Courier"/>
                <a:cs typeface="Courier"/>
              </a:rPr>
            </a:br>
            <a:r>
              <a:rPr lang="en-US" sz="2200" dirty="0" smtClean="0">
                <a:latin typeface="Courier"/>
                <a:cs typeface="Courier"/>
              </a:rPr>
              <a:t>3. if(n </a:t>
            </a:r>
            <a:r>
              <a:rPr lang="en-US" sz="2200" dirty="0">
                <a:latin typeface="Courier"/>
                <a:cs typeface="Courier"/>
              </a:rPr>
              <a:t>is lowest </a:t>
            </a:r>
            <a:r>
              <a:rPr lang="en-US" sz="2200" dirty="0" smtClean="0">
                <a:latin typeface="Courier"/>
                <a:cs typeface="Courier"/>
              </a:rPr>
              <a:t>node </a:t>
            </a:r>
            <a:r>
              <a:rPr lang="en-US" sz="2200" dirty="0">
                <a:latin typeface="Courier"/>
                <a:cs typeface="Courier"/>
              </a:rPr>
              <a:t>in </a:t>
            </a:r>
            <a:r>
              <a:rPr lang="en-US" sz="2200" dirty="0" smtClean="0">
                <a:latin typeface="Courier"/>
                <a:cs typeface="Courier"/>
              </a:rPr>
              <a:t>C) exit</a:t>
            </a:r>
            <a:endParaRPr lang="en-US" sz="2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4. </a:t>
            </a:r>
            <a:r>
              <a:rPr lang="en-US" sz="2200" dirty="0" err="1" smtClean="0">
                <a:latin typeface="Courier"/>
                <a:cs typeface="Courier"/>
              </a:rPr>
              <a:t>goto</a:t>
            </a:r>
            <a:r>
              <a:rPr lang="en-US" sz="2200" dirty="0" smtClean="0">
                <a:latin typeface="Courier"/>
                <a:cs typeface="Courier"/>
              </a:rPr>
              <a:t> 2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3000" dirty="0" err="1" smtClean="0">
                <a:latin typeface="Courier"/>
                <a:cs typeface="Courier"/>
              </a:rPr>
              <a:t>ReadLock</a:t>
            </a:r>
            <a:r>
              <a:rPr lang="en-US" sz="3000" dirty="0" smtClean="0">
                <a:latin typeface="Courier"/>
                <a:cs typeface="Courier"/>
              </a:rPr>
              <a:t>(root)</a:t>
            </a:r>
            <a:endParaRPr lang="en-US" sz="3000" dirty="0"/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1. n = create(root + “/read-”, EPHEMERAL|SEQUENTIAL) 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2. C = </a:t>
            </a:r>
            <a:r>
              <a:rPr lang="en-US" sz="2200" dirty="0" err="1" smtClean="0">
                <a:latin typeface="Courier"/>
                <a:cs typeface="Courier"/>
              </a:rPr>
              <a:t>getChildren</a:t>
            </a:r>
            <a:r>
              <a:rPr lang="en-US" sz="2200" dirty="0" smtClean="0">
                <a:latin typeface="Courier"/>
                <a:cs typeface="Courier"/>
              </a:rPr>
              <a:t>(root) 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3. if(no write nodes lower than n in C) exit 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4</a:t>
            </a:r>
            <a:r>
              <a:rPr lang="en-US" sz="2200" dirty="0" smtClean="0">
                <a:latin typeface="Courier"/>
                <a:cs typeface="Courier"/>
              </a:rPr>
              <a:t>. </a:t>
            </a:r>
            <a:r>
              <a:rPr lang="en-US" sz="2200" dirty="0" err="1" smtClean="0">
                <a:latin typeface="Courier"/>
                <a:cs typeface="Courier"/>
              </a:rPr>
              <a:t>goto</a:t>
            </a:r>
            <a:r>
              <a:rPr lang="en-US" sz="2200" dirty="0" smtClean="0">
                <a:latin typeface="Courier"/>
                <a:cs typeface="Courier"/>
              </a:rPr>
              <a:t> 3</a:t>
            </a:r>
          </a:p>
          <a:p>
            <a:pPr marL="0" indent="0">
              <a:buNone/>
            </a:pPr>
            <a:endParaRPr lang="en-US" sz="2900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3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</a:p>
          <a:p>
            <a:pPr marL="0" indent="0" algn="ctr">
              <a:buNone/>
            </a:pPr>
            <a:r>
              <a:rPr lang="en-US" sz="5400" dirty="0" smtClean="0">
                <a:sym typeface="Wingdings"/>
              </a:rPr>
              <a:t></a:t>
            </a: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3654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313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SYNT Distributed Co-ordination Service</vt:lpstr>
      <vt:lpstr>Goals</vt:lpstr>
      <vt:lpstr>Architecture Overview</vt:lpstr>
      <vt:lpstr>Client API</vt:lpstr>
      <vt:lpstr>Synt Guarantees</vt:lpstr>
      <vt:lpstr>Design</vt:lpstr>
      <vt:lpstr>Demo (Locking without Herd effect)</vt:lpstr>
      <vt:lpstr>Read-Write Lock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Lakhotia</dc:creator>
  <cp:lastModifiedBy>Kushal Lakhotia</cp:lastModifiedBy>
  <cp:revision>23</cp:revision>
  <dcterms:created xsi:type="dcterms:W3CDTF">2013-03-24T21:16:41Z</dcterms:created>
  <dcterms:modified xsi:type="dcterms:W3CDTF">2013-04-29T22:56:26Z</dcterms:modified>
</cp:coreProperties>
</file>