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1" r:id="rId9"/>
    <p:sldId id="260" r:id="rId10"/>
    <p:sldId id="26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199803" y="3994713"/>
            <a:ext cx="9144000" cy="509068"/>
          </a:xfrm>
        </p:spPr>
        <p:txBody>
          <a:bodyPr anchor="ctr">
            <a:normAutofit/>
          </a:bodyPr>
          <a:lstStyle>
            <a:lvl1pPr algn="l">
              <a:defRPr sz="2800" baseline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프로젝트 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99803" y="3498835"/>
            <a:ext cx="2067099" cy="315882"/>
          </a:xfrm>
          <a:ln>
            <a:solidFill>
              <a:srgbClr val="002060"/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WE-Meet </a:t>
            </a:r>
            <a:r>
              <a:rPr lang="ko-KR" altLang="en-US" dirty="0"/>
              <a:t>중간보고서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199803" y="4906140"/>
            <a:ext cx="9144000" cy="954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참여 프로젝트 </a:t>
            </a:r>
            <a:r>
              <a:rPr lang="en-US" altLang="ko-KR" sz="14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</a:p>
          <a:p>
            <a:r>
              <a:rPr lang="ko-KR" altLang="en-US" sz="1400" dirty="0" err="1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팀명</a:t>
            </a:r>
            <a:r>
              <a:rPr lang="ko-KR" altLang="en-US" sz="14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</a:p>
          <a:p>
            <a:r>
              <a:rPr lang="ko-KR" altLang="en-US" sz="14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팀원 </a:t>
            </a:r>
            <a:r>
              <a:rPr lang="en-US" altLang="ko-KR" sz="1400" dirty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7141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6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0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11" y="207186"/>
            <a:ext cx="10515600" cy="407958"/>
          </a:xfrm>
        </p:spPr>
        <p:txBody>
          <a:bodyPr>
            <a:noAutofit/>
          </a:bodyPr>
          <a:lstStyle>
            <a:lvl1pPr>
              <a:defRPr sz="24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5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6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4272-BC88-42C8-BE1D-8D1BE630B6CC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58B8-2D68-44F6-A074-B4DC65941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aver?blogId=cocoje2016&amp;logNo=221432497014&amp;parentCategoryNo=&amp;categoryNo=16&amp;viewDate=&amp;isShowPopularPosts=true&amp;from=search" TargetMode="External"/><Relationship Id="rId2" Type="http://schemas.openxmlformats.org/officeDocument/2006/relationships/hyperlink" Target="https://assetstore.unity.com/packages/vfx/particles/vfx-graph-meteor-rain-vol-1-2076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illustrations/%EC%98%A4%EB%A1%9C%EB%9D%BC-%EC%98%A4%EB%A1%9C%EB%9D%BC-%EB%B3%B4-%EB%A6%AC-%EC%96%BC-%EB%A6%AC%EC%8A%A4-5825231/" TargetMode="External"/><Relationship Id="rId4" Type="http://schemas.openxmlformats.org/officeDocument/2006/relationships/hyperlink" Target="https://www.logoyogo.com/downloads/%EB%AC%BC%EB%B3%91-%EB%A1%9C%EA%B3%A0-%EC%95%84%EC%9D%B4%EC%BD%98-%EC%9D%BC%EB%9F%AC%EC%8A%A4%ED%8A%B8-ai-%EB%AC%B4%EB%A3%8C-%EB%8B%A4%EC%9A%B4%EB%A1%9C%EB%93%9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characters/animals/reptiles/low-poly-animated-dinosaurs-217691" TargetMode="External"/><Relationship Id="rId2" Type="http://schemas.openxmlformats.org/officeDocument/2006/relationships/hyperlink" Target="https://assetstore.unity.com/packages/3d/characters/animals/mammals/little-horse-5-skins-detachable-gear-and-armor-includes-unicorn--1309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968" y="3422708"/>
            <a:ext cx="2409671" cy="34213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WE-Meet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중간보고서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3024" y="3951841"/>
            <a:ext cx="10142113" cy="603382"/>
          </a:xfrm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2800" dirty="0"/>
              <a:t>프로젝트 제목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어린왕자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스토리북</a:t>
            </a:r>
            <a:r>
              <a:rPr lang="en-US" altLang="ko-KR" sz="2800" dirty="0"/>
              <a:t> </a:t>
            </a:r>
            <a:r>
              <a:rPr lang="ko-KR" altLang="en-US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2803" y="4908777"/>
            <a:ext cx="6173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실감형</a:t>
            </a:r>
            <a:r>
              <a:rPr lang="en-US" altLang="ko-Kore-KR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(VR) </a:t>
            </a:r>
            <a:r>
              <a:rPr lang="ko-Kore-KR" altLang="ko-Kore-KR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프로젝션 맵핑 콘텐츠 제작</a:t>
            </a:r>
            <a:r>
              <a:rPr lang="en-US" altLang="ko-Kore-KR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ore-KR" altLang="ko-Kore-KR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아동용 실감미디어 콘텐츠 ‘스토리북’ 제작</a:t>
            </a:r>
            <a:r>
              <a:rPr lang="en-US" altLang="ko-Kore-KR" sz="1200" b="1" spc="-35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ore-KR" altLang="ko-Kore-KR" sz="1200" dirty="0">
                <a:effectLst/>
              </a:rPr>
              <a:t> </a:t>
            </a:r>
            <a:endParaRPr lang="en-US" altLang="ko-KR" sz="1200" dirty="0">
              <a:solidFill>
                <a:srgbClr val="C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F0138-8CCF-7395-B4BE-690AAFD26A44}"/>
              </a:ext>
            </a:extLst>
          </p:cNvPr>
          <p:cNvSpPr txBox="1"/>
          <p:nvPr/>
        </p:nvSpPr>
        <p:spPr>
          <a:xfrm>
            <a:off x="1666290" y="5232075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어린왕자</a:t>
            </a:r>
            <a:r>
              <a:rPr kumimoji="1" lang="en-US" altLang="ko-Kore-KR" sz="1200" dirty="0"/>
              <a:t>(</a:t>
            </a:r>
            <a:r>
              <a:rPr kumimoji="1" lang="en-US" altLang="ko-KR" sz="1200" dirty="0"/>
              <a:t>6</a:t>
            </a:r>
            <a:r>
              <a:rPr kumimoji="1" lang="ko-KR" altLang="en-US" sz="1200" dirty="0"/>
              <a:t>조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A68F2-7118-2ADC-6533-D9C5AD4E2460}"/>
              </a:ext>
            </a:extLst>
          </p:cNvPr>
          <p:cNvSpPr txBox="1"/>
          <p:nvPr/>
        </p:nvSpPr>
        <p:spPr>
          <a:xfrm>
            <a:off x="1666290" y="5543612"/>
            <a:ext cx="3395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김승채</a:t>
            </a:r>
            <a:r>
              <a:rPr kumimoji="1" lang="en-US" altLang="ko-Kore-KR" sz="1200" dirty="0"/>
              <a:t>, </a:t>
            </a:r>
            <a:r>
              <a:rPr kumimoji="1" lang="ko-Kore-KR" altLang="en-US" sz="1200" dirty="0"/>
              <a:t>안채연</a:t>
            </a:r>
            <a:r>
              <a:rPr kumimoji="1" lang="en-US" altLang="ko-Kore-KR" sz="1200" dirty="0"/>
              <a:t>, </a:t>
            </a:r>
            <a:r>
              <a:rPr kumimoji="1" lang="ko-Kore-KR" altLang="en-US" sz="1200" dirty="0"/>
              <a:t>윤재경</a:t>
            </a:r>
            <a:r>
              <a:rPr kumimoji="1" lang="en-US" altLang="ko-Kore-KR" sz="1200" dirty="0"/>
              <a:t>, </a:t>
            </a:r>
            <a:r>
              <a:rPr kumimoji="1" lang="ko-Kore-KR" altLang="en-US" sz="1200" dirty="0"/>
              <a:t>이양빈</a:t>
            </a:r>
            <a:r>
              <a:rPr kumimoji="1" lang="en-US" altLang="ko-Kore-KR" sz="1200" dirty="0"/>
              <a:t>, </a:t>
            </a:r>
            <a:r>
              <a:rPr kumimoji="1" lang="ko-Kore-KR" altLang="en-US" sz="1200" dirty="0"/>
              <a:t>이혜인</a:t>
            </a:r>
            <a:r>
              <a:rPr kumimoji="1" lang="en-US" altLang="ko-Kore-KR" sz="1200" dirty="0"/>
              <a:t>, </a:t>
            </a:r>
            <a:r>
              <a:rPr kumimoji="1" lang="ko-Kore-KR" altLang="en-US" sz="1200" dirty="0"/>
              <a:t>허건호</a:t>
            </a:r>
          </a:p>
        </p:txBody>
      </p:sp>
    </p:spTree>
    <p:extLst>
      <p:ext uri="{BB962C8B-B14F-4D97-AF65-F5344CB8AC3E}">
        <p14:creationId xmlns:p14="http://schemas.microsoft.com/office/powerpoint/2010/main" val="304706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사진 </a:t>
            </a:r>
            <a:r>
              <a:rPr lang="ko-Kore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출처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FD461-1213-C3B4-546D-4819DAA760CF}"/>
              </a:ext>
            </a:extLst>
          </p:cNvPr>
          <p:cNvSpPr txBox="1"/>
          <p:nvPr/>
        </p:nvSpPr>
        <p:spPr>
          <a:xfrm>
            <a:off x="322811" y="7583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https://world-trip.tistory.com/19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29E0C-B2F4-0A38-8672-FFBAFAA1E83C}"/>
              </a:ext>
            </a:extLst>
          </p:cNvPr>
          <p:cNvSpPr txBox="1"/>
          <p:nvPr/>
        </p:nvSpPr>
        <p:spPr>
          <a:xfrm>
            <a:off x="322811" y="113732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ore-KR" sz="1800" u="sng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  <a:hlinkClick r:id="rId2"/>
              </a:rPr>
              <a:t>https://assetstore.unity.com/packages/vfx/particles/vfx-graph-meteor-rain-vol-1-207685</a:t>
            </a:r>
            <a:endParaRPr lang="en-US" altLang="ko-Kore-KR" sz="1800" u="sng" kern="10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62E1-E42F-A1C3-0C07-07F4828C634B}"/>
              </a:ext>
            </a:extLst>
          </p:cNvPr>
          <p:cNvSpPr txBox="1"/>
          <p:nvPr/>
        </p:nvSpPr>
        <p:spPr>
          <a:xfrm>
            <a:off x="322810" y="1516341"/>
            <a:ext cx="11507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3"/>
              </a:rPr>
              <a:t>https://blog.naver.com/PostView.naver?blogId=cocoje2016&amp;logNo=221432497014&amp;parentCategoryNo=&amp;categoryNo=16&amp;viewDate=&amp;isShowPopularPosts=true&amp;from=search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6B15F-4827-6027-0843-749B7E083169}"/>
              </a:ext>
            </a:extLst>
          </p:cNvPr>
          <p:cNvSpPr txBox="1"/>
          <p:nvPr/>
        </p:nvSpPr>
        <p:spPr>
          <a:xfrm>
            <a:off x="303691" y="2675522"/>
            <a:ext cx="11545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4"/>
              </a:rPr>
              <a:t>https://www.logoyogo.com/downloads/%EB%AC%BC%EB%B3%91-%EB%A1%9C%EA%B3%A0-%EC%95%84%EC%9D%B4%EC%BD%98-%EC%9D%BC%EB%9F%AC%EC%8A%A4%ED%8A%B8-ai-%EB%AC%B4%EB%A3%8C-%EB%8B%A4%EC%9A%B4%EB%A1%9C%EB%93%9C/</a:t>
            </a:r>
            <a:r>
              <a:rPr lang="en-US" altLang="ko-KR" dirty="0"/>
              <a:t>. 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01F1F-FCCC-46C7-1C18-ADAF42213878}"/>
              </a:ext>
            </a:extLst>
          </p:cNvPr>
          <p:cNvSpPr txBox="1"/>
          <p:nvPr/>
        </p:nvSpPr>
        <p:spPr>
          <a:xfrm>
            <a:off x="322810" y="2234431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https://www.idus.com/w/product/78b78892-a549-4063-8700-59fa887b14e6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A03B22-8859-BD0D-49CF-66F4332882F4}"/>
              </a:ext>
            </a:extLst>
          </p:cNvPr>
          <p:cNvSpPr txBox="1"/>
          <p:nvPr/>
        </p:nvSpPr>
        <p:spPr>
          <a:xfrm>
            <a:off x="322811" y="3622885"/>
            <a:ext cx="11507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5"/>
              </a:rPr>
              <a:t>https://pixabay.com/ko/illustrations/%EC%98%A4%EB%A1%9C%EB%9D%BC-%EC%98%A4%EB%A1%9C%EB%9D%BC-%EB%B3%B4-%EB%A6%AC-%EC%96%BC-%EB%A6%AC%EC%8A%A4-5825231/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977E6B-44B9-A10B-2AA7-D49E37916FDE}"/>
              </a:ext>
            </a:extLst>
          </p:cNvPr>
          <p:cNvSpPr txBox="1"/>
          <p:nvPr/>
        </p:nvSpPr>
        <p:spPr>
          <a:xfrm>
            <a:off x="322810" y="4274663"/>
            <a:ext cx="1097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https://assetstore.unity.com/packages/3d/vehicles/air/aircraft-aerobatic-biplane-77013</a:t>
            </a:r>
          </a:p>
        </p:txBody>
      </p:sp>
    </p:spTree>
    <p:extLst>
      <p:ext uri="{BB962C8B-B14F-4D97-AF65-F5344CB8AC3E}">
        <p14:creationId xmlns:p14="http://schemas.microsoft.com/office/powerpoint/2010/main" val="115798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9BB73-7590-F193-DF59-B98D704EBBBE}"/>
              </a:ext>
            </a:extLst>
          </p:cNvPr>
          <p:cNvSpPr txBox="1"/>
          <p:nvPr/>
        </p:nvSpPr>
        <p:spPr>
          <a:xfrm>
            <a:off x="322811" y="1130300"/>
            <a:ext cx="11111698" cy="139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큰 테마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우주</a:t>
            </a:r>
            <a:endParaRPr lang="en-US" altLang="ko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</a:pP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이야기의 큰 틀은 자신감 없던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어린왕자가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성장함으로써 뿌듯함을 느끼는 스토리로 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user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가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어린왕자가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되어 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user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역시 같은 감정을 느끼도록 한다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어린왕자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(user)</a:t>
            </a: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의 별에서 위험에 처한 아기 공룡을 구하기 위해 공룡별로 간다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. </a:t>
            </a:r>
            <a:r>
              <a:rPr lang="ko-Kore-KR" altLang="en-US" kern="1000" dirty="0">
                <a:solidFill>
                  <a:srgbClr val="000000"/>
                </a:solidFill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다른 행성으로는 사막별을 거쳐서 다시 </a:t>
            </a:r>
            <a:r>
              <a:rPr lang="en-US" altLang="ko-Kore-KR" kern="1000" dirty="0">
                <a:solidFill>
                  <a:srgbClr val="000000"/>
                </a:solidFill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user</a:t>
            </a:r>
            <a:r>
              <a:rPr lang="ko-Kore-KR" altLang="en-US" kern="1000" dirty="0">
                <a:solidFill>
                  <a:srgbClr val="000000"/>
                </a:solidFill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의 행성으로 돌아오게 된다</a:t>
            </a:r>
            <a:r>
              <a:rPr lang="en-US" altLang="ko-Kore-KR" kern="1000" dirty="0">
                <a:solidFill>
                  <a:srgbClr val="000000"/>
                </a:solidFill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en-US" kern="1000" dirty="0">
                <a:solidFill>
                  <a:srgbClr val="000000"/>
                </a:solidFill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</a:t>
            </a:r>
            <a:endParaRPr kumimoji="1" lang="ko-Kore-KR" altLang="en-US" dirty="0"/>
          </a:p>
        </p:txBody>
      </p:sp>
      <p:pic>
        <p:nvPicPr>
          <p:cNvPr id="7" name="그림 6" descr="하늘, 옅은, 실외, 레이저이(가) 표시된 사진&#10;&#10;자동 생성된 설명">
            <a:extLst>
              <a:ext uri="{FF2B5EF4-FFF2-40B4-BE49-F238E27FC236}">
                <a16:creationId xmlns:a16="http://schemas.microsoft.com/office/drawing/2014/main" id="{2DF36BF7-7C59-0ED0-3C0E-610B630C4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2" y="2698914"/>
            <a:ext cx="3720543" cy="2542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4B540-78BB-3E2B-FF7D-665AEF500206}"/>
              </a:ext>
            </a:extLst>
          </p:cNvPr>
          <p:cNvSpPr txBox="1"/>
          <p:nvPr/>
        </p:nvSpPr>
        <p:spPr>
          <a:xfrm>
            <a:off x="2592729" y="52039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공룡별</a:t>
            </a:r>
          </a:p>
        </p:txBody>
      </p:sp>
      <p:pic>
        <p:nvPicPr>
          <p:cNvPr id="11" name="그림 10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2ED26E4F-08B8-35CB-9529-20343613F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8914"/>
            <a:ext cx="3720543" cy="23707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7A0478-EBA7-AB85-2CF4-31DEC4983BD1}"/>
              </a:ext>
            </a:extLst>
          </p:cNvPr>
          <p:cNvSpPr txBox="1"/>
          <p:nvPr/>
        </p:nvSpPr>
        <p:spPr>
          <a:xfrm>
            <a:off x="7517689" y="52039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사막별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55A4D-22EC-DD8F-D62D-02BF7EC19A87}"/>
              </a:ext>
            </a:extLst>
          </p:cNvPr>
          <p:cNvSpPr txBox="1"/>
          <p:nvPr/>
        </p:nvSpPr>
        <p:spPr>
          <a:xfrm>
            <a:off x="322811" y="5707607"/>
            <a:ext cx="11849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목표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우주라는 가볼 수 없는 공간으로 설정하여 아이들이 흥미롭게 느끼고 추억을 쌓을 수 있는 콘텐츠이면서도 </a:t>
            </a:r>
            <a:endParaRPr kumimoji="1" lang="en-US" altLang="ko-Kore-KR" dirty="0"/>
          </a:p>
          <a:p>
            <a:r>
              <a:rPr kumimoji="1" lang="en-US" altLang="ko-Kore-KR" dirty="0"/>
              <a:t>       </a:t>
            </a:r>
            <a:r>
              <a:rPr kumimoji="1" lang="ko-Kore-KR" altLang="en-US" dirty="0"/>
              <a:t>자연스럽게 교훈을 전달하는 목적을 가지고 제작한다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51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허블 망원경으로 촬영한 깊은 우주의 모습 | NASA&#10;">
            <a:extLst>
              <a:ext uri="{FF2B5EF4-FFF2-40B4-BE49-F238E27FC236}">
                <a16:creationId xmlns:a16="http://schemas.microsoft.com/office/drawing/2014/main" id="{6E7B76AC-D35D-A47A-D0D5-714F6D46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753" y="3023031"/>
            <a:ext cx="2693948" cy="17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AF75C1-3112-32CF-DCC5-893BB7BD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47" y="2022396"/>
            <a:ext cx="2548618" cy="186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6F984-EF0A-48ED-A374-5A595779EE3B}"/>
              </a:ext>
            </a:extLst>
          </p:cNvPr>
          <p:cNvSpPr txBox="1"/>
          <p:nvPr/>
        </p:nvSpPr>
        <p:spPr>
          <a:xfrm>
            <a:off x="486137" y="9144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사전</a:t>
            </a:r>
            <a:r>
              <a:rPr kumimoji="1" lang="en-US" altLang="ko-Kore-KR" dirty="0"/>
              <a:t>&amp;</a:t>
            </a:r>
            <a:r>
              <a:rPr kumimoji="1" lang="ko-Kore-KR" altLang="en-US" dirty="0"/>
              <a:t>현장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AF3A2-5638-8A3B-2E8C-1883AFE63064}"/>
              </a:ext>
            </a:extLst>
          </p:cNvPr>
          <p:cNvSpPr txBox="1"/>
          <p:nvPr/>
        </p:nvSpPr>
        <p:spPr>
          <a:xfrm>
            <a:off x="486137" y="1283732"/>
            <a:ext cx="1155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사전 조사를 통해 </a:t>
            </a:r>
            <a:r>
              <a:rPr kumimoji="1" lang="en-US" altLang="ko-Kore-KR" dirty="0"/>
              <a:t>VR </a:t>
            </a:r>
            <a:r>
              <a:rPr kumimoji="1" lang="ko-Kore-KR" altLang="en-US" dirty="0"/>
              <a:t>콘텐츠 제작 시 고려할 점을 인지한 후 실제로 주의할 부분과 아이디어를 현장에서 얻음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0EDAD-5E56-BB3B-8D6D-454F8C71CE75}"/>
              </a:ext>
            </a:extLst>
          </p:cNvPr>
          <p:cNvSpPr txBox="1"/>
          <p:nvPr/>
        </p:nvSpPr>
        <p:spPr>
          <a:xfrm>
            <a:off x="717630" y="55742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친근한 요소 삽입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D4851-C633-2E4F-34A7-65861DB1F665}"/>
              </a:ext>
            </a:extLst>
          </p:cNvPr>
          <p:cNvSpPr txBox="1"/>
          <p:nvPr/>
        </p:nvSpPr>
        <p:spPr>
          <a:xfrm>
            <a:off x="4363655" y="557426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연령대 고려하여 안전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12405-B719-B58F-71B7-D6E328345CBE}"/>
              </a:ext>
            </a:extLst>
          </p:cNvPr>
          <p:cNvSpPr txBox="1"/>
          <p:nvPr/>
        </p:nvSpPr>
        <p:spPr>
          <a:xfrm>
            <a:off x="9352343" y="55742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새로운 환경 체험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C23CE-4EE0-DE14-A41C-5D7B9FDAD4D1}"/>
              </a:ext>
            </a:extLst>
          </p:cNvPr>
          <p:cNvSpPr txBox="1"/>
          <p:nvPr/>
        </p:nvSpPr>
        <p:spPr>
          <a:xfrm>
            <a:off x="8858621" y="4879022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바다 속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우주와 같은 실제로 </a:t>
            </a:r>
            <a:endParaRPr kumimoji="1" lang="en-US" altLang="ko-Kore-KR" dirty="0"/>
          </a:p>
          <a:p>
            <a:r>
              <a:rPr kumimoji="1" lang="ko-Kore-KR" altLang="en-US" dirty="0"/>
              <a:t>가보기 힘든 장소 체험 희망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AD10E-5FB3-9B08-B87E-69B28C727CA0}"/>
              </a:ext>
            </a:extLst>
          </p:cNvPr>
          <p:cNvSpPr txBox="1"/>
          <p:nvPr/>
        </p:nvSpPr>
        <p:spPr>
          <a:xfrm>
            <a:off x="149494" y="4879023"/>
            <a:ext cx="350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낯선 환경 속에서 빠른 적응을 위한 적절한 요소 삽입 필요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8C76C-E6A6-1313-A38F-B3D15BAE10B3}"/>
              </a:ext>
            </a:extLst>
          </p:cNvPr>
          <p:cNvSpPr txBox="1"/>
          <p:nvPr/>
        </p:nvSpPr>
        <p:spPr>
          <a:xfrm>
            <a:off x="3796332" y="4879022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다칠 우려가 존재 하여 인터렉션 범위 제한</a:t>
            </a:r>
            <a:endParaRPr kumimoji="1" lang="en-US" altLang="ko-Kore-KR" dirty="0"/>
          </a:p>
          <a:p>
            <a:r>
              <a:rPr kumimoji="1" lang="ko-Kore-KR" altLang="en-US" dirty="0"/>
              <a:t>멀미 우려로 시간제한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5C890B-79D5-3092-2F8E-77CEA0B60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4618"/>
            <a:ext cx="1714030" cy="24368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0893D2-1830-BFC0-CC07-811CF0FE56E7}"/>
              </a:ext>
            </a:extLst>
          </p:cNvPr>
          <p:cNvSpPr txBox="1"/>
          <p:nvPr/>
        </p:nvSpPr>
        <p:spPr>
          <a:xfrm>
            <a:off x="71299" y="4190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공룡</a:t>
            </a:r>
          </a:p>
        </p:txBody>
      </p:sp>
      <p:pic>
        <p:nvPicPr>
          <p:cNvPr id="15" name="Picture 2" descr="알고 보면 무서운 전래동화 햇님달님 이야기 : 네이버 블로그">
            <a:extLst>
              <a:ext uri="{FF2B5EF4-FFF2-40B4-BE49-F238E27FC236}">
                <a16:creationId xmlns:a16="http://schemas.microsoft.com/office/drawing/2014/main" id="{7CFAD577-12B9-EAA0-82FA-7DD72A17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75" y="3051971"/>
            <a:ext cx="2394900" cy="15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CEF852-BDED-845D-4EE8-D3780DAD2BBC}"/>
              </a:ext>
            </a:extLst>
          </p:cNvPr>
          <p:cNvSpPr txBox="1"/>
          <p:nvPr/>
        </p:nvSpPr>
        <p:spPr>
          <a:xfrm>
            <a:off x="2236041" y="27157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친근한 동물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7C1B468-EA28-357A-5B97-4A2CFAD2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74" y="2359574"/>
            <a:ext cx="2331643" cy="2331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47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232-90A3-747D-44FF-00BEF9F0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진행 상황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26335-4743-CAA2-4CE1-63D42BF76FF7}"/>
              </a:ext>
            </a:extLst>
          </p:cNvPr>
          <p:cNvSpPr txBox="1"/>
          <p:nvPr/>
        </p:nvSpPr>
        <p:spPr>
          <a:xfrm>
            <a:off x="322811" y="98674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컨셉트 및 시나리오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E1E0A8-04B0-9C11-0C13-9117F6E7A079}"/>
              </a:ext>
            </a:extLst>
          </p:cNvPr>
          <p:cNvCxnSpPr>
            <a:cxnSpLocks/>
          </p:cNvCxnSpPr>
          <p:nvPr/>
        </p:nvCxnSpPr>
        <p:spPr>
          <a:xfrm>
            <a:off x="1596346" y="1628723"/>
            <a:ext cx="0" cy="5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4">
            <a:extLst>
              <a:ext uri="{FF2B5EF4-FFF2-40B4-BE49-F238E27FC236}">
                <a16:creationId xmlns:a16="http://schemas.microsoft.com/office/drawing/2014/main" id="{F2DB9AFF-47BE-99F6-8EFE-30F799E2193A}"/>
              </a:ext>
            </a:extLst>
          </p:cNvPr>
          <p:cNvCxnSpPr/>
          <p:nvPr/>
        </p:nvCxnSpPr>
        <p:spPr>
          <a:xfrm>
            <a:off x="1727806" y="2239580"/>
            <a:ext cx="586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5">
            <a:extLst>
              <a:ext uri="{FF2B5EF4-FFF2-40B4-BE49-F238E27FC236}">
                <a16:creationId xmlns:a16="http://schemas.microsoft.com/office/drawing/2014/main" id="{CA88EE47-26DA-23A1-21A8-9CAE9A84BC0E}"/>
              </a:ext>
            </a:extLst>
          </p:cNvPr>
          <p:cNvCxnSpPr/>
          <p:nvPr/>
        </p:nvCxnSpPr>
        <p:spPr>
          <a:xfrm>
            <a:off x="1727806" y="2924325"/>
            <a:ext cx="586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D646F2-9F73-7732-B808-FBD0BF640923}"/>
              </a:ext>
            </a:extLst>
          </p:cNvPr>
          <p:cNvSpPr txBox="1"/>
          <p:nvPr/>
        </p:nvSpPr>
        <p:spPr>
          <a:xfrm>
            <a:off x="1958151" y="1738215"/>
            <a:ext cx="52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: 2XXX</a:t>
            </a: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ko-KR" altLang="ko-KR" sz="1800" kern="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미래</a:t>
            </a:r>
            <a:r>
              <a:rPr lang="ko-KR" altLang="ko-KR" sz="1800" kern="0" dirty="0">
                <a:effectLst/>
                <a:ea typeface="Times New Roman" panose="02020603050405020304" pitchFamily="18" charset="0"/>
              </a:rPr>
              <a:t> 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A87A8-D34E-57AE-DF89-35FF5D77B9AE}"/>
              </a:ext>
            </a:extLst>
          </p:cNvPr>
          <p:cNvSpPr txBox="1"/>
          <p:nvPr/>
        </p:nvSpPr>
        <p:spPr>
          <a:xfrm>
            <a:off x="615193" y="1674282"/>
            <a:ext cx="79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45E31-1B28-ABC6-0D07-A9CF8D321EF2}"/>
              </a:ext>
            </a:extLst>
          </p:cNvPr>
          <p:cNvSpPr txBox="1"/>
          <p:nvPr/>
        </p:nvSpPr>
        <p:spPr>
          <a:xfrm>
            <a:off x="615193" y="2343921"/>
            <a:ext cx="79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장소</a:t>
            </a:r>
          </a:p>
        </p:txBody>
      </p:sp>
      <p:cxnSp>
        <p:nvCxnSpPr>
          <p:cNvPr id="10" name="직선 연결선 23">
            <a:extLst>
              <a:ext uri="{FF2B5EF4-FFF2-40B4-BE49-F238E27FC236}">
                <a16:creationId xmlns:a16="http://schemas.microsoft.com/office/drawing/2014/main" id="{D4CAFEFF-DE31-5F41-59E1-3A3B9F502914}"/>
              </a:ext>
            </a:extLst>
          </p:cNvPr>
          <p:cNvCxnSpPr>
            <a:cxnSpLocks/>
          </p:cNvCxnSpPr>
          <p:nvPr/>
        </p:nvCxnSpPr>
        <p:spPr>
          <a:xfrm>
            <a:off x="1491736" y="2239580"/>
            <a:ext cx="68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>
            <a:extLst>
              <a:ext uri="{FF2B5EF4-FFF2-40B4-BE49-F238E27FC236}">
                <a16:creationId xmlns:a16="http://schemas.microsoft.com/office/drawing/2014/main" id="{F36EB187-9674-B1B2-0780-022E60854BD1}"/>
              </a:ext>
            </a:extLst>
          </p:cNvPr>
          <p:cNvCxnSpPr>
            <a:cxnSpLocks/>
          </p:cNvCxnSpPr>
          <p:nvPr/>
        </p:nvCxnSpPr>
        <p:spPr>
          <a:xfrm>
            <a:off x="1491736" y="2924325"/>
            <a:ext cx="68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975FA4-1A22-6870-DCCE-8CAAAACC22E5}"/>
              </a:ext>
            </a:extLst>
          </p:cNvPr>
          <p:cNvSpPr txBox="1"/>
          <p:nvPr/>
        </p:nvSpPr>
        <p:spPr>
          <a:xfrm>
            <a:off x="1958150" y="2349457"/>
            <a:ext cx="542280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우주</a:t>
            </a:r>
            <a:r>
              <a:rPr lang="ko-KR" altLang="ko-KR" sz="1800" kern="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공간</a:t>
            </a:r>
            <a:r>
              <a:rPr lang="ko-KR" altLang="ko-KR" sz="1800" kern="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내</a:t>
            </a:r>
            <a:r>
              <a:rPr lang="ko-KR" altLang="ko-KR" sz="1800" kern="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800" kern="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행성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1BFFF-0AEB-186B-B5C5-B7EBF547B9E3}"/>
              </a:ext>
            </a:extLst>
          </p:cNvPr>
          <p:cNvSpPr txBox="1"/>
          <p:nvPr/>
        </p:nvSpPr>
        <p:spPr>
          <a:xfrm>
            <a:off x="1958151" y="3062226"/>
            <a:ext cx="5236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2XXX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년 미래 우주는 행성 간 교류가 활발하며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마법의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유니콘을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타면 언제든 다른 행성으로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워프할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수 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</a:p>
          <a:p>
            <a:pPr algn="just"/>
            <a:endParaRPr lang="en-US" altLang="ko-KR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just"/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미래 우주의 행성은 다양한 생물종과 시간대가 우주 안에서 공존한다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</a:p>
          <a:p>
            <a:pPr algn="just"/>
            <a:endParaRPr lang="en-US" altLang="ko-KR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B-612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라는 행성에서 외롭게 지내던 어린 왕자는 어느 날 다른 행성의 구조 요청을 듣게 되고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친구 여우와 함께 위험에 빠진 행성들을 구하기 위한 모험을 떠난다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5CA1F-DF6B-6D84-2734-86033CC00AD0}"/>
              </a:ext>
            </a:extLst>
          </p:cNvPr>
          <p:cNvSpPr txBox="1"/>
          <p:nvPr/>
        </p:nvSpPr>
        <p:spPr>
          <a:xfrm>
            <a:off x="607896" y="3707020"/>
            <a:ext cx="79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설명</a:t>
            </a:r>
          </a:p>
        </p:txBody>
      </p:sp>
      <p:pic>
        <p:nvPicPr>
          <p:cNvPr id="15" name="Picture 2" descr="명작에게 길을 묻다]생텍쥐페리의 어린왕자 &lt; 함께하는 교육 &lt; 요일특집 &lt; 기사본문 - 광주드림">
            <a:extLst>
              <a:ext uri="{FF2B5EF4-FFF2-40B4-BE49-F238E27FC236}">
                <a16:creationId xmlns:a16="http://schemas.microsoft.com/office/drawing/2014/main" id="{32C408BC-5160-516E-0199-01457CCDE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6277" y="1628723"/>
            <a:ext cx="4551423" cy="4405696"/>
          </a:xfrm>
          <a:prstGeom prst="rect">
            <a:avLst/>
          </a:prstGeom>
          <a:noFill/>
          <a:ln w="76200">
            <a:solidFill>
              <a:srgbClr val="293C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A7D8EA20-0B8C-E3C1-AFF8-55DA2539C78B}"/>
              </a:ext>
            </a:extLst>
          </p:cNvPr>
          <p:cNvCxnSpPr>
            <a:cxnSpLocks/>
          </p:cNvCxnSpPr>
          <p:nvPr/>
        </p:nvCxnSpPr>
        <p:spPr>
          <a:xfrm>
            <a:off x="1596346" y="2343921"/>
            <a:ext cx="0" cy="5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836DA112-C8C4-90E7-4F6B-DA6170DFBB1D}"/>
              </a:ext>
            </a:extLst>
          </p:cNvPr>
          <p:cNvCxnSpPr>
            <a:cxnSpLocks/>
          </p:cNvCxnSpPr>
          <p:nvPr/>
        </p:nvCxnSpPr>
        <p:spPr>
          <a:xfrm>
            <a:off x="1596346" y="3031412"/>
            <a:ext cx="0" cy="30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6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F4787-B2CC-4FF1-5521-65384C299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77" y="1990846"/>
            <a:ext cx="8338035" cy="3921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0FE8A-2DAF-6504-A49B-B118F2C7EB8F}"/>
              </a:ext>
            </a:extLst>
          </p:cNvPr>
          <p:cNvSpPr txBox="1"/>
          <p:nvPr/>
        </p:nvSpPr>
        <p:spPr>
          <a:xfrm>
            <a:off x="322812" y="945751"/>
            <a:ext cx="589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이야기 </a:t>
            </a:r>
            <a:r>
              <a:rPr kumimoji="1" lang="en-US" altLang="ko-Kore-KR" dirty="0"/>
              <a:t>flow</a:t>
            </a:r>
            <a:r>
              <a:rPr kumimoji="1" lang="en-US" altLang="ko-Kore-KR" dirty="0">
                <a:sym typeface="Wingdings" pitchFamily="2" charset="2"/>
              </a:rPr>
              <a:t>: </a:t>
            </a:r>
          </a:p>
          <a:p>
            <a:r>
              <a:rPr kumimoji="1" lang="en-US" altLang="ko-Kore-KR" dirty="0">
                <a:sym typeface="Wingdings" pitchFamily="2" charset="2"/>
              </a:rPr>
              <a:t>(</a:t>
            </a:r>
            <a:r>
              <a:rPr kumimoji="1" lang="ko-Kore-KR" altLang="en-US" dirty="0">
                <a:sym typeface="Wingdings" pitchFamily="2" charset="2"/>
              </a:rPr>
              <a:t>별자리 행성은 기간을 고려하여 제작 여부 결정 예정</a:t>
            </a:r>
            <a:r>
              <a:rPr kumimoji="1" lang="en-US" altLang="ko-Kore-KR" dirty="0">
                <a:sym typeface="Wingdings" pitchFamily="2" charset="2"/>
              </a:rPr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37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7DAAF-460C-20A5-95AA-C763DF3D7961}"/>
              </a:ext>
            </a:extLst>
          </p:cNvPr>
          <p:cNvSpPr txBox="1"/>
          <p:nvPr/>
        </p:nvSpPr>
        <p:spPr>
          <a:xfrm>
            <a:off x="322811" y="87431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등장인물</a:t>
            </a:r>
            <a:r>
              <a:rPr kumimoji="1" lang="en-US" altLang="ko-Kore-KR" dirty="0"/>
              <a:t>:</a:t>
            </a:r>
          </a:p>
          <a:p>
            <a:r>
              <a:rPr kumimoji="1" lang="ko-Kore-KR" altLang="en-US" dirty="0"/>
              <a:t>캐릭터 결정</a:t>
            </a:r>
          </a:p>
        </p:txBody>
      </p:sp>
      <p:pic>
        <p:nvPicPr>
          <p:cNvPr id="7" name="내용 개체 틀 4" descr="텍스트, 장난감, 인형, 자동장치이(가) 표시된 사진&#10;&#10;자동 생성된 설명">
            <a:extLst>
              <a:ext uri="{FF2B5EF4-FFF2-40B4-BE49-F238E27FC236}">
                <a16:creationId xmlns:a16="http://schemas.microsoft.com/office/drawing/2014/main" id="{4B8FE611-8E3D-C2C4-8CE4-AA44EC70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8280" y="4471407"/>
            <a:ext cx="1828924" cy="14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3E9F1-1E30-36D1-53DA-A3B0D9A99F33}"/>
              </a:ext>
            </a:extLst>
          </p:cNvPr>
          <p:cNvSpPr txBox="1"/>
          <p:nvPr/>
        </p:nvSpPr>
        <p:spPr>
          <a:xfrm>
            <a:off x="2684537" y="4683831"/>
            <a:ext cx="337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여비행사</a:t>
            </a:r>
            <a:endParaRPr kumimoji="1" lang="en-US" altLang="ko-Kore-KR" dirty="0"/>
          </a:p>
          <a:p>
            <a:r>
              <a:rPr kumimoji="1" lang="en-US" altLang="ko-Kore-KR" dirty="0"/>
              <a:t>User</a:t>
            </a:r>
            <a:r>
              <a:rPr kumimoji="1" lang="ko-Kore-KR" altLang="en-US" dirty="0"/>
              <a:t>가사막행성에서 만난 비행사로 서로 도움을 주고 받는 요소로 등장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E5959C-0567-BF4B-64A9-CF1B7B7F3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7" y="1746676"/>
            <a:ext cx="1038042" cy="2724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CB6B3-B8CA-3EC5-5D9C-6FAE3E7ECFBF}"/>
              </a:ext>
            </a:extLst>
          </p:cNvPr>
          <p:cNvSpPr txBox="1"/>
          <p:nvPr/>
        </p:nvSpPr>
        <p:spPr>
          <a:xfrm>
            <a:off x="2724033" y="2239305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어린왕자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메인 캐릭터</a:t>
            </a:r>
            <a:r>
              <a:rPr kumimoji="1" lang="en-US" altLang="ko-Kore-KR" dirty="0"/>
              <a:t>)</a:t>
            </a:r>
          </a:p>
          <a:p>
            <a:r>
              <a:rPr kumimoji="1" lang="ko-Kore-KR" altLang="en-US" dirty="0"/>
              <a:t>자신감이 없는 모습으로 등장</a:t>
            </a:r>
            <a:endParaRPr kumimoji="1" lang="en-US" altLang="ko-Kore-KR" dirty="0"/>
          </a:p>
          <a:p>
            <a:r>
              <a:rPr kumimoji="1" lang="ko-Kore-KR" altLang="en-US" dirty="0"/>
              <a:t>이후 여러 경험을 통해 </a:t>
            </a:r>
            <a:endParaRPr kumimoji="1" lang="en-US" altLang="ko-Kore-KR" dirty="0"/>
          </a:p>
          <a:p>
            <a:r>
              <a:rPr kumimoji="1" lang="ko-Kore-KR" altLang="en-US" dirty="0"/>
              <a:t>자신감이 늘어날 예정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1183C5-3BEB-EA1A-DED9-76787D48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33" y="1085268"/>
            <a:ext cx="2204867" cy="1387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6CDDD8-66CD-7BBD-2032-CDD4C9D35844}"/>
              </a:ext>
            </a:extLst>
          </p:cNvPr>
          <p:cNvSpPr txBox="1"/>
          <p:nvPr/>
        </p:nvSpPr>
        <p:spPr>
          <a:xfrm>
            <a:off x="8682693" y="1335978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유니콘</a:t>
            </a:r>
            <a:endParaRPr kumimoji="1" lang="en-US" altLang="ko-Kore-KR" dirty="0"/>
          </a:p>
          <a:p>
            <a:r>
              <a:rPr kumimoji="1" lang="ko-Kore-KR" altLang="en-US" dirty="0"/>
              <a:t>어린왕자의 이동수단이다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D2AED1-1E28-B481-A6E8-B4B1903C2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1573"/>
            <a:ext cx="2204867" cy="25165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2BB142-029F-4DCE-0FB9-39C865418DF7}"/>
              </a:ext>
            </a:extLst>
          </p:cNvPr>
          <p:cNvSpPr txBox="1"/>
          <p:nvPr/>
        </p:nvSpPr>
        <p:spPr>
          <a:xfrm>
            <a:off x="8458200" y="5126401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아기 공룡</a:t>
            </a:r>
            <a:endParaRPr kumimoji="1" lang="en-US" altLang="ko-Kore-KR" dirty="0"/>
          </a:p>
          <a:p>
            <a:r>
              <a:rPr kumimoji="1" lang="ko-Kore-KR" altLang="en-US" dirty="0"/>
              <a:t>어린왕자에게 도움을 받는 대상</a:t>
            </a:r>
            <a:endParaRPr kumimoji="1" lang="en-US" altLang="ko-Kore-KR" dirty="0"/>
          </a:p>
          <a:p>
            <a:r>
              <a:rPr kumimoji="1" lang="ko-Kore-KR" altLang="en-US" dirty="0"/>
              <a:t>멸종 위기에 처해 있는 마지막 대상</a:t>
            </a:r>
          </a:p>
        </p:txBody>
      </p:sp>
      <p:pic>
        <p:nvPicPr>
          <p:cNvPr id="18" name="그림 17" descr="포유류, 어두운이(가) 표시된 사진&#10;&#10;자동 생성된 설명">
            <a:extLst>
              <a:ext uri="{FF2B5EF4-FFF2-40B4-BE49-F238E27FC236}">
                <a16:creationId xmlns:a16="http://schemas.microsoft.com/office/drawing/2014/main" id="{F9E517E0-8917-1910-9F42-7FB9DFE07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97" t="33072" r="3745" b="19658"/>
          <a:stretch/>
        </p:blipFill>
        <p:spPr>
          <a:xfrm>
            <a:off x="6400263" y="3045047"/>
            <a:ext cx="1940100" cy="12003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DA8BA9-9FC1-66CE-E0F8-AEE4E2B1DDD6}"/>
              </a:ext>
            </a:extLst>
          </p:cNvPr>
          <p:cNvSpPr txBox="1"/>
          <p:nvPr/>
        </p:nvSpPr>
        <p:spPr>
          <a:xfrm>
            <a:off x="8458200" y="3045046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여우</a:t>
            </a:r>
            <a:endParaRPr kumimoji="1" lang="en-US" altLang="ko-Kore-KR" dirty="0"/>
          </a:p>
          <a:p>
            <a:r>
              <a:rPr kumimoji="1" lang="ko-Kore-KR" altLang="en-US" dirty="0"/>
              <a:t>어린왕자의 조력자로 </a:t>
            </a:r>
            <a:r>
              <a:rPr kumimoji="1" lang="en-US" altLang="ko-Kore-KR" dirty="0"/>
              <a:t>user</a:t>
            </a:r>
            <a:r>
              <a:rPr kumimoji="1" lang="ko-Kore-KR" altLang="en-US" dirty="0"/>
              <a:t>가</a:t>
            </a:r>
            <a:endParaRPr kumimoji="1" lang="en-US" altLang="ko-Kore-KR" dirty="0"/>
          </a:p>
          <a:p>
            <a:r>
              <a:rPr kumimoji="1" lang="ko-Kore-KR" altLang="en-US" dirty="0"/>
              <a:t>인터렉션을 실패할 경우 극을 </a:t>
            </a:r>
            <a:endParaRPr kumimoji="1" lang="en-US" altLang="ko-Kore-KR" dirty="0"/>
          </a:p>
          <a:p>
            <a:r>
              <a:rPr kumimoji="1" lang="ko-Kore-KR" altLang="en-US" dirty="0"/>
              <a:t>이끈다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3441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D22DA-0164-9044-7B86-84C856F5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31A02-DA8F-A7D5-68CA-ED0365C2D45A}"/>
              </a:ext>
            </a:extLst>
          </p:cNvPr>
          <p:cNvSpPr txBox="1"/>
          <p:nvPr/>
        </p:nvSpPr>
        <p:spPr>
          <a:xfrm>
            <a:off x="322811" y="8218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장면 이미지</a:t>
            </a:r>
          </a:p>
        </p:txBody>
      </p:sp>
      <p:pic>
        <p:nvPicPr>
          <p:cNvPr id="4" name="그림 3" descr="하늘, 옅은, 실외, 레이저이(가) 표시된 사진&#10;&#10;자동 생성된 설명">
            <a:extLst>
              <a:ext uri="{FF2B5EF4-FFF2-40B4-BE49-F238E27FC236}">
                <a16:creationId xmlns:a16="http://schemas.microsoft.com/office/drawing/2014/main" id="{E3AE04CF-CA8F-21ED-A118-0D5EFA767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11" y="1176710"/>
            <a:ext cx="3720543" cy="2542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86628-9C17-FB88-8C42-6CA8107B59A0}"/>
              </a:ext>
            </a:extLst>
          </p:cNvPr>
          <p:cNvSpPr txBox="1"/>
          <p:nvPr/>
        </p:nvSpPr>
        <p:spPr>
          <a:xfrm>
            <a:off x="322811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공룡별</a:t>
            </a:r>
          </a:p>
        </p:txBody>
      </p:sp>
      <p:pic>
        <p:nvPicPr>
          <p:cNvPr id="6" name="그림 5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B0DF2A6E-BA05-2F5C-7A0F-A05D0FE8E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10" y="3994129"/>
            <a:ext cx="3720543" cy="237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E31BD7-73F3-B5EE-18BC-6A214D4AEC77}"/>
              </a:ext>
            </a:extLst>
          </p:cNvPr>
          <p:cNvSpPr txBox="1"/>
          <p:nvPr/>
        </p:nvSpPr>
        <p:spPr>
          <a:xfrm>
            <a:off x="322810" y="58515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사막별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8D5C40-58FF-37F6-80C9-162EB56330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68" y="3884773"/>
            <a:ext cx="3720543" cy="2480153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D61CFCB-1D83-324D-C771-D42EB8CFEAE0}"/>
              </a:ext>
            </a:extLst>
          </p:cNvPr>
          <p:cNvCxnSpPr>
            <a:cxnSpLocks/>
          </p:cNvCxnSpPr>
          <p:nvPr/>
        </p:nvCxnSpPr>
        <p:spPr>
          <a:xfrm>
            <a:off x="6096000" y="1143786"/>
            <a:ext cx="0" cy="4842679"/>
          </a:xfrm>
          <a:prstGeom prst="line">
            <a:avLst/>
          </a:prstGeom>
          <a:ln w="15875" cmpd="sng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4C9DC8-0C9B-97A5-4A60-27D56666A444}"/>
              </a:ext>
            </a:extLst>
          </p:cNvPr>
          <p:cNvSpPr txBox="1"/>
          <p:nvPr/>
        </p:nvSpPr>
        <p:spPr>
          <a:xfrm>
            <a:off x="10992027" y="5995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보상씬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54B64D-0F66-5053-7AF0-483026BCE1DC}"/>
              </a:ext>
            </a:extLst>
          </p:cNvPr>
          <p:cNvGrpSpPr/>
          <p:nvPr/>
        </p:nvGrpSpPr>
        <p:grpSpPr>
          <a:xfrm>
            <a:off x="7117867" y="1143786"/>
            <a:ext cx="3720536" cy="2285214"/>
            <a:chOff x="0" y="0"/>
            <a:chExt cx="4967287" cy="3167800"/>
          </a:xfrm>
        </p:grpSpPr>
        <p:pic>
          <p:nvPicPr>
            <p:cNvPr id="14" name="Picture 2" descr="웜홀(Wormhall) 그 신비의 세계_특이점 시공간과 타임머신">
              <a:extLst>
                <a:ext uri="{FF2B5EF4-FFF2-40B4-BE49-F238E27FC236}">
                  <a16:creationId xmlns:a16="http://schemas.microsoft.com/office/drawing/2014/main" id="{1C477BB2-FC9E-EECB-4D48-833289796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7287" cy="316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5C706A-FDFA-AD40-1FB1-BB615BAB971D}"/>
                </a:ext>
              </a:extLst>
            </p:cNvPr>
            <p:cNvGrpSpPr/>
            <p:nvPr/>
          </p:nvGrpSpPr>
          <p:grpSpPr>
            <a:xfrm>
              <a:off x="2248695" y="566736"/>
              <a:ext cx="775492" cy="550069"/>
              <a:chOff x="2248695" y="566736"/>
              <a:chExt cx="1206165" cy="1193008"/>
            </a:xfrm>
          </p:grpSpPr>
          <p:pic>
            <p:nvPicPr>
              <p:cNvPr id="16" name="그림 15" descr="서있는, 포유류, 어두운이(가) 표시된 사진&#10;&#10;자동 생성된 설명">
                <a:extLst>
                  <a:ext uri="{FF2B5EF4-FFF2-40B4-BE49-F238E27FC236}">
                    <a16:creationId xmlns:a16="http://schemas.microsoft.com/office/drawing/2014/main" id="{81B701CB-5229-85F1-3ABE-69AEB4E3A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8695" y="969502"/>
                <a:ext cx="892928" cy="790242"/>
              </a:xfrm>
              <a:prstGeom prst="rect">
                <a:avLst/>
              </a:prstGeom>
            </p:spPr>
          </p:pic>
          <p:pic>
            <p:nvPicPr>
              <p:cNvPr id="17" name="그림 16" descr="사람이(가) 표시된 사진&#10;&#10;자동 생성된 설명">
                <a:extLst>
                  <a:ext uri="{FF2B5EF4-FFF2-40B4-BE49-F238E27FC236}">
                    <a16:creationId xmlns:a16="http://schemas.microsoft.com/office/drawing/2014/main" id="{5167E9EA-184A-E449-362A-78C13D519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362997" y="566736"/>
                <a:ext cx="1091863" cy="790243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6AECE3-ABEF-1C18-0F8C-D7A3D02E1BC0}"/>
              </a:ext>
            </a:extLst>
          </p:cNvPr>
          <p:cNvSpPr txBox="1"/>
          <p:nvPr/>
        </p:nvSpPr>
        <p:spPr>
          <a:xfrm>
            <a:off x="10838403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이동씬</a:t>
            </a:r>
          </a:p>
        </p:txBody>
      </p:sp>
    </p:spTree>
    <p:extLst>
      <p:ext uri="{BB962C8B-B14F-4D97-AF65-F5344CB8AC3E}">
        <p14:creationId xmlns:p14="http://schemas.microsoft.com/office/powerpoint/2010/main" val="64138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향후 계획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02A72-14B8-08CE-B317-9D5EBA2FAA69}"/>
              </a:ext>
            </a:extLst>
          </p:cNvPr>
          <p:cNvSpPr txBox="1"/>
          <p:nvPr/>
        </p:nvSpPr>
        <p:spPr>
          <a:xfrm>
            <a:off x="410901" y="1091833"/>
            <a:ext cx="8953018" cy="17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ko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파트 분배</a:t>
            </a:r>
            <a:r>
              <a:rPr lang="en-US" altLang="ko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: </a:t>
            </a: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기획 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/ </a:t>
            </a: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개발 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/ </a:t>
            </a:r>
            <a:r>
              <a:rPr lang="en-US" altLang="ko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(</a:t>
            </a: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모델링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(</a:t>
            </a: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디자인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)</a:t>
            </a:r>
            <a:r>
              <a:rPr lang="en-US" altLang="ko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)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ko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개발에는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인터렉션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개발과 씬 배치 등으로 나누어 진행한다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20000"/>
              </a:lnSpc>
              <a:buFontTx/>
              <a:buChar char="-"/>
            </a:pP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기획은 각 배경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이동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지구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다른 행성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마다 세세한 부분을 컨트롤하는 사람을 정한다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기획 내용으로는 씬 구성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컨트롤러와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인터렉션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연결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캐릭터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ore-KR" sz="1800" kern="100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npc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배치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TTS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등을 고려한다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20000"/>
              </a:lnSpc>
              <a:buFontTx/>
              <a:buChar char="-"/>
            </a:pP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모델링은 필요시 진행한다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C47BB-F214-0E27-FCD7-50183C2D7E19}"/>
              </a:ext>
            </a:extLst>
          </p:cNvPr>
          <p:cNvSpPr txBox="1"/>
          <p:nvPr/>
        </p:nvSpPr>
        <p:spPr>
          <a:xfrm>
            <a:off x="410901" y="3429000"/>
            <a:ext cx="7667484" cy="2363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lang="ko-Kore-KR" altLang="en-US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일정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20000"/>
              </a:lnSpc>
            </a:pP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~11.09 :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캐릭터 디자인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주요 행성 씬 배치 짜기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공간 지도 작성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~11.16: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최종 디자인 기술서 작성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이동 동선 확인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보상 배치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인터렉션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구현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~11.23: TTS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넣기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보상으로 꾸며진 행성 씬 배치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인터렉션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구현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~11.30: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각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씬에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대해 개발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</a:pP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~12.07: </a:t>
            </a:r>
            <a:r>
              <a:rPr lang="ko-KR" altLang="ko-Kore-KR" sz="1800" kern="10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에셋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 적용</a:t>
            </a:r>
            <a:r>
              <a:rPr lang="en-US" altLang="ko-Kore-KR" sz="1800" kern="1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보수</a:t>
            </a:r>
            <a:endParaRPr lang="ko-Kore-KR" altLang="ko-Kore-KR" sz="1800" kern="10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ore-KR" sz="18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cs typeface="Times New Roman" panose="02020603050405020304" pitchFamily="18" charset="0"/>
              </a:rPr>
              <a:t>~12.14: </a:t>
            </a:r>
            <a:r>
              <a:rPr lang="ko-KR" altLang="ko-Kore-KR" sz="1800" dirty="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Times New Roman" panose="02020603050405020304" pitchFamily="18" charset="0"/>
              </a:rPr>
              <a:t>최종 완성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625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사진 </a:t>
            </a:r>
            <a:r>
              <a:rPr lang="ko-Kore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출처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6B51-E198-7DCD-B4D6-2D088B4C2E2D}"/>
              </a:ext>
            </a:extLst>
          </p:cNvPr>
          <p:cNvSpPr txBox="1"/>
          <p:nvPr/>
        </p:nvSpPr>
        <p:spPr>
          <a:xfrm>
            <a:off x="322809" y="734110"/>
            <a:ext cx="882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http://pooreun.com/Article/bbs/board.php?bo_table=galler_01&amp;wr_id=28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B23B7-8367-658A-F087-B0659AF4832C}"/>
              </a:ext>
            </a:extLst>
          </p:cNvPr>
          <p:cNvSpPr txBox="1"/>
          <p:nvPr/>
        </p:nvSpPr>
        <p:spPr>
          <a:xfrm>
            <a:off x="322809" y="1222408"/>
            <a:ext cx="118691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https://kr.theepochtimes.com/%EC%9A%B0%EC%A3%BC-%EC%9D%B4%EB%AF%B8-%EB%B6%95%EA%B4%B4%EC%99%80-%EA%B0%B1%EC%8B%A0-%EA%B3%BC%EC%A0%95-%EB%8F%8C%EC%9E%85%ED%96%88%EC%9D%84-%EC%88%98%EB%8F%84-%E7%BE%8E-%EA%B3%BC%ED%95%99%EC%9E%90_609587.html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6DA0D-DF43-7FBE-7D50-686BFFA5DFBE}"/>
              </a:ext>
            </a:extLst>
          </p:cNvPr>
          <p:cNvSpPr txBox="1"/>
          <p:nvPr/>
        </p:nvSpPr>
        <p:spPr>
          <a:xfrm>
            <a:off x="322808" y="2145738"/>
            <a:ext cx="989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https://kr.freepik.com/premium-vector/cartoon-dinosaur-character-set_7561654.htm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EE91F-675B-60A1-4125-29BAA299E19F}"/>
              </a:ext>
            </a:extLst>
          </p:cNvPr>
          <p:cNvSpPr txBox="1"/>
          <p:nvPr/>
        </p:nvSpPr>
        <p:spPr>
          <a:xfrm>
            <a:off x="322808" y="3949266"/>
            <a:ext cx="1137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/>
              <a:t>https://assetstore.unity.com/packages/3d/characters/animals/low-poly-animated-animals-93089#content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DA1C-30C9-D157-90CD-A638D1668051}"/>
              </a:ext>
            </a:extLst>
          </p:cNvPr>
          <p:cNvSpPr txBox="1"/>
          <p:nvPr/>
        </p:nvSpPr>
        <p:spPr>
          <a:xfrm>
            <a:off x="322808" y="2541703"/>
            <a:ext cx="10615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https://blog.naver.com/PostView.naver?blogId=hoohoosm&amp;logNo=221973240463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C6E21-AB34-603D-C424-1F28628A06B9}"/>
              </a:ext>
            </a:extLst>
          </p:cNvPr>
          <p:cNvSpPr txBox="1"/>
          <p:nvPr/>
        </p:nvSpPr>
        <p:spPr>
          <a:xfrm>
            <a:off x="322808" y="3293683"/>
            <a:ext cx="715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http://www.gjdream.com/news/articleView.html?idxno=453416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81A29A-B0F2-D31F-1F6E-457E34BFE2D8}"/>
              </a:ext>
            </a:extLst>
          </p:cNvPr>
          <p:cNvSpPr txBox="1"/>
          <p:nvPr/>
        </p:nvSpPr>
        <p:spPr>
          <a:xfrm>
            <a:off x="322808" y="4318598"/>
            <a:ext cx="11215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https://assetstore.unity.com/packages/3d/characters/anime-boy-character-3-72715#content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7A6C4-6C13-26DC-7680-1770A18584FD}"/>
              </a:ext>
            </a:extLst>
          </p:cNvPr>
          <p:cNvSpPr txBox="1"/>
          <p:nvPr/>
        </p:nvSpPr>
        <p:spPr>
          <a:xfrm>
            <a:off x="322808" y="4638180"/>
            <a:ext cx="11546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ore-KR" sz="1800" u="sng" dirty="0">
                <a:solidFill>
                  <a:srgbClr val="0563C1"/>
                </a:solidFill>
                <a:effectLst/>
                <a:latin typeface="맑은 고딕" panose="020B0503020000020004" pitchFamily="34" charset="-127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https://assetstore.unity.com/packages/3d/characters/animals/mammals/little-horse-5-skins-detachable-gear-and-armor-includes-unicorn--130924</a:t>
            </a:r>
            <a:endParaRPr lang="ko-Kore-KR" altLang="ko-Kore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C299D-FA02-94A1-CDB9-8E313103FB93}"/>
              </a:ext>
            </a:extLst>
          </p:cNvPr>
          <p:cNvSpPr txBox="1"/>
          <p:nvPr/>
        </p:nvSpPr>
        <p:spPr>
          <a:xfrm>
            <a:off x="322807" y="5143377"/>
            <a:ext cx="115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ore-KR" sz="1800" u="sng" dirty="0">
                <a:solidFill>
                  <a:srgbClr val="0563C1"/>
                </a:solidFill>
                <a:effectLst/>
                <a:latin typeface="맑은 고딕" panose="020B0503020000020004" pitchFamily="34" charset="-127"/>
                <a:ea typeface="Times New Roman" panose="02020603050405020304" pitchFamily="18" charset="0"/>
                <a:hlinkClick r:id="rId3"/>
              </a:rPr>
              <a:t>https://assetstore.unity.com/packages/3d/characters/animals/reptiles/low-poly-animated-dinosaurs-217691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Times New Roman" panose="02020603050405020304" pitchFamily="18" charset="0"/>
              </a:rPr>
              <a:t> </a:t>
            </a:r>
            <a:endParaRPr lang="ko-Kore-KR" altLang="ko-Kore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72211-F53B-0871-7A41-5E735D3BB3BC}"/>
              </a:ext>
            </a:extLst>
          </p:cNvPr>
          <p:cNvSpPr txBox="1"/>
          <p:nvPr/>
        </p:nvSpPr>
        <p:spPr>
          <a:xfrm>
            <a:off x="322805" y="5462959"/>
            <a:ext cx="1154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https://www.shutterstock.com/ko/image-vector/small-children-pilot-costumes-dreaming-piloting-1167887017</a:t>
            </a:r>
          </a:p>
        </p:txBody>
      </p:sp>
    </p:spTree>
    <p:extLst>
      <p:ext uri="{BB962C8B-B14F-4D97-AF65-F5344CB8AC3E}">
        <p14:creationId xmlns:p14="http://schemas.microsoft.com/office/powerpoint/2010/main" val="24618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1042</Words>
  <Application>Microsoft Macintosh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바탕</vt:lpstr>
      <vt:lpstr>맑은 고딕</vt:lpstr>
      <vt:lpstr>NanumGothic</vt:lpstr>
      <vt:lpstr>Noto Sans CJK KR Bold</vt:lpstr>
      <vt:lpstr>Noto Sans CJK KR Medium</vt:lpstr>
      <vt:lpstr>Noto Sans KR Medium</vt:lpstr>
      <vt:lpstr>Arial</vt:lpstr>
      <vt:lpstr>Times New Roman</vt:lpstr>
      <vt:lpstr>Office 테마</vt:lpstr>
      <vt:lpstr>WE-Meet 중간보고서 </vt:lpstr>
      <vt:lpstr>1. 프로젝트 정보</vt:lpstr>
      <vt:lpstr>2. 프로젝트 진행 상황</vt:lpstr>
      <vt:lpstr>2. 프로젝트 진행 상황</vt:lpstr>
      <vt:lpstr>3. 성과</vt:lpstr>
      <vt:lpstr>3. 성과</vt:lpstr>
      <vt:lpstr>3. 성과</vt:lpstr>
      <vt:lpstr>4. 향후 계획</vt:lpstr>
      <vt:lpstr>사진 출처</vt:lpstr>
      <vt:lpstr>사진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WE-Meet 중간보고서 </dc:title>
  <dc:creator>위밋플랫폼</dc:creator>
  <cp:lastModifiedBy>이혜인</cp:lastModifiedBy>
  <cp:revision>35</cp:revision>
  <cp:lastPrinted>2022-08-19T06:36:13Z</cp:lastPrinted>
  <dcterms:created xsi:type="dcterms:W3CDTF">2022-08-19T06:20:28Z</dcterms:created>
  <dcterms:modified xsi:type="dcterms:W3CDTF">2022-11-03T13:44:09Z</dcterms:modified>
</cp:coreProperties>
</file>