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8BB34-6E24-CA5F-E994-C32F1D2D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9"/>
            <a:ext cx="5015638" cy="2075012"/>
          </a:xfrm>
        </p:spPr>
        <p:txBody>
          <a:bodyPr>
            <a:normAutofit/>
          </a:bodyPr>
          <a:lstStyle/>
          <a:p>
            <a:pPr rtl="1"/>
            <a:r>
              <a:rPr lang="en-US" dirty="0" err="1"/>
              <a:t>Hokm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AC98-5273-4245-FFDE-3D07C0AF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pPr rtl="1"/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פרויקט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04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0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30" name="Picture 6" descr="Deck Of Cards Clipart">
            <a:extLst>
              <a:ext uri="{FF2B5EF4-FFF2-40B4-BE49-F238E27FC236}">
                <a16:creationId xmlns:a16="http://schemas.microsoft.com/office/drawing/2014/main" id="{A2AE526C-6DB5-12BB-B005-FFD84AE4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2554"/>
          <a:stretch/>
        </p:blipFill>
        <p:spPr bwMode="auto"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3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שני- "השולט" בוחר את הסימן החזק לאחר חלוקת 5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E8DD5-66E1-E686-7FFF-EE30D0C3FF82}"/>
              </a:ext>
            </a:extLst>
          </p:cNvPr>
          <p:cNvGrpSpPr/>
          <p:nvPr/>
        </p:nvGrpSpPr>
        <p:grpSpPr>
          <a:xfrm>
            <a:off x="4717019" y="2938016"/>
            <a:ext cx="2757962" cy="758627"/>
            <a:chOff x="4265071" y="2688917"/>
            <a:chExt cx="3436566" cy="945289"/>
          </a:xfrm>
        </p:grpSpPr>
        <p:pic>
          <p:nvPicPr>
            <p:cNvPr id="4098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676CF6C2-54B2-EDB7-2D80-747B59E48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82" t="74683" r="23017"/>
            <a:stretch/>
          </p:blipFill>
          <p:spPr bwMode="auto">
            <a:xfrm>
              <a:off x="5630400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8DCDFE8E-8EA7-EE24-3C6C-CCF27DDF2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8" t="24843" r="15621" b="49840"/>
            <a:stretch/>
          </p:blipFill>
          <p:spPr bwMode="auto">
            <a:xfrm>
              <a:off x="6995729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laying Cards Deck Poker &amp; Card Games Games MI9932791">
              <a:extLst>
                <a:ext uri="{FF2B5EF4-FFF2-40B4-BE49-F238E27FC236}">
                  <a16:creationId xmlns:a16="http://schemas.microsoft.com/office/drawing/2014/main" id="{6D843F5A-061A-9C89-142B-0DBFE9048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" t="24404" r="92251" b="50279"/>
            <a:stretch/>
          </p:blipFill>
          <p:spPr bwMode="auto">
            <a:xfrm>
              <a:off x="4265071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Playing Cards Deck Poker &amp; Card Games Games MI9932791">
              <a:extLst>
                <a:ext uri="{FF2B5EF4-FFF2-40B4-BE49-F238E27FC236}">
                  <a16:creationId xmlns:a16="http://schemas.microsoft.com/office/drawing/2014/main" id="{C4D93D47-0C9B-93A5-D385-F8212E8C5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" t="74894" r="92235" b="-211"/>
            <a:stretch/>
          </p:blipFill>
          <p:spPr bwMode="auto">
            <a:xfrm>
              <a:off x="4947736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Playing Cards Deck Poker &amp; Card Games Games MI9932791">
              <a:extLst>
                <a:ext uri="{FF2B5EF4-FFF2-40B4-BE49-F238E27FC236}">
                  <a16:creationId xmlns:a16="http://schemas.microsoft.com/office/drawing/2014/main" id="{21257A8B-CF66-EC9B-B040-7E949E074F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2" t="212" r="76797" b="74471"/>
            <a:stretch/>
          </p:blipFill>
          <p:spPr bwMode="auto">
            <a:xfrm>
              <a:off x="6313065" y="2688917"/>
              <a:ext cx="705908" cy="94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94316" y="5570813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852178" y="4495572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90886" y="4072280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6" name="Rectangle: Rounded Corners 4105">
            <a:extLst>
              <a:ext uri="{FF2B5EF4-FFF2-40B4-BE49-F238E27FC236}">
                <a16:creationId xmlns:a16="http://schemas.microsoft.com/office/drawing/2014/main" id="{10281667-F748-0030-63A1-111318247AE8}"/>
              </a:ext>
            </a:extLst>
          </p:cNvPr>
          <p:cNvSpPr/>
          <p:nvPr/>
        </p:nvSpPr>
        <p:spPr>
          <a:xfrm>
            <a:off x="719998" y="1659990"/>
            <a:ext cx="3019150" cy="183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"השולט"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ככל הנראה יבחר ביהלום כקלף החזק משום שיש לו יותר קלפים מהסוג הזה וערכם גבוה.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08" name="Connector: Curved 4107">
            <a:extLst>
              <a:ext uri="{FF2B5EF4-FFF2-40B4-BE49-F238E27FC236}">
                <a16:creationId xmlns:a16="http://schemas.microsoft.com/office/drawing/2014/main" id="{3EE147E3-5F30-C681-A9E6-BCF5D9F614AF}"/>
              </a:ext>
            </a:extLst>
          </p:cNvPr>
          <p:cNvCxnSpPr>
            <a:stCxn id="4" idx="1"/>
            <a:endCxn id="4106" idx="3"/>
          </p:cNvCxnSpPr>
          <p:nvPr/>
        </p:nvCxnSpPr>
        <p:spPr>
          <a:xfrm rot="10800000">
            <a:off x="3739149" y="2579710"/>
            <a:ext cx="977871" cy="7376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1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שלישי- המשך חלוקת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F7813E-0246-E893-BD48-88A14E502DFA}"/>
              </a:ext>
            </a:extLst>
          </p:cNvPr>
          <p:cNvSpPr txBox="1"/>
          <p:nvPr/>
        </p:nvSpPr>
        <p:spPr>
          <a:xfrm rot="20984647">
            <a:off x="5356323" y="2787148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1B6373-334D-09A9-7E04-61F2732224D7}"/>
              </a:ext>
            </a:extLst>
          </p:cNvPr>
          <p:cNvCxnSpPr>
            <a:stCxn id="9" idx="6"/>
            <a:endCxn id="7" idx="0"/>
          </p:cNvCxnSpPr>
          <p:nvPr/>
        </p:nvCxnSpPr>
        <p:spPr>
          <a:xfrm>
            <a:off x="6533126" y="2405874"/>
            <a:ext cx="4442551" cy="116308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nector: Curved 4113">
            <a:extLst>
              <a:ext uri="{FF2B5EF4-FFF2-40B4-BE49-F238E27FC236}">
                <a16:creationId xmlns:a16="http://schemas.microsoft.com/office/drawing/2014/main" id="{CE4C2395-02CB-059D-4AF7-486F1AFDC973}"/>
              </a:ext>
            </a:extLst>
          </p:cNvPr>
          <p:cNvCxnSpPr>
            <a:stCxn id="7" idx="4"/>
            <a:endCxn id="10" idx="6"/>
          </p:cNvCxnSpPr>
          <p:nvPr/>
        </p:nvCxnSpPr>
        <p:spPr>
          <a:xfrm rot="5400000">
            <a:off x="8007556" y="3075337"/>
            <a:ext cx="1529210" cy="44070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Connector: Curved 4115">
            <a:extLst>
              <a:ext uri="{FF2B5EF4-FFF2-40B4-BE49-F238E27FC236}">
                <a16:creationId xmlns:a16="http://schemas.microsoft.com/office/drawing/2014/main" id="{AD35111C-2FE9-B774-9397-50FB0A624BC7}"/>
              </a:ext>
            </a:extLst>
          </p:cNvPr>
          <p:cNvCxnSpPr>
            <a:stCxn id="10" idx="2"/>
            <a:endCxn id="8" idx="4"/>
          </p:cNvCxnSpPr>
          <p:nvPr/>
        </p:nvCxnSpPr>
        <p:spPr>
          <a:xfrm rot="10800000">
            <a:off x="1168967" y="4514248"/>
            <a:ext cx="4454388" cy="15292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Connector: Curved 4117">
            <a:extLst>
              <a:ext uri="{FF2B5EF4-FFF2-40B4-BE49-F238E27FC236}">
                <a16:creationId xmlns:a16="http://schemas.microsoft.com/office/drawing/2014/main" id="{480A7BAF-57A5-2037-157B-9E90A5D15942}"/>
              </a:ext>
            </a:extLst>
          </p:cNvPr>
          <p:cNvCxnSpPr>
            <a:stCxn id="8" idx="0"/>
            <a:endCxn id="9" idx="2"/>
          </p:cNvCxnSpPr>
          <p:nvPr/>
        </p:nvCxnSpPr>
        <p:spPr>
          <a:xfrm rot="5400000" flipH="1" flipV="1">
            <a:off x="2796860" y="777982"/>
            <a:ext cx="1163085" cy="441887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9" name="TextBox 4118">
            <a:extLst>
              <a:ext uri="{FF2B5EF4-FFF2-40B4-BE49-F238E27FC236}">
                <a16:creationId xmlns:a16="http://schemas.microsoft.com/office/drawing/2014/main" id="{BD5CA095-6799-3733-E46B-B835C03A1329}"/>
              </a:ext>
            </a:extLst>
          </p:cNvPr>
          <p:cNvSpPr txBox="1"/>
          <p:nvPr/>
        </p:nvSpPr>
        <p:spPr>
          <a:xfrm rot="20984647">
            <a:off x="9887592" y="4355595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FCA3D7C2-8E9C-88D0-4370-F139F3376E5D}"/>
              </a:ext>
            </a:extLst>
          </p:cNvPr>
          <p:cNvSpPr txBox="1"/>
          <p:nvPr/>
        </p:nvSpPr>
        <p:spPr>
          <a:xfrm rot="20984647">
            <a:off x="6222054" y="5991380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E07B5276-4D1E-809C-CCD6-8975E30D4226}"/>
              </a:ext>
            </a:extLst>
          </p:cNvPr>
          <p:cNvSpPr txBox="1"/>
          <p:nvPr/>
        </p:nvSpPr>
        <p:spPr>
          <a:xfrm rot="20984647">
            <a:off x="931606" y="4275973"/>
            <a:ext cx="10679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+4 קלפים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212" r="76797" b="74471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7" t="169" r="53772" b="74514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505" r="91945" b="74178"/>
          <a:stretch/>
        </p:blipFill>
        <p:spPr bwMode="auto">
          <a:xfrm>
            <a:off x="5803448" y="4622004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t="243" r="69017" b="74440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: Rounded Corners 4106">
            <a:extLst>
              <a:ext uri="{FF2B5EF4-FFF2-40B4-BE49-F238E27FC236}">
                <a16:creationId xmlns:a16="http://schemas.microsoft.com/office/drawing/2014/main" id="{08D37F75-D2CA-E43A-0D30-42F6E2FA183D}"/>
              </a:ext>
            </a:extLst>
          </p:cNvPr>
          <p:cNvSpPr/>
          <p:nvPr/>
        </p:nvSpPr>
        <p:spPr>
          <a:xfrm>
            <a:off x="1055522" y="3442560"/>
            <a:ext cx="3850687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השחקן הראשון שיחק, לאחר מכן השחקן השני שיחק ושם קלף </a:t>
            </a:r>
            <a:r>
              <a:rPr lang="he-IL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סוג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גבוה יותר, אחר כך שחקן 3 שיחק ולאחר מכן שחקן 4. שחקן 3 שם את הקלף בעל הערך הכי גבוה ולכן הוא ניצח בסבב ויתחיל במשחקון הבא.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25297" r="84492" b="49386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25310" r="68997" b="49373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4" t="25250" r="295" b="49433"/>
          <a:stretch/>
        </p:blipFill>
        <p:spPr bwMode="auto">
          <a:xfrm>
            <a:off x="5803448" y="4622004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1" t="24911" r="53698" b="49772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1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0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3" name="Rectangle: Rounded Corners 4112">
            <a:extLst>
              <a:ext uri="{FF2B5EF4-FFF2-40B4-BE49-F238E27FC236}">
                <a16:creationId xmlns:a16="http://schemas.microsoft.com/office/drawing/2014/main" id="{A6671A1D-ED76-FDE8-1897-B7A313E132BD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3 התחיל במשחק ושם מלך עלה. לאחר מכן, שחקן 4 שיחק. לשחקן אחד יש אס עלה- כלומר, קלף גבוה יותר מהקלף המנצח בשולחן בינתיים. משום ששחקן 1 ושחקן 3 משחקים ביחד, שחקן 1 לא מוציא את האס שלו ושם את המספר הנמוך ביותר שיש לו משום שכנראה הם ינצחו במשחק.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25032" r="92291" b="49651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74838" r="84554" b="-155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4" t="25480" r="22935" b="49203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9" t="24911" r="61490" b="49772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0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DBA4F1-3678-33A4-BFAE-D563CB095A9B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3 התחיל במשחק ושם עשר עלה, ולאחר מכן שחקן 4 שיחק. אחר כך שחקן 1 שם אס עלה כדי לנצח במשחק אבל לשחקן 2 לא היו יותר קלפים מסוג עלה ולכן, הוא "הרג" את שחקן 1 עם הקלף בעל הסימן החזק וניצח במשחק.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0" t="-152" r="15609" b="74835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1" t="389" r="258" b="74294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0" t="74867" r="69229" b="-184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7" t="74708" r="53992" b="-25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1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167925-11F8-814C-49EA-6DCD36C3140E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2 התחיל במשחקון משום שניצח במשחקון הקודם ושם מלך תלתן, ולאחר מכן שחקן 3 שיחק ו"הרג"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את שחקן 2 עם ארבע יהלום. שחקן 4 "הרג" גם הוא אך במספר גבוה יותר- שש יהלום ולאחר מכן שחקן 1 שם קלף תלתן. משום </a:t>
            </a:r>
            <a:r>
              <a:rPr lang="he-IL" sz="2000">
                <a:latin typeface="Calibri" panose="020F0502020204030204" pitchFamily="34" charset="0"/>
                <a:cs typeface="Calibri" panose="020F0502020204030204" pitchFamily="34" charset="0"/>
              </a:rPr>
              <a:t>ששחקן 4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"הרג"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במספר גבוה יותר, הוא המנצח במשחקון.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רביעי- התחלת המשחק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503E39B-DA56-1F86-04F0-5253813AC7A1}"/>
              </a:ext>
            </a:extLst>
          </p:cNvPr>
          <p:cNvGrpSpPr/>
          <p:nvPr/>
        </p:nvGrpSpPr>
        <p:grpSpPr>
          <a:xfrm>
            <a:off x="6417147" y="5346320"/>
            <a:ext cx="1192286" cy="947911"/>
            <a:chOff x="3513358" y="4732396"/>
            <a:chExt cx="1192286" cy="94791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DBB7B10-778F-7644-D1CD-129AD2881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FFE69F0-F432-76FC-EEC3-973E92610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ACEF715-60CC-1E07-9614-16603279B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5BC80F8D-725D-6A84-37C8-EFCA9CA6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88677B83-D2B4-90E2-34E5-FFA200366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6A990F-6FD1-A8A3-2DDA-11E7F4F02758}"/>
              </a:ext>
            </a:extLst>
          </p:cNvPr>
          <p:cNvGrpSpPr/>
          <p:nvPr/>
        </p:nvGrpSpPr>
        <p:grpSpPr>
          <a:xfrm>
            <a:off x="10954352" y="4279367"/>
            <a:ext cx="1192286" cy="947911"/>
            <a:chOff x="3513358" y="4732396"/>
            <a:chExt cx="1192286" cy="947911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E9E9CCDB-CF59-7F0C-16CA-B94CCB0FD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99E52CE-1DCB-EFBF-FBC9-AAD1F2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91379458-1A73-AA22-3C22-08D501041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6" name="Picture 4">
              <a:extLst>
                <a:ext uri="{FF2B5EF4-FFF2-40B4-BE49-F238E27FC236}">
                  <a16:creationId xmlns:a16="http://schemas.microsoft.com/office/drawing/2014/main" id="{629DA3C8-9947-906E-880D-4AF4532C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4">
              <a:extLst>
                <a:ext uri="{FF2B5EF4-FFF2-40B4-BE49-F238E27FC236}">
                  <a16:creationId xmlns:a16="http://schemas.microsoft.com/office/drawing/2014/main" id="{164523A9-57E5-1D01-509C-EDEA061BF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47BBCB2-CD68-0D7E-C99B-3E0453066822}"/>
              </a:ext>
            </a:extLst>
          </p:cNvPr>
          <p:cNvGrpSpPr/>
          <p:nvPr/>
        </p:nvGrpSpPr>
        <p:grpSpPr>
          <a:xfrm>
            <a:off x="1377705" y="4126583"/>
            <a:ext cx="1192286" cy="947911"/>
            <a:chOff x="3513358" y="4732396"/>
            <a:chExt cx="1192286" cy="947911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946AFB19-4615-B801-5FF1-6D71C8B0E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4">
              <a:extLst>
                <a:ext uri="{FF2B5EF4-FFF2-40B4-BE49-F238E27FC236}">
                  <a16:creationId xmlns:a16="http://schemas.microsoft.com/office/drawing/2014/main" id="{1102AA89-C2F1-E11C-3AE2-51852B646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4">
              <a:extLst>
                <a:ext uri="{FF2B5EF4-FFF2-40B4-BE49-F238E27FC236}">
                  <a16:creationId xmlns:a16="http://schemas.microsoft.com/office/drawing/2014/main" id="{68109FEE-0623-F7A7-59FA-59822EB1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4">
              <a:extLst>
                <a:ext uri="{FF2B5EF4-FFF2-40B4-BE49-F238E27FC236}">
                  <a16:creationId xmlns:a16="http://schemas.microsoft.com/office/drawing/2014/main" id="{D6CF4C7A-A9D5-1F8E-4EC4-22E468A4A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F374C852-53CA-D862-B3EC-146232205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ECE0A44F-67A7-6D63-1D39-E6CA6992FAA8}"/>
              </a:ext>
            </a:extLst>
          </p:cNvPr>
          <p:cNvGrpSpPr/>
          <p:nvPr/>
        </p:nvGrpSpPr>
        <p:grpSpPr>
          <a:xfrm>
            <a:off x="10413319" y="1879434"/>
            <a:ext cx="872622" cy="1225513"/>
            <a:chOff x="8859447" y="2343446"/>
            <a:chExt cx="872622" cy="1225513"/>
          </a:xfrm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2814FAB-6891-2967-0C84-E38DDE73A948}"/>
                </a:ext>
              </a:extLst>
            </p:cNvPr>
            <p:cNvSpPr/>
            <p:nvPr/>
          </p:nvSpPr>
          <p:spPr>
            <a:xfrm>
              <a:off x="8859447" y="2343446"/>
              <a:ext cx="872622" cy="12255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chemeClr val="bg1"/>
                  </a:solidFill>
                </a:rPr>
                <a:t>הקלף החזק במשחק </a:t>
              </a:r>
            </a:p>
            <a:p>
              <a:pPr algn="ctr"/>
              <a:endParaRPr lang="he-IL" dirty="0">
                <a:solidFill>
                  <a:schemeClr val="bg1"/>
                </a:solidFill>
              </a:endParaRPr>
            </a:p>
            <a:p>
              <a:pPr algn="ctr"/>
              <a:endParaRPr lang="en-IL" dirty="0">
                <a:solidFill>
                  <a:schemeClr val="bg1"/>
                </a:solidFill>
              </a:endParaRPr>
            </a:p>
          </p:txBody>
        </p:sp>
        <p:pic>
          <p:nvPicPr>
            <p:cNvPr id="4110" name="Graphic 4109" descr="Diamond Suit with solid fill">
              <a:extLst>
                <a:ext uri="{FF2B5EF4-FFF2-40B4-BE49-F238E27FC236}">
                  <a16:creationId xmlns:a16="http://schemas.microsoft.com/office/drawing/2014/main" id="{88A4E327-FC1E-592A-9F5D-008000FA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4228" y="2906811"/>
              <a:ext cx="523060" cy="6621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5E403-E169-754E-6FF4-1F54187A1B6E}"/>
              </a:ext>
            </a:extLst>
          </p:cNvPr>
          <p:cNvGrpSpPr/>
          <p:nvPr/>
        </p:nvGrpSpPr>
        <p:grpSpPr>
          <a:xfrm>
            <a:off x="6121264" y="2536321"/>
            <a:ext cx="1192286" cy="947911"/>
            <a:chOff x="3513358" y="4732396"/>
            <a:chExt cx="1192286" cy="947911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15BA679-8682-CC9D-7B60-B6CC7EB6B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0465">
              <a:off x="3513358" y="4767161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407BE6E-BC64-8FEF-A1BD-AC066E7CE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53135">
              <a:off x="3720233" y="4732396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9E3588A-86F9-59EA-35E0-9E6ED948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89" y="4732397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F6F0657-8128-7C42-2085-58A3EE5DE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6712">
              <a:off x="3995618" y="4767162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AF8F1DB7-5A23-5039-3C86-A5299CEB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5447">
              <a:off x="4124401" y="4833723"/>
              <a:ext cx="581243" cy="8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Playing Cards Deck Poker &amp; Card Games Games MI9932791">
            <a:extLst>
              <a:ext uri="{FF2B5EF4-FFF2-40B4-BE49-F238E27FC236}">
                <a16:creationId xmlns:a16="http://schemas.microsoft.com/office/drawing/2014/main" id="{FC94D6EA-E11F-C8C2-077C-AD131D28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8" t="74997" r="22991" b="-314"/>
          <a:stretch/>
        </p:blipFill>
        <p:spPr bwMode="auto">
          <a:xfrm>
            <a:off x="5785005" y="3588051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Playing Cards Deck Poker &amp; Card Games Games MI9932791">
            <a:extLst>
              <a:ext uri="{FF2B5EF4-FFF2-40B4-BE49-F238E27FC236}">
                <a16:creationId xmlns:a16="http://schemas.microsoft.com/office/drawing/2014/main" id="{70086097-B971-1317-0D11-71A9C5D2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50160" r="84612" b="24523"/>
          <a:stretch/>
        </p:blipFill>
        <p:spPr bwMode="auto">
          <a:xfrm>
            <a:off x="6494230" y="4050278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4097" descr="Playing Cards Deck Poker &amp; Card Games Games MI9932791">
            <a:extLst>
              <a:ext uri="{FF2B5EF4-FFF2-40B4-BE49-F238E27FC236}">
                <a16:creationId xmlns:a16="http://schemas.microsoft.com/office/drawing/2014/main" id="{CE223437-C66A-DF5F-B9C3-F13F90A1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5" t="25105" r="76924" b="49578"/>
          <a:stretch/>
        </p:blipFill>
        <p:spPr bwMode="auto">
          <a:xfrm>
            <a:off x="5789088" y="4637660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105" descr="Playing Cards Deck Poker &amp; Card Games Games MI9932791">
            <a:extLst>
              <a:ext uri="{FF2B5EF4-FFF2-40B4-BE49-F238E27FC236}">
                <a16:creationId xmlns:a16="http://schemas.microsoft.com/office/drawing/2014/main" id="{8ACBFAC4-5D24-86B4-DE89-4D230291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9" t="49750" r="30570" b="24933"/>
          <a:stretch/>
        </p:blipFill>
        <p:spPr bwMode="auto">
          <a:xfrm>
            <a:off x="5099066" y="4063207"/>
            <a:ext cx="566515" cy="7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Box 4108">
            <a:extLst>
              <a:ext uri="{FF2B5EF4-FFF2-40B4-BE49-F238E27FC236}">
                <a16:creationId xmlns:a16="http://schemas.microsoft.com/office/drawing/2014/main" id="{1BA1EA10-9A6A-49F9-3FAE-1F910B6BF362}"/>
              </a:ext>
            </a:extLst>
          </p:cNvPr>
          <p:cNvSpPr txBox="1"/>
          <p:nvPr/>
        </p:nvSpPr>
        <p:spPr>
          <a:xfrm>
            <a:off x="222946" y="2051058"/>
            <a:ext cx="14453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סגולה: 2 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קבוצה כתומה: 2</a:t>
            </a:r>
            <a:endParaRPr lang="en-IL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6DE1ED-6821-4AC6-D893-A809C2F6C078}"/>
              </a:ext>
            </a:extLst>
          </p:cNvPr>
          <p:cNvSpPr/>
          <p:nvPr/>
        </p:nvSpPr>
        <p:spPr>
          <a:xfrm>
            <a:off x="284477" y="3429000"/>
            <a:ext cx="4658974" cy="325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שחקן 4 התחיל ושם תשע לב. שחקן 1 "הרג" אותו עם עשר יהלום כי אין לו קלפים מסימן לב. שחקן 2 שם שתיים לב. לשחקן 3 גם אין קלפי לב אבל משום ששותפו (שחקן 1) "הרג" כבר, אז אין טעם שגם הוא יהרוג ולכן, הוא שם קלף נמוך ולא חשוב. ולכן, בסבב הזה זוכה שחקן 1.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619250"/>
            <a:ext cx="4785058" cy="461955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ימשך עד שאחת הקבוצות תנצח בשבעה משחקונים ואז המשחק יסתיים. משחקים בסך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הכל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7 פעמים ובכל פעם ישנו "שולט" חדש </a:t>
            </a: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אבל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מהמשחק השני הוא לא יקבע על ידי חלוקת הקלפים שתוארה, אלא על ידי הקבוצה שניצחה במשחק הקודם. 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4FEE55-365A-82F7-4DCE-E8331412E77D}"/>
              </a:ext>
            </a:extLst>
          </p:cNvPr>
          <p:cNvGrpSpPr/>
          <p:nvPr/>
        </p:nvGrpSpPr>
        <p:grpSpPr>
          <a:xfrm>
            <a:off x="407080" y="794990"/>
            <a:ext cx="2138711" cy="2336365"/>
            <a:chOff x="2149142" y="2297686"/>
            <a:chExt cx="2138711" cy="23363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71C012-77BA-BDF5-F58B-B4F191983991}"/>
                </a:ext>
              </a:extLst>
            </p:cNvPr>
            <p:cNvGrpSpPr/>
            <p:nvPr/>
          </p:nvGrpSpPr>
          <p:grpSpPr>
            <a:xfrm>
              <a:off x="2149142" y="2543041"/>
              <a:ext cx="2138711" cy="2091010"/>
              <a:chOff x="1112109" y="3215549"/>
              <a:chExt cx="2926490" cy="286121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6783985-E35E-E26F-A759-434877F8A1F8}"/>
                  </a:ext>
                </a:extLst>
              </p:cNvPr>
              <p:cNvGrpSpPr/>
              <p:nvPr/>
            </p:nvGrpSpPr>
            <p:grpSpPr>
              <a:xfrm>
                <a:off x="2114549" y="3215549"/>
                <a:ext cx="945289" cy="2861219"/>
                <a:chOff x="2057399" y="3215549"/>
                <a:chExt cx="945289" cy="2861219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FF59B6-E2B4-470F-5EF6-8888C40B0A66}"/>
                    </a:ext>
                  </a:extLst>
                </p:cNvPr>
                <p:cNvSpPr/>
                <p:nvPr/>
              </p:nvSpPr>
              <p:spPr>
                <a:xfrm>
                  <a:off x="2057399" y="321554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1</a:t>
                  </a:r>
                  <a:endParaRPr lang="en-IL" sz="1100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1DB36E-3EEF-1B79-6A8B-24179C84B410}"/>
                    </a:ext>
                  </a:extLst>
                </p:cNvPr>
                <p:cNvSpPr/>
                <p:nvPr/>
              </p:nvSpPr>
              <p:spPr>
                <a:xfrm>
                  <a:off x="2057399" y="513147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3</a:t>
                  </a:r>
                  <a:endParaRPr lang="en-IL" sz="11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46409F-57B1-A0AB-F321-5EDCD796B7F6}"/>
                  </a:ext>
                </a:extLst>
              </p:cNvPr>
              <p:cNvGrpSpPr/>
              <p:nvPr/>
            </p:nvGrpSpPr>
            <p:grpSpPr>
              <a:xfrm>
                <a:off x="1112109" y="4168048"/>
                <a:ext cx="2926490" cy="945289"/>
                <a:chOff x="1112109" y="4168048"/>
                <a:chExt cx="2926490" cy="945289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89629EC-20D1-D4D9-BE7E-6D190287B946}"/>
                    </a:ext>
                  </a:extLst>
                </p:cNvPr>
                <p:cNvSpPr/>
                <p:nvPr/>
              </p:nvSpPr>
              <p:spPr>
                <a:xfrm>
                  <a:off x="3093310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2</a:t>
                  </a:r>
                  <a:endParaRPr lang="en-IL" sz="1100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D1D658C-ED01-3EAD-4055-B411F297AE25}"/>
                    </a:ext>
                  </a:extLst>
                </p:cNvPr>
                <p:cNvSpPr/>
                <p:nvPr/>
              </p:nvSpPr>
              <p:spPr>
                <a:xfrm>
                  <a:off x="1112109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4</a:t>
                  </a:r>
                  <a:endParaRPr lang="en-IL" sz="1100" dirty="0"/>
                </a:p>
              </p:txBody>
            </p:sp>
          </p:grpSp>
        </p:grpSp>
        <p:pic>
          <p:nvPicPr>
            <p:cNvPr id="11" name="Graphic 10" descr="Crown with solid fill">
              <a:extLst>
                <a:ext uri="{FF2B5EF4-FFF2-40B4-BE49-F238E27FC236}">
                  <a16:creationId xmlns:a16="http://schemas.microsoft.com/office/drawing/2014/main" id="{5D3F394D-5A7F-E31A-9B08-BAE01FA2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65929">
              <a:off x="3222687" y="2297686"/>
              <a:ext cx="490711" cy="490711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9FC3D8-7ADD-D780-F723-6196AE4D5A71}"/>
              </a:ext>
            </a:extLst>
          </p:cNvPr>
          <p:cNvSpPr txBox="1">
            <a:spLocks/>
          </p:cNvSpPr>
          <p:nvPr/>
        </p:nvSpPr>
        <p:spPr>
          <a:xfrm>
            <a:off x="2587557" y="1061000"/>
            <a:ext cx="3483884" cy="22727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נניח שהתקיים משחק והקבוצה הסגולה ניצחה בו (כאשר בהתחלה שחקן 1 היה "השולט"). במצב זה, שחקן 1 ימשיך להיות "השולט"</a:t>
            </a:r>
          </a:p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08094-C568-95EF-6C32-A4422B91F2E0}"/>
              </a:ext>
            </a:extLst>
          </p:cNvPr>
          <p:cNvSpPr txBox="1">
            <a:spLocks/>
          </p:cNvSpPr>
          <p:nvPr/>
        </p:nvSpPr>
        <p:spPr>
          <a:xfrm>
            <a:off x="2587557" y="3624728"/>
            <a:ext cx="3483884" cy="294752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The Hand Extrablack" panose="03070A02030502020204" pitchFamily="66" charset="0"/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נניח שהתקיים משחק והקבוצה הכתומה ניצחה בו (כאשר בהתחלה שחקן 1 היה "השולט"). במצב זה, "השליטות" תעבור לאדם היושב לימינו של "השולט" הנוכחי (שהוא מן הסתם מהקבוצה היריבה). כלומר, שחקן 4 יהיה "השולט"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F993F-B617-5D6D-D67A-7C769864C4C0}"/>
              </a:ext>
            </a:extLst>
          </p:cNvPr>
          <p:cNvGrpSpPr/>
          <p:nvPr/>
        </p:nvGrpSpPr>
        <p:grpSpPr>
          <a:xfrm>
            <a:off x="188419" y="3624729"/>
            <a:ext cx="2279474" cy="2091010"/>
            <a:chOff x="2008379" y="2543041"/>
            <a:chExt cx="2279474" cy="20910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68E991-B097-9101-C132-E671A32791BB}"/>
                </a:ext>
              </a:extLst>
            </p:cNvPr>
            <p:cNvGrpSpPr/>
            <p:nvPr/>
          </p:nvGrpSpPr>
          <p:grpSpPr>
            <a:xfrm>
              <a:off x="2149142" y="2543041"/>
              <a:ext cx="2138711" cy="2091010"/>
              <a:chOff x="1112109" y="3215549"/>
              <a:chExt cx="2926490" cy="28612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0D7C2FA-F95F-7663-B6AE-0A66037148D1}"/>
                  </a:ext>
                </a:extLst>
              </p:cNvPr>
              <p:cNvGrpSpPr/>
              <p:nvPr/>
            </p:nvGrpSpPr>
            <p:grpSpPr>
              <a:xfrm>
                <a:off x="2114549" y="3215549"/>
                <a:ext cx="945289" cy="2861219"/>
                <a:chOff x="2057399" y="3215549"/>
                <a:chExt cx="945289" cy="286121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9323917-84DD-6125-EBF6-56B2A54C663B}"/>
                    </a:ext>
                  </a:extLst>
                </p:cNvPr>
                <p:cNvSpPr/>
                <p:nvPr/>
              </p:nvSpPr>
              <p:spPr>
                <a:xfrm>
                  <a:off x="2057399" y="321554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1</a:t>
                  </a:r>
                  <a:endParaRPr lang="en-IL" sz="11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6EDEEF0-F47B-F1D0-61DA-DD2A98877D42}"/>
                    </a:ext>
                  </a:extLst>
                </p:cNvPr>
                <p:cNvSpPr/>
                <p:nvPr/>
              </p:nvSpPr>
              <p:spPr>
                <a:xfrm>
                  <a:off x="2057399" y="5131479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3</a:t>
                  </a:r>
                  <a:endParaRPr lang="en-IL" sz="1100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5955792-E9CA-83FA-AA9D-88DDC0928E59}"/>
                  </a:ext>
                </a:extLst>
              </p:cNvPr>
              <p:cNvGrpSpPr/>
              <p:nvPr/>
            </p:nvGrpSpPr>
            <p:grpSpPr>
              <a:xfrm>
                <a:off x="1112109" y="4168048"/>
                <a:ext cx="2926490" cy="945289"/>
                <a:chOff x="1112109" y="4168048"/>
                <a:chExt cx="2926490" cy="945289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98B59BF-C87C-48CB-BD6C-A31ED4B78C88}"/>
                    </a:ext>
                  </a:extLst>
                </p:cNvPr>
                <p:cNvSpPr/>
                <p:nvPr/>
              </p:nvSpPr>
              <p:spPr>
                <a:xfrm>
                  <a:off x="3093310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2</a:t>
                  </a:r>
                  <a:endParaRPr lang="en-IL" sz="11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32E59D4-3B5F-8BD1-EC21-B2CD28954719}"/>
                    </a:ext>
                  </a:extLst>
                </p:cNvPr>
                <p:cNvSpPr/>
                <p:nvPr/>
              </p:nvSpPr>
              <p:spPr>
                <a:xfrm>
                  <a:off x="1112109" y="4168048"/>
                  <a:ext cx="945289" cy="94528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100" dirty="0"/>
                    <a:t>שחקן 4</a:t>
                  </a:r>
                  <a:endParaRPr lang="en-IL" sz="1100" dirty="0"/>
                </a:p>
              </p:txBody>
            </p:sp>
          </p:grpSp>
        </p:grpSp>
        <p:pic>
          <p:nvPicPr>
            <p:cNvPr id="17" name="Graphic 16" descr="Crown with solid fill">
              <a:extLst>
                <a:ext uri="{FF2B5EF4-FFF2-40B4-BE49-F238E27FC236}">
                  <a16:creationId xmlns:a16="http://schemas.microsoft.com/office/drawing/2014/main" id="{039D1D85-F85F-5F07-36EC-C8BEDABA7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11014">
              <a:off x="2008379" y="2975186"/>
              <a:ext cx="490711" cy="49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13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תפקיד השרת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 fontScale="6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להחליט באופן רנדומלי על זוגות השחקנים ולבצע את חלוקת הקלפים הראשונים על מנת למצוא את "השולט".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לחלק את 5 הקלפים הראשונים ולהמתין לבחירת "השולט" לסימן הנבחר. לאחר מכן, השרת יצטרך להעביר את המידע לשחקנים האחרים ולהמשיך בחלוקת הקלפים.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למי לתת להתחיל את התור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איזה קלפים ניתן לשים במהלך משחקון ולא לאפשר קלף לא חוקי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לספור את הנקודות ולהחליט מי ניצח במשחקון (מי שהגיע ל7 נקודות)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לדעת מי "השולט" הבא ולהעביר לו את היכולת לבחור סימן במשחק הבא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השרת צריך להחליט על מנצח סופי לאחר סיום של 7 משחקים</a:t>
            </a:r>
          </a:p>
        </p:txBody>
      </p:sp>
    </p:spTree>
    <p:extLst>
      <p:ext uri="{BB962C8B-B14F-4D97-AF65-F5344CB8AC3E}">
        <p14:creationId xmlns:p14="http://schemas.microsoft.com/office/powerpoint/2010/main" val="33973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75" y="1619250"/>
            <a:ext cx="6581049" cy="4619550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ישנם 2-4 שחקנים במשחק, אנחנו נשחק בגרסה של 4 שחקנים.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קלפי המשחק הם קלפים רגילים (ללא ג'וקרים).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מתנהל בזוגות, 2 שחקנים מתחרים נגד שני שחקנים אחרים. (כלומר, בתמונה ניתן לראות כי שחקן 1 מתחרה ביחד עם שחקן 3 נגד שחקנים 2 ו-4)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8F4507-E763-0925-D617-477D62B18773}"/>
              </a:ext>
            </a:extLst>
          </p:cNvPr>
          <p:cNvGrpSpPr/>
          <p:nvPr/>
        </p:nvGrpSpPr>
        <p:grpSpPr>
          <a:xfrm>
            <a:off x="1196250" y="1998390"/>
            <a:ext cx="2926490" cy="2861219"/>
            <a:chOff x="1112109" y="3215549"/>
            <a:chExt cx="2926490" cy="28612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6B9E47-2472-A4FB-6AFA-17DE399FC327}"/>
                </a:ext>
              </a:extLst>
            </p:cNvPr>
            <p:cNvGrpSpPr/>
            <p:nvPr/>
          </p:nvGrpSpPr>
          <p:grpSpPr>
            <a:xfrm>
              <a:off x="2114549" y="3215549"/>
              <a:ext cx="945289" cy="2861219"/>
              <a:chOff x="2057399" y="3215549"/>
              <a:chExt cx="945289" cy="286121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182C7C2-C47A-4D4E-307F-401E016DA263}"/>
                  </a:ext>
                </a:extLst>
              </p:cNvPr>
              <p:cNvSpPr/>
              <p:nvPr/>
            </p:nvSpPr>
            <p:spPr>
              <a:xfrm>
                <a:off x="2057399" y="3215549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1</a:t>
                </a:r>
                <a:endParaRPr lang="en-IL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D8BC91-D3DA-24FD-A572-4C2516B2F912}"/>
                  </a:ext>
                </a:extLst>
              </p:cNvPr>
              <p:cNvSpPr/>
              <p:nvPr/>
            </p:nvSpPr>
            <p:spPr>
              <a:xfrm>
                <a:off x="2057399" y="5131479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3</a:t>
                </a:r>
                <a:endParaRPr lang="en-IL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F12CE8-110C-B3D3-00E2-363020DA114E}"/>
                </a:ext>
              </a:extLst>
            </p:cNvPr>
            <p:cNvGrpSpPr/>
            <p:nvPr/>
          </p:nvGrpSpPr>
          <p:grpSpPr>
            <a:xfrm>
              <a:off x="1112109" y="4168048"/>
              <a:ext cx="2926490" cy="945289"/>
              <a:chOff x="1112109" y="4168048"/>
              <a:chExt cx="2926490" cy="94528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EE4746-3A67-44ED-BDD0-79386CE8B2BE}"/>
                  </a:ext>
                </a:extLst>
              </p:cNvPr>
              <p:cNvSpPr/>
              <p:nvPr/>
            </p:nvSpPr>
            <p:spPr>
              <a:xfrm>
                <a:off x="3093310" y="4168048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2</a:t>
                </a:r>
                <a:endParaRPr lang="en-IL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EB2586F-64F1-F46B-1BF8-33AB91B840D0}"/>
                  </a:ext>
                </a:extLst>
              </p:cNvPr>
              <p:cNvSpPr/>
              <p:nvPr/>
            </p:nvSpPr>
            <p:spPr>
              <a:xfrm>
                <a:off x="1112109" y="4168048"/>
                <a:ext cx="945289" cy="94528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dirty="0"/>
                  <a:t>שחקן 4</a:t>
                </a:r>
                <a:endParaRPr lang="en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75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14972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המשחק מתחיל על ידי מציאת השחקן "השולט". לוקחים חפיסת קלפים ומחלקים לכל שחקן קלף אחד כלפי מעלה כך שכולם יראו עם כיוון השעון עד שיוצא קלף של </a:t>
            </a: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אס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 השחקן שקיבל את הקלף מקבל את התואר "השולט". 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מכן, מערבבים שוב את חבילת הקלפים ומחלקים לכל שחקן 5 קלפים (יש להתחיל בחלוקת מ"השולט"). לפי הקלפים, על "השולט" לבחור סימן (לב, עלה, יהלום או תלתן) שישמש כסימן החזק במשחק. למשל, אם "השולט" קיבל את הקלפים הללו: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הוא ככל הנראה יבחר בתלתן להיות הסימן החזק במשחק משום שיש לו הכי הרבה קלפים מהסימן הזה וערכם גבוה (אס ונסיך).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30C31A-6A70-F193-BC74-5760BAD15A86}"/>
              </a:ext>
            </a:extLst>
          </p:cNvPr>
          <p:cNvGrpSpPr/>
          <p:nvPr/>
        </p:nvGrpSpPr>
        <p:grpSpPr>
          <a:xfrm>
            <a:off x="2654301" y="3572931"/>
            <a:ext cx="3814232" cy="1237376"/>
            <a:chOff x="817034" y="3784598"/>
            <a:chExt cx="3814232" cy="1237376"/>
          </a:xfrm>
        </p:grpSpPr>
        <p:pic>
          <p:nvPicPr>
            <p:cNvPr id="2050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2F1E2675-2252-B9FA-ED00-F3A81EE19B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105" b="75255"/>
            <a:stretch/>
          </p:blipFill>
          <p:spPr bwMode="auto">
            <a:xfrm>
              <a:off x="817034" y="3784598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ABD0CE05-66EC-1244-5451-3AEA3BD3A2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50042" r="76684" b="25213"/>
            <a:stretch/>
          </p:blipFill>
          <p:spPr bwMode="auto">
            <a:xfrm>
              <a:off x="1531409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E2FF2941-9137-20B7-F4CA-6CBFD0FB0E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4" t="74487" r="7552" b="768"/>
            <a:stretch/>
          </p:blipFill>
          <p:spPr bwMode="auto">
            <a:xfrm>
              <a:off x="2245784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9B62071F-E37C-851A-7D27-CD79234443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07" t="-369" r="15098" b="75624"/>
            <a:stretch/>
          </p:blipFill>
          <p:spPr bwMode="auto">
            <a:xfrm>
              <a:off x="2960159" y="3784599"/>
              <a:ext cx="956732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laying Cards Deck Poker &amp; Card Games Games MI9932791">
              <a:extLst>
                <a:ext uri="{FF2B5EF4-FFF2-40B4-BE49-F238E27FC236}">
                  <a16:creationId xmlns:a16="http://schemas.microsoft.com/office/drawing/2014/main" id="{C1562385-EE72-C931-B3BC-4AE78FC6F3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01" t="25312" r="61305" b="49943"/>
            <a:stretch/>
          </p:blipFill>
          <p:spPr bwMode="auto">
            <a:xfrm>
              <a:off x="3674533" y="3784599"/>
              <a:ext cx="956733" cy="123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8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בחירת הסימן החזק, כל שחקן ישמור את הקלפים שלו וחלוקת הקלפים תמשיך. כל שחקן יקבל 4 קלפים (שוב, מתחילים מ"השולט") בסבב עם כיוון השעון עד שיגמרו הקלפים. לכל שחקן יש 13 קלפים בסך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הכל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8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עכשיו מתחיל המשחק, "השולט" שם קלף לבחירתו במרכז השולחן והשחקנים האחרים צריכים לשים קלף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סימן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שיהיה גדול יותר מהקלפים האחרים המונחים במרכז השולחן על מנת לנצח במשחקון. בסיום כל משחקון, הקלפים יוצאים מהמשחק.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כלומר, כל שחקן יכול לשים איזה קלף שהוא רוצה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מאותו סימן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של הקלף הראשון שהונח במרכז השולחן והקלף הגדול ביותר מנצח במשחקון.</a:t>
            </a:r>
          </a:p>
        </p:txBody>
      </p:sp>
    </p:spTree>
    <p:extLst>
      <p:ext uri="{BB962C8B-B14F-4D97-AF65-F5344CB8AC3E}">
        <p14:creationId xmlns:p14="http://schemas.microsoft.com/office/powerpoint/2010/main" val="162333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אבל מה עושים כשאין קלף מאותו הסימן?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כאשר אין לשחקן קלף מאותו הסימן שהונח במרכז השולחן, הוא יכול לשים איזה קלף שהוא רוצה מהקלפים שיש לו. 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שחקן יכול "להרוג" את הקלפים הנמצאים במרכז השולחן על ידי כך שהוא שם קלף מהסימן החזק שנבחר בתחילת המשחק. במקרה זה, הקלף הגבוה ביותר מהקלפים של הסימן החזק ינצח.</a:t>
            </a:r>
          </a:p>
        </p:txBody>
      </p:sp>
    </p:spTree>
    <p:extLst>
      <p:ext uri="{BB962C8B-B14F-4D97-AF65-F5344CB8AC3E}">
        <p14:creationId xmlns:p14="http://schemas.microsoft.com/office/powerpoint/2010/main" val="119454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חוקי המשחק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47F-A604-23F1-2214-C8D7AC28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619250"/>
            <a:ext cx="10728324" cy="46195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לאחר כל משחקון כזה, הקלפים יוצאים מהמשחק ויש נקודה לקבוצה שניצחה במשחקון. המשחקון הבא יתחיל על ידי זה שניצח במשחקון הקודם.</a:t>
            </a: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קבוצה תנצח במשחק </a:t>
            </a:r>
            <a:r>
              <a:rPr lang="he-IL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כאשר היא תזכה ב-7 נקודות.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8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1924-2EE8-F10C-DF6F-9C25C52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7145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משחק לדוגמה</a:t>
            </a:r>
            <a:endParaRPr lang="en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F248A9-6C0E-E503-E29C-BAFD5317F755}"/>
              </a:ext>
            </a:extLst>
          </p:cNvPr>
          <p:cNvSpPr/>
          <p:nvPr/>
        </p:nvSpPr>
        <p:spPr>
          <a:xfrm>
            <a:off x="5587837" y="1933229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1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4067E-B06E-97C2-87D1-162693B9C36D}"/>
              </a:ext>
            </a:extLst>
          </p:cNvPr>
          <p:cNvSpPr/>
          <p:nvPr/>
        </p:nvSpPr>
        <p:spPr>
          <a:xfrm>
            <a:off x="5623355" y="5570813"/>
            <a:ext cx="945289" cy="945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0E4D3-8832-69D6-7A10-B96B5A26FCAE}"/>
              </a:ext>
            </a:extLst>
          </p:cNvPr>
          <p:cNvSpPr/>
          <p:nvPr/>
        </p:nvSpPr>
        <p:spPr>
          <a:xfrm>
            <a:off x="1050303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1202B-DDD0-A656-226A-E8D596301726}"/>
              </a:ext>
            </a:extLst>
          </p:cNvPr>
          <p:cNvSpPr/>
          <p:nvPr/>
        </p:nvSpPr>
        <p:spPr>
          <a:xfrm>
            <a:off x="696322" y="3568959"/>
            <a:ext cx="945289" cy="9452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 4</a:t>
            </a:r>
            <a:endParaRPr lang="en-IL" dirty="0"/>
          </a:p>
        </p:txBody>
      </p:sp>
      <p:pic>
        <p:nvPicPr>
          <p:cNvPr id="3074" name="Picture 2" descr="Playing Cards Deck Poker &amp; Card Games Games MI9932791">
            <a:extLst>
              <a:ext uri="{FF2B5EF4-FFF2-40B4-BE49-F238E27FC236}">
                <a16:creationId xmlns:a16="http://schemas.microsoft.com/office/drawing/2014/main" id="{8A1FBC90-14E6-3727-AB26-9F045B685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6" t="25210" r="38398" b="49473"/>
          <a:stretch/>
        </p:blipFill>
        <p:spPr bwMode="auto">
          <a:xfrm>
            <a:off x="5720954" y="2963564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65B4D20-ACF0-BE75-E8D9-CBD0693E28FF}"/>
              </a:ext>
            </a:extLst>
          </p:cNvPr>
          <p:cNvSpPr txBox="1">
            <a:spLocks/>
          </p:cNvSpPr>
          <p:nvPr/>
        </p:nvSpPr>
        <p:spPr>
          <a:xfrm>
            <a:off x="719999" y="1176824"/>
            <a:ext cx="10728322" cy="7714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שלב ראשון- מציאת "השולט" על ידי הוצאת אס בחלוקת קלפים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 descr="Playing Cards Deck Poker &amp; Card Games Games MI9932791">
            <a:extLst>
              <a:ext uri="{FF2B5EF4-FFF2-40B4-BE49-F238E27FC236}">
                <a16:creationId xmlns:a16="http://schemas.microsoft.com/office/drawing/2014/main" id="{6BE3B386-3382-53E7-11EA-E9EDD6A23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8" t="50000" r="30726" b="24683"/>
          <a:stretch/>
        </p:blipFill>
        <p:spPr bwMode="auto">
          <a:xfrm>
            <a:off x="6753887" y="3598337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laying Cards Deck Poker &amp; Card Games Games MI9932791">
            <a:extLst>
              <a:ext uri="{FF2B5EF4-FFF2-40B4-BE49-F238E27FC236}">
                <a16:creationId xmlns:a16="http://schemas.microsoft.com/office/drawing/2014/main" id="{63555F88-8290-2CEA-CE23-7584C4AD2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-338" r="53837" b="75021"/>
          <a:stretch/>
        </p:blipFill>
        <p:spPr bwMode="auto">
          <a:xfrm>
            <a:off x="5709114" y="4415625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laying Cards Deck Poker &amp; Card Games Games MI9932791">
            <a:extLst>
              <a:ext uri="{FF2B5EF4-FFF2-40B4-BE49-F238E27FC236}">
                <a16:creationId xmlns:a16="http://schemas.microsoft.com/office/drawing/2014/main" id="{BF7B5BA3-1C87-6308-9480-706DB95C5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75670" r="76948" b="-987"/>
          <a:stretch/>
        </p:blipFill>
        <p:spPr bwMode="auto">
          <a:xfrm>
            <a:off x="4879315" y="3635202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laying Cards Deck Poker &amp; Card Games Games MI9932791">
            <a:extLst>
              <a:ext uri="{FF2B5EF4-FFF2-40B4-BE49-F238E27FC236}">
                <a16:creationId xmlns:a16="http://schemas.microsoft.com/office/drawing/2014/main" id="{79EF2C78-E064-444A-5D3D-65402AD8E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1" t="74836" r="61603" b="-153"/>
          <a:stretch/>
        </p:blipFill>
        <p:spPr bwMode="auto">
          <a:xfrm>
            <a:off x="5799039" y="2963564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laying Cards Deck Poker &amp; Card Games Games MI9932791">
            <a:extLst>
              <a:ext uri="{FF2B5EF4-FFF2-40B4-BE49-F238E27FC236}">
                <a16:creationId xmlns:a16="http://schemas.microsoft.com/office/drawing/2014/main" id="{B059BEC1-D8F2-E8CD-0242-073A5103E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49744" r="46445" b="24939"/>
          <a:stretch/>
        </p:blipFill>
        <p:spPr bwMode="auto">
          <a:xfrm>
            <a:off x="6840828" y="3598336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laying Cards Deck Poker &amp; Card Games Games MI9932791">
            <a:extLst>
              <a:ext uri="{FF2B5EF4-FFF2-40B4-BE49-F238E27FC236}">
                <a16:creationId xmlns:a16="http://schemas.microsoft.com/office/drawing/2014/main" id="{7C00A09E-8B2D-3846-919D-B5FCEA2E1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7" r="15287" b="74683"/>
          <a:stretch/>
        </p:blipFill>
        <p:spPr bwMode="auto">
          <a:xfrm>
            <a:off x="5781981" y="4426530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laying Cards Deck Poker &amp; Card Games Games MI9932791">
            <a:extLst>
              <a:ext uri="{FF2B5EF4-FFF2-40B4-BE49-F238E27FC236}">
                <a16:creationId xmlns:a16="http://schemas.microsoft.com/office/drawing/2014/main" id="{A89242D5-FE00-FBF4-C006-8EB95F21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7" t="24683" r="53957" b="50000"/>
          <a:stretch/>
        </p:blipFill>
        <p:spPr bwMode="auto">
          <a:xfrm>
            <a:off x="4970248" y="3598337"/>
            <a:ext cx="702734" cy="9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laying Cards Deck Poker &amp; Card Games Games MI9932791">
            <a:extLst>
              <a:ext uri="{FF2B5EF4-FFF2-40B4-BE49-F238E27FC236}">
                <a16:creationId xmlns:a16="http://schemas.microsoft.com/office/drawing/2014/main" id="{9DE5A675-0E4D-5DB5-EBB7-EFB31A875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25304" r="92325" b="49379"/>
          <a:stretch/>
        </p:blipFill>
        <p:spPr bwMode="auto">
          <a:xfrm>
            <a:off x="5960220" y="2961918"/>
            <a:ext cx="702734" cy="9452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E8B246-325C-078D-3CCF-706A63C3D5FD}"/>
              </a:ext>
            </a:extLst>
          </p:cNvPr>
          <p:cNvSpPr/>
          <p:nvPr/>
        </p:nvSpPr>
        <p:spPr>
          <a:xfrm>
            <a:off x="308425" y="1318611"/>
            <a:ext cx="2878667" cy="181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כלומר, שחקן 1 קיבל אס בחלוקת הקלפים ולכן הוא יהיה "השולט" שיבחר את הסימן החזק</a:t>
            </a:r>
            <a:endParaRPr lang="en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0E019B0-0DE5-F6AE-85DE-5A87B23712C6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>
            <a:off x="3187092" y="2228111"/>
            <a:ext cx="2773128" cy="12064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2" name="Graphic 3071" descr="Crown with solid fill">
            <a:extLst>
              <a:ext uri="{FF2B5EF4-FFF2-40B4-BE49-F238E27FC236}">
                <a16:creationId xmlns:a16="http://schemas.microsoft.com/office/drawing/2014/main" id="{FEE444A8-A967-9B63-9C31-4A2DF19B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5929">
            <a:off x="6088501" y="1543704"/>
            <a:ext cx="671461" cy="6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1160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Rockwell Nova Light</vt:lpstr>
      <vt:lpstr>The Hand Extrablack</vt:lpstr>
      <vt:lpstr>BlobVTI</vt:lpstr>
      <vt:lpstr>Hokm</vt:lpstr>
      <vt:lpstr>חוקי המשחק</vt:lpstr>
      <vt:lpstr>חוקי המשחק</vt:lpstr>
      <vt:lpstr>חוקי המשחק</vt:lpstr>
      <vt:lpstr>חוקי המשחק</vt:lpstr>
      <vt:lpstr>חוקי המשחק</vt:lpstr>
      <vt:lpstr>חוקי המשחק</vt:lpstr>
      <vt:lpstr>חוקי המשחק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לדוגמה</vt:lpstr>
      <vt:lpstr>משחק דוגמה</vt:lpstr>
      <vt:lpstr>תפקיד השרת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Hokm</dc:title>
  <dc:creator>hila rahimipour</dc:creator>
  <cp:lastModifiedBy>hila rahimipour</cp:lastModifiedBy>
  <cp:revision>20</cp:revision>
  <dcterms:created xsi:type="dcterms:W3CDTF">2022-09-20T12:58:15Z</dcterms:created>
  <dcterms:modified xsi:type="dcterms:W3CDTF">2022-09-21T17:15:11Z</dcterms:modified>
</cp:coreProperties>
</file>