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7" r:id="rId11"/>
    <p:sldId id="263" r:id="rId12"/>
    <p:sldId id="264"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76"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D55599-ABF3-2B8F-3FA1-A3ACF445F89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8C26292-F86B-99FD-2071-7EB4FC4FF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2F76F-B299-1899-E065-6CB08B7EE31A}"/>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5" name="מציין מיקום של כותרת תחתונה 4">
            <a:extLst>
              <a:ext uri="{FF2B5EF4-FFF2-40B4-BE49-F238E27FC236}">
                <a16:creationId xmlns:a16="http://schemas.microsoft.com/office/drawing/2014/main" id="{42C75EB1-AECC-6252-7B2B-9C7AED619FD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A6014AB-4957-3ED2-941F-CE11B85B40B7}"/>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19931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0CF091-7BFF-BECB-FFA6-B9585BF7D84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9EF1751-3855-2735-5BE4-93BB52544DE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9905F4C-0CD6-546B-785C-95EAA426F476}"/>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5" name="מציין מיקום של כותרת תחתונה 4">
            <a:extLst>
              <a:ext uri="{FF2B5EF4-FFF2-40B4-BE49-F238E27FC236}">
                <a16:creationId xmlns:a16="http://schemas.microsoft.com/office/drawing/2014/main" id="{5038E376-0C99-C8BC-813B-01CBF8F00A4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4CE1F01-D185-628B-24E8-1C5035DEB831}"/>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3846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184AB59-2087-181D-570A-D1B0A5A36D4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55B9773-6734-C967-E540-1604D60C2C1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64C2D6E-6BC9-77D9-477B-CB3C25474BCE}"/>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5" name="מציין מיקום של כותרת תחתונה 4">
            <a:extLst>
              <a:ext uri="{FF2B5EF4-FFF2-40B4-BE49-F238E27FC236}">
                <a16:creationId xmlns:a16="http://schemas.microsoft.com/office/drawing/2014/main" id="{13D50A23-5D7B-4E1D-D6F7-34FEDF2AD3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5A313F0-2AA8-C98E-21EA-C143465AB29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01588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657D63-2B9F-59F8-802B-75BD717AA71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B147558-E8E7-D8AA-26BD-BDB0C371242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6329BE1-58ED-9B9D-E1B1-BEACFD9454B1}"/>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5" name="מציין מיקום של כותרת תחתונה 4">
            <a:extLst>
              <a:ext uri="{FF2B5EF4-FFF2-40B4-BE49-F238E27FC236}">
                <a16:creationId xmlns:a16="http://schemas.microsoft.com/office/drawing/2014/main" id="{98CA3970-3293-F066-1008-C095CC9518A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76F0499-A403-5EF4-B5CA-8F14272C9E50}"/>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47036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2F659F-3020-4CE2-C8E2-7D949801BF1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A3EC1F2-CCC2-E3D4-BD3F-88BD57425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BE32779-834A-8549-7B48-55DEC2878F9D}"/>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5" name="מציין מיקום של כותרת תחתונה 4">
            <a:extLst>
              <a:ext uri="{FF2B5EF4-FFF2-40B4-BE49-F238E27FC236}">
                <a16:creationId xmlns:a16="http://schemas.microsoft.com/office/drawing/2014/main" id="{E8709D70-D130-2014-E12D-DE7AAFE698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7E234D-A74F-7BC6-25A9-51CB6938E0D9}"/>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5145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91B2FD-955C-E82C-3563-3384498F303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864A078-A29F-51A2-C63A-77E6F7019B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A8C0E96-086B-C81D-EB25-99F598FF4F0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2727FF4-CE5A-6246-8CE1-38F2170109FE}"/>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6" name="מציין מיקום של כותרת תחתונה 5">
            <a:extLst>
              <a:ext uri="{FF2B5EF4-FFF2-40B4-BE49-F238E27FC236}">
                <a16:creationId xmlns:a16="http://schemas.microsoft.com/office/drawing/2014/main" id="{9BC1FC51-5416-1E6B-E200-3E03A9B9087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2A702F5-1869-A6C8-827E-2158C497218A}"/>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3623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C692B4-C2A0-994E-09A6-0E67C16EC9C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1524346-6DC7-49B7-0D39-F2218C55B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DD569E5-79F2-2D7C-595B-A46DFF2A9DD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8942ABE-3D3F-06F1-C4A9-AE2CCB026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A6E6-6BF8-1B29-C0CE-B02B1DE3435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AB43A48-3AC7-A660-F838-6F5D5369EB2B}"/>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8" name="מציין מיקום של כותרת תחתונה 7">
            <a:extLst>
              <a:ext uri="{FF2B5EF4-FFF2-40B4-BE49-F238E27FC236}">
                <a16:creationId xmlns:a16="http://schemas.microsoft.com/office/drawing/2014/main" id="{470DA1EA-B2E4-71FE-758B-50355B5B994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85671CE-7C20-AAF0-4B69-781F5BD7E744}"/>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88852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CFD684-6FDA-89F9-824F-38C745F7448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6817EF8-6480-467B-5EAC-B0B152055867}"/>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4" name="מציין מיקום של כותרת תחתונה 3">
            <a:extLst>
              <a:ext uri="{FF2B5EF4-FFF2-40B4-BE49-F238E27FC236}">
                <a16:creationId xmlns:a16="http://schemas.microsoft.com/office/drawing/2014/main" id="{E6CA1DFF-F915-5AD3-154E-D202575041A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2DF0E7F-377E-D275-35FB-875E758BFB6A}"/>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61651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0624126-E8DA-8279-859D-A77A485A094E}"/>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3" name="מציין מיקום של כותרת תחתונה 2">
            <a:extLst>
              <a:ext uri="{FF2B5EF4-FFF2-40B4-BE49-F238E27FC236}">
                <a16:creationId xmlns:a16="http://schemas.microsoft.com/office/drawing/2014/main" id="{AD9E08D2-439F-94BF-5EF6-418CE5C8CCD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0AD8EDB-565F-0BCC-C504-B302269F5328}"/>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39618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CB7C73-2536-7DE9-3080-AB072374422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661A8F2-9D39-0FF3-26DB-90CE4F555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4CF6E91-4FFF-E79E-647F-75B69F47C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076B0A7-5A0B-4051-89B3-C37091A32549}"/>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6" name="מציין מיקום של כותרת תחתונה 5">
            <a:extLst>
              <a:ext uri="{FF2B5EF4-FFF2-40B4-BE49-F238E27FC236}">
                <a16:creationId xmlns:a16="http://schemas.microsoft.com/office/drawing/2014/main" id="{0BCBD35A-7D00-271C-D350-E1CED155347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2337918-F502-9749-1DEB-9ABFB3A73E5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167389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C607DF-47C1-0524-373C-103233F90E7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EDADF7B-0AE9-DF8A-E91A-3312851C5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4B45E8C-E1BF-4B63-2BEE-429B06D8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407243-B270-E048-B153-4B1FF1781DF1}"/>
              </a:ext>
            </a:extLst>
          </p:cNvPr>
          <p:cNvSpPr>
            <a:spLocks noGrp="1"/>
          </p:cNvSpPr>
          <p:nvPr>
            <p:ph type="dt" sz="half" idx="10"/>
          </p:nvPr>
        </p:nvSpPr>
        <p:spPr/>
        <p:txBody>
          <a:bodyPr/>
          <a:lstStyle/>
          <a:p>
            <a:fld id="{B6AF8556-FB7D-49F3-9D63-1F47FF7D5C33}" type="datetimeFigureOut">
              <a:rPr lang="he-IL" smtClean="0"/>
              <a:t>ח'/אב/תשפ"ב</a:t>
            </a:fld>
            <a:endParaRPr lang="he-IL"/>
          </a:p>
        </p:txBody>
      </p:sp>
      <p:sp>
        <p:nvSpPr>
          <p:cNvPr id="6" name="מציין מיקום של כותרת תחתונה 5">
            <a:extLst>
              <a:ext uri="{FF2B5EF4-FFF2-40B4-BE49-F238E27FC236}">
                <a16:creationId xmlns:a16="http://schemas.microsoft.com/office/drawing/2014/main" id="{038EABEB-A89B-966D-4D28-3F395295BB1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8B4A88B-9574-1BE6-E8E0-D1B3F85A33AD}"/>
              </a:ext>
            </a:extLst>
          </p:cNvPr>
          <p:cNvSpPr>
            <a:spLocks noGrp="1"/>
          </p:cNvSpPr>
          <p:nvPr>
            <p:ph type="sldNum" sz="quarter" idx="12"/>
          </p:nvPr>
        </p:nvSpPr>
        <p:spPr/>
        <p:txBody>
          <a:bodyPr/>
          <a:lstStyle/>
          <a:p>
            <a:fld id="{841BE276-8897-4267-9159-E927FC3ACC1E}" type="slidenum">
              <a:rPr lang="he-IL" smtClean="0"/>
              <a:t>‹#›</a:t>
            </a:fld>
            <a:endParaRPr lang="he-IL"/>
          </a:p>
        </p:txBody>
      </p:sp>
    </p:spTree>
    <p:extLst>
      <p:ext uri="{BB962C8B-B14F-4D97-AF65-F5344CB8AC3E}">
        <p14:creationId xmlns:p14="http://schemas.microsoft.com/office/powerpoint/2010/main" val="203950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B283EB8-2ED5-AC8A-6497-E1607FBAC4F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32150F8-1940-328B-EE40-8BCAF74B50F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B3C205A-66B1-9A2B-1434-C21882C30E0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6AF8556-FB7D-49F3-9D63-1F47FF7D5C33}" type="datetimeFigureOut">
              <a:rPr lang="he-IL" smtClean="0"/>
              <a:t>ח'/אב/תשפ"ב</a:t>
            </a:fld>
            <a:endParaRPr lang="he-IL"/>
          </a:p>
        </p:txBody>
      </p:sp>
      <p:sp>
        <p:nvSpPr>
          <p:cNvPr id="5" name="מציין מיקום של כותרת תחתונה 4">
            <a:extLst>
              <a:ext uri="{FF2B5EF4-FFF2-40B4-BE49-F238E27FC236}">
                <a16:creationId xmlns:a16="http://schemas.microsoft.com/office/drawing/2014/main" id="{54081516-0C2D-71D8-E0E4-9680AD3A5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232BB87-03E4-10DC-12ED-4D408B80B2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41BE276-8897-4267-9159-E927FC3ACC1E}" type="slidenum">
              <a:rPr lang="he-IL" smtClean="0"/>
              <a:t>‹#›</a:t>
            </a:fld>
            <a:endParaRPr lang="he-IL"/>
          </a:p>
        </p:txBody>
      </p:sp>
    </p:spTree>
    <p:extLst>
      <p:ext uri="{BB962C8B-B14F-4D97-AF65-F5344CB8AC3E}">
        <p14:creationId xmlns:p14="http://schemas.microsoft.com/office/powerpoint/2010/main" val="407688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5B7A8B-6E59-000D-B838-9CD9DC9147EF}"/>
              </a:ext>
            </a:extLst>
          </p:cNvPr>
          <p:cNvSpPr>
            <a:spLocks noGrp="1"/>
          </p:cNvSpPr>
          <p:nvPr>
            <p:ph type="ctrTitle"/>
          </p:nvPr>
        </p:nvSpPr>
        <p:spPr/>
        <p:txBody>
          <a:bodyPr/>
          <a:lstStyle/>
          <a:p>
            <a:r>
              <a:rPr lang="en-US" dirty="0"/>
              <a:t>Tasks-time manager</a:t>
            </a:r>
            <a:endParaRPr lang="he-IL" dirty="0"/>
          </a:p>
        </p:txBody>
      </p:sp>
      <p:sp>
        <p:nvSpPr>
          <p:cNvPr id="3" name="כותרת משנה 2">
            <a:extLst>
              <a:ext uri="{FF2B5EF4-FFF2-40B4-BE49-F238E27FC236}">
                <a16:creationId xmlns:a16="http://schemas.microsoft.com/office/drawing/2014/main" id="{03681579-67D8-6133-8A21-BC3D8C941A96}"/>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224733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9C1BEF-8EF0-ACCD-D7FD-E17A01FAB27E}"/>
              </a:ext>
            </a:extLst>
          </p:cNvPr>
          <p:cNvSpPr>
            <a:spLocks noGrp="1"/>
          </p:cNvSpPr>
          <p:nvPr>
            <p:ph type="title"/>
          </p:nvPr>
        </p:nvSpPr>
        <p:spPr/>
        <p:txBody>
          <a:bodyPr/>
          <a:lstStyle/>
          <a:p>
            <a:pPr algn="l"/>
            <a:r>
              <a:rPr lang="en-US" dirty="0"/>
              <a:t>employee</a:t>
            </a:r>
            <a:endParaRPr lang="he-IL" dirty="0"/>
          </a:p>
        </p:txBody>
      </p:sp>
      <p:pic>
        <p:nvPicPr>
          <p:cNvPr id="7" name="מציין מיקום תוכן 6">
            <a:extLst>
              <a:ext uri="{FF2B5EF4-FFF2-40B4-BE49-F238E27FC236}">
                <a16:creationId xmlns:a16="http://schemas.microsoft.com/office/drawing/2014/main" id="{E1170A2F-F587-E3C7-0DA6-87DAEF515D14}"/>
              </a:ext>
            </a:extLst>
          </p:cNvPr>
          <p:cNvPicPr>
            <a:picLocks noGrp="1" noChangeAspect="1"/>
          </p:cNvPicPr>
          <p:nvPr>
            <p:ph idx="1"/>
          </p:nvPr>
        </p:nvPicPr>
        <p:blipFill>
          <a:blip r:embed="rId2"/>
          <a:stretch>
            <a:fillRect/>
          </a:stretch>
        </p:blipFill>
        <p:spPr>
          <a:xfrm>
            <a:off x="838200" y="1947267"/>
            <a:ext cx="6515100" cy="2963466"/>
          </a:xfrm>
        </p:spPr>
      </p:pic>
    </p:spTree>
    <p:extLst>
      <p:ext uri="{BB962C8B-B14F-4D97-AF65-F5344CB8AC3E}">
        <p14:creationId xmlns:p14="http://schemas.microsoft.com/office/powerpoint/2010/main" val="297015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688443-B723-ED5F-E788-70DA6DE8A7CB}"/>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55A35140-4DD2-33DA-F41A-1C53A3BBA24C}"/>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138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B77F0A-6645-F996-FB16-3E51D78CBB4B}"/>
              </a:ext>
            </a:extLst>
          </p:cNvPr>
          <p:cNvSpPr>
            <a:spLocks noGrp="1"/>
          </p:cNvSpPr>
          <p:nvPr>
            <p:ph type="title"/>
          </p:nvPr>
        </p:nvSpPr>
        <p:spPr/>
        <p:txBody>
          <a:bodyPr/>
          <a:lstStyle/>
          <a:p>
            <a:pPr algn="l"/>
            <a:r>
              <a:rPr lang="en-US" dirty="0"/>
              <a:t>extras</a:t>
            </a:r>
            <a:endParaRPr lang="he-IL" dirty="0"/>
          </a:p>
        </p:txBody>
      </p:sp>
      <p:sp>
        <p:nvSpPr>
          <p:cNvPr id="3" name="מציין מיקום תוכן 2">
            <a:extLst>
              <a:ext uri="{FF2B5EF4-FFF2-40B4-BE49-F238E27FC236}">
                <a16:creationId xmlns:a16="http://schemas.microsoft.com/office/drawing/2014/main" id="{4C2D5AE4-1FFF-8B66-8FBA-0F9BE36457F7}"/>
              </a:ext>
            </a:extLst>
          </p:cNvPr>
          <p:cNvSpPr>
            <a:spLocks noGrp="1"/>
          </p:cNvSpPr>
          <p:nvPr>
            <p:ph idx="1"/>
          </p:nvPr>
        </p:nvSpPr>
        <p:spPr/>
        <p:txBody>
          <a:bodyPr/>
          <a:lstStyle/>
          <a:p>
            <a:pPr marL="0" indent="0" algn="l">
              <a:buNone/>
            </a:pPr>
            <a:r>
              <a:rPr lang="en-US" dirty="0"/>
              <a:t>1.Radix-for getting input</a:t>
            </a:r>
          </a:p>
          <a:p>
            <a:pPr marL="0" indent="0" algn="l">
              <a:buNone/>
            </a:pPr>
            <a:r>
              <a:rPr lang="en-US" dirty="0"/>
              <a:t>2.Synchronization and locks.</a:t>
            </a:r>
          </a:p>
          <a:p>
            <a:pPr marL="0" indent="0" algn="l">
              <a:buNone/>
            </a:pPr>
            <a:r>
              <a:rPr lang="en-US" dirty="0"/>
              <a:t>3.threads</a:t>
            </a:r>
            <a:endParaRPr lang="he-IL" dirty="0"/>
          </a:p>
        </p:txBody>
      </p:sp>
    </p:spTree>
    <p:extLst>
      <p:ext uri="{BB962C8B-B14F-4D97-AF65-F5344CB8AC3E}">
        <p14:creationId xmlns:p14="http://schemas.microsoft.com/office/powerpoint/2010/main" val="275509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A47C13-DDEE-DC50-E5BA-E9BA7F76D320}"/>
              </a:ext>
            </a:extLst>
          </p:cNvPr>
          <p:cNvSpPr>
            <a:spLocks noGrp="1"/>
          </p:cNvSpPr>
          <p:nvPr>
            <p:ph type="title"/>
          </p:nvPr>
        </p:nvSpPr>
        <p:spPr/>
        <p:txBody>
          <a:bodyPr/>
          <a:lstStyle/>
          <a:p>
            <a:pPr algn="l"/>
            <a:r>
              <a:rPr lang="en-US" dirty="0"/>
              <a:t>Time manager</a:t>
            </a:r>
            <a:endParaRPr lang="he-IL" dirty="0"/>
          </a:p>
        </p:txBody>
      </p:sp>
      <p:sp>
        <p:nvSpPr>
          <p:cNvPr id="3" name="מציין מיקום תוכן 2">
            <a:extLst>
              <a:ext uri="{FF2B5EF4-FFF2-40B4-BE49-F238E27FC236}">
                <a16:creationId xmlns:a16="http://schemas.microsoft.com/office/drawing/2014/main" id="{E858FD21-5720-D121-FAEF-8179BB26D437}"/>
              </a:ext>
            </a:extLst>
          </p:cNvPr>
          <p:cNvSpPr>
            <a:spLocks noGrp="1"/>
          </p:cNvSpPr>
          <p:nvPr>
            <p:ph idx="1"/>
          </p:nvPr>
        </p:nvSpPr>
        <p:spPr/>
        <p:txBody>
          <a:bodyPr>
            <a:normAutofit fontScale="92500" lnSpcReduction="20000"/>
          </a:bodyPr>
          <a:lstStyle/>
          <a:p>
            <a:pPr algn="l"/>
            <a:r>
              <a:rPr lang="he-IL" b="0" i="0" dirty="0">
                <a:solidFill>
                  <a:srgbClr val="FFFFFF"/>
                </a:solidFill>
                <a:effectLst/>
                <a:latin typeface="Roboto" panose="020B0604020202020204" pitchFamily="2" charset="0"/>
              </a:rPr>
              <a:t>התרגום ארוך מדי לשמיר</a:t>
            </a:r>
            <a:r>
              <a:rPr lang="he-IL" b="0" i="0" dirty="0">
                <a:solidFill>
                  <a:srgbClr val="FFFFFF"/>
                </a:solidFill>
                <a:effectLst/>
              </a:rPr>
              <a:t>ה</a:t>
            </a:r>
          </a:p>
          <a:p>
            <a:pPr marL="0" indent="0" algn="l" rtl="0">
              <a:buNone/>
            </a:pPr>
            <a:r>
              <a:rPr lang="en-US" b="0" i="0" dirty="0">
                <a:solidFill>
                  <a:srgbClr val="000000"/>
                </a:solidFill>
                <a:effectLst/>
              </a:rPr>
              <a:t>The purpose of the program is to build a system that displays a table of tasks that are currently being done and by which employee each task is performed. </a:t>
            </a:r>
          </a:p>
          <a:p>
            <a:pPr marL="0" indent="0" algn="l" rtl="0">
              <a:buNone/>
            </a:pPr>
            <a:r>
              <a:rPr lang="en-US" b="0" i="0" dirty="0">
                <a:solidFill>
                  <a:srgbClr val="000000"/>
                </a:solidFill>
                <a:effectLst/>
              </a:rPr>
              <a:t>The algorithm that we will use to select tasks will output an optimal table for performing tasks (according to pre-determined rules that we will detail shortly) </a:t>
            </a:r>
          </a:p>
          <a:p>
            <a:pPr marL="0" indent="0" algn="l" rtl="0">
              <a:buNone/>
            </a:pPr>
            <a:r>
              <a:rPr lang="en-US" b="0" i="0" dirty="0">
                <a:solidFill>
                  <a:srgbClr val="000000"/>
                </a:solidFill>
                <a:effectLst/>
              </a:rPr>
              <a:t>Each task is divided by type, so tasks of type x can only be performed by an employee of type x.</a:t>
            </a:r>
          </a:p>
          <a:p>
            <a:pPr marL="0" indent="0" algn="l" rtl="0">
              <a:buNone/>
            </a:pPr>
            <a:r>
              <a:rPr lang="en-US" b="0" i="0" dirty="0">
                <a:solidFill>
                  <a:srgbClr val="000000"/>
                </a:solidFill>
                <a:effectLst/>
              </a:rPr>
              <a:t>The system receives via the command line tasks to add/remove (if the same employee has finished performing them) as well as an employee to add/remove (comes/ends a work day)</a:t>
            </a:r>
          </a:p>
        </p:txBody>
      </p:sp>
    </p:spTree>
    <p:extLst>
      <p:ext uri="{BB962C8B-B14F-4D97-AF65-F5344CB8AC3E}">
        <p14:creationId xmlns:p14="http://schemas.microsoft.com/office/powerpoint/2010/main" val="335844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DCF9EE-D8BF-99B1-D31C-C3566E43E8B3}"/>
              </a:ext>
            </a:extLst>
          </p:cNvPr>
          <p:cNvSpPr>
            <a:spLocks noGrp="1"/>
          </p:cNvSpPr>
          <p:nvPr>
            <p:ph type="title"/>
          </p:nvPr>
        </p:nvSpPr>
        <p:spPr/>
        <p:txBody>
          <a:bodyPr/>
          <a:lstStyle/>
          <a:p>
            <a:pPr algn="l"/>
            <a:r>
              <a:rPr lang="en-US" dirty="0"/>
              <a:t>structure</a:t>
            </a:r>
            <a:endParaRPr lang="he-IL" dirty="0"/>
          </a:p>
        </p:txBody>
      </p:sp>
      <p:sp>
        <p:nvSpPr>
          <p:cNvPr id="3" name="מציין מיקום תוכן 2">
            <a:extLst>
              <a:ext uri="{FF2B5EF4-FFF2-40B4-BE49-F238E27FC236}">
                <a16:creationId xmlns:a16="http://schemas.microsoft.com/office/drawing/2014/main" id="{F45164EC-8CD8-932A-9A60-898E53025384}"/>
              </a:ext>
            </a:extLst>
          </p:cNvPr>
          <p:cNvSpPr>
            <a:spLocks noGrp="1"/>
          </p:cNvSpPr>
          <p:nvPr>
            <p:ph idx="1"/>
          </p:nvPr>
        </p:nvSpPr>
        <p:spPr/>
        <p:txBody>
          <a:bodyPr/>
          <a:lstStyle/>
          <a:p>
            <a:pPr algn="l"/>
            <a:r>
              <a:rPr lang="he-IL" b="0" i="0" dirty="0">
                <a:solidFill>
                  <a:srgbClr val="FFFFFF"/>
                </a:solidFill>
                <a:effectLst/>
                <a:latin typeface="Roboto" panose="02000000000000000000" pitchFamily="2" charset="0"/>
              </a:rPr>
              <a:t>התרגום ארוך מדי לשמירה</a:t>
            </a:r>
          </a:p>
          <a:p>
            <a:pPr marL="0" indent="0" algn="l" rtl="0">
              <a:buNone/>
            </a:pPr>
            <a:r>
              <a:rPr lang="en-US" b="0" i="0" dirty="0">
                <a:solidFill>
                  <a:srgbClr val="000000"/>
                </a:solidFill>
                <a:effectLst/>
              </a:rPr>
              <a:t>1.As stated earlier, a task of type x will only be performed by an employee of type x. </a:t>
            </a:r>
          </a:p>
          <a:p>
            <a:pPr marL="0" indent="0" algn="l" rtl="0">
              <a:buNone/>
            </a:pPr>
            <a:r>
              <a:rPr lang="en-US" b="0" i="0" dirty="0">
                <a:solidFill>
                  <a:srgbClr val="000000"/>
                </a:solidFill>
                <a:effectLst/>
              </a:rPr>
              <a:t>2.We will divide the tasks by types and by priority (min, mid, max) so that a task of type x that we want to add to the queue of tasks will be added to the queue with the desired type and the desired priority and will contain the rest of the additional details received on that task. </a:t>
            </a:r>
          </a:p>
          <a:p>
            <a:pPr marL="0" indent="0" algn="l" rtl="0">
              <a:buNone/>
            </a:pPr>
            <a:r>
              <a:rPr lang="en-US" b="0" i="0" dirty="0">
                <a:solidFill>
                  <a:srgbClr val="000000"/>
                </a:solidFill>
                <a:effectLst/>
              </a:rPr>
              <a:t>Let's see an illustration that will demonstrate this</a:t>
            </a:r>
          </a:p>
        </p:txBody>
      </p:sp>
    </p:spTree>
    <p:extLst>
      <p:ext uri="{BB962C8B-B14F-4D97-AF65-F5344CB8AC3E}">
        <p14:creationId xmlns:p14="http://schemas.microsoft.com/office/powerpoint/2010/main" val="3331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9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5EFF8F-D588-5FDE-C5D9-FDA88F7E9E46}"/>
              </a:ext>
            </a:extLst>
          </p:cNvPr>
          <p:cNvSpPr>
            <a:spLocks noGrp="1"/>
          </p:cNvSpPr>
          <p:nvPr>
            <p:ph type="title"/>
          </p:nvPr>
        </p:nvSpPr>
        <p:spPr/>
        <p:txBody>
          <a:bodyPr/>
          <a:lstStyle/>
          <a:p>
            <a:pPr algn="l"/>
            <a:r>
              <a:rPr lang="en-US" b="0" i="0" dirty="0">
                <a:solidFill>
                  <a:srgbClr val="000000"/>
                </a:solidFill>
                <a:effectLst/>
                <a:latin typeface="Roboto" panose="02000000000000000000" pitchFamily="2" charset="0"/>
              </a:rPr>
              <a:t>The principles </a:t>
            </a:r>
            <a:r>
              <a:rPr lang="en-US" b="0" i="0" dirty="0">
                <a:solidFill>
                  <a:srgbClr val="000000"/>
                </a:solidFill>
                <a:effectLst/>
                <a:latin typeface="+mn-lt"/>
              </a:rPr>
              <a:t>of</a:t>
            </a:r>
            <a:r>
              <a:rPr lang="en-US" b="0" i="0" dirty="0">
                <a:solidFill>
                  <a:srgbClr val="000000"/>
                </a:solidFill>
                <a:effectLst/>
                <a:latin typeface="Roboto" panose="02000000000000000000" pitchFamily="2" charset="0"/>
              </a:rPr>
              <a:t> the algorithm</a:t>
            </a:r>
            <a:endParaRPr lang="he-IL" dirty="0"/>
          </a:p>
        </p:txBody>
      </p:sp>
      <p:sp>
        <p:nvSpPr>
          <p:cNvPr id="3" name="מציין מיקום תוכן 2">
            <a:extLst>
              <a:ext uri="{FF2B5EF4-FFF2-40B4-BE49-F238E27FC236}">
                <a16:creationId xmlns:a16="http://schemas.microsoft.com/office/drawing/2014/main" id="{5116972A-BA25-8E53-9768-0CEAF566D584}"/>
              </a:ext>
            </a:extLst>
          </p:cNvPr>
          <p:cNvSpPr>
            <a:spLocks noGrp="1"/>
          </p:cNvSpPr>
          <p:nvPr>
            <p:ph idx="1"/>
          </p:nvPr>
        </p:nvSpPr>
        <p:spPr>
          <a:xfrm>
            <a:off x="838200" y="1597891"/>
            <a:ext cx="10515600" cy="4579072"/>
          </a:xfrm>
        </p:spPr>
        <p:txBody>
          <a:bodyPr>
            <a:normAutofit fontScale="85000" lnSpcReduction="20000"/>
          </a:bodyPr>
          <a:lstStyle/>
          <a:p>
            <a:pPr marL="0" indent="0" algn="l">
              <a:buNone/>
            </a:pPr>
            <a:r>
              <a:rPr lang="he-IL" b="0" i="0" dirty="0">
                <a:solidFill>
                  <a:srgbClr val="FFFFFF"/>
                </a:solidFill>
                <a:effectLst/>
                <a:latin typeface="Roboto" panose="02000000000000000000" pitchFamily="2" charset="0"/>
              </a:rPr>
              <a:t>התרגום ארוך מדי לשמירה</a:t>
            </a:r>
          </a:p>
          <a:p>
            <a:pPr marL="0" indent="0" algn="l" rtl="0">
              <a:buNone/>
            </a:pPr>
            <a:r>
              <a:rPr lang="en-US" b="0" i="0" dirty="0">
                <a:solidFill>
                  <a:srgbClr val="000000"/>
                </a:solidFill>
                <a:effectLst/>
              </a:rPr>
              <a:t>1.If in the queue with max priority 3 or more tasks are waiting for execution (fixed), we will only sort the three tasks according to the estimated execution time for the task so that the task with the shortest estimated execution time will be first in the queue ** among those 3 tasks ** (if there are less So for those 2 etc..) </a:t>
            </a:r>
          </a:p>
          <a:p>
            <a:pPr marL="0" indent="0" algn="l" rtl="0">
              <a:buNone/>
            </a:pPr>
            <a:r>
              <a:rPr lang="en-US" b="0" i="0" dirty="0">
                <a:solidFill>
                  <a:srgbClr val="000000"/>
                </a:solidFill>
                <a:effectLst/>
              </a:rPr>
              <a:t>2.If a task that is being performed exceeds the estimated time for execution *1.25 (where 1.25 is fixed) after this time the program will remove the task from the list of tasks being performed and move it to the end of the queue of max priority tasks (of course of the same type). </a:t>
            </a:r>
          </a:p>
          <a:p>
            <a:pPr marL="0" indent="0" algn="l" rtl="0">
              <a:buNone/>
            </a:pPr>
            <a:r>
              <a:rPr lang="en-US" dirty="0">
                <a:solidFill>
                  <a:srgbClr val="000000"/>
                </a:solidFill>
              </a:rPr>
              <a:t>3.</a:t>
            </a:r>
            <a:r>
              <a:rPr lang="en-US" b="0" i="0" dirty="0">
                <a:solidFill>
                  <a:srgbClr val="000000"/>
                </a:solidFill>
                <a:effectLst/>
              </a:rPr>
              <a:t>If a constant average time has passed (fixed time), we would like to advance the task at the top of the min queue to the end of the mid queue and the task at the top of the mid queue to the end of the max queue. </a:t>
            </a:r>
          </a:p>
          <a:p>
            <a:pPr marL="0" indent="0" algn="l" rtl="0">
              <a:buNone/>
            </a:pPr>
            <a:r>
              <a:rPr lang="en-US" b="0" i="0" dirty="0">
                <a:solidFill>
                  <a:srgbClr val="000000"/>
                </a:solidFill>
                <a:effectLst/>
              </a:rPr>
              <a:t>4.If the user removes any task that is currently being performed, we will immediately provide the employee who performed it with a new task to perform, the task that is at the top of the queue max.</a:t>
            </a:r>
          </a:p>
        </p:txBody>
      </p:sp>
    </p:spTree>
    <p:extLst>
      <p:ext uri="{BB962C8B-B14F-4D97-AF65-F5344CB8AC3E}">
        <p14:creationId xmlns:p14="http://schemas.microsoft.com/office/powerpoint/2010/main" val="154674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FC391C-F63E-4C54-084B-16B13682FE40}"/>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63496970-CCFB-734E-BBBC-996E549D8F10}"/>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38249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E650CF-9C79-9B6A-3FE2-246726CADCFF}"/>
              </a:ext>
            </a:extLst>
          </p:cNvPr>
          <p:cNvSpPr>
            <a:spLocks noGrp="1"/>
          </p:cNvSpPr>
          <p:nvPr>
            <p:ph type="title"/>
          </p:nvPr>
        </p:nvSpPr>
        <p:spPr>
          <a:xfrm>
            <a:off x="838200" y="365125"/>
            <a:ext cx="10515600" cy="1325563"/>
          </a:xfrm>
        </p:spPr>
        <p:txBody>
          <a:bodyPr>
            <a:normAutofit/>
          </a:bodyPr>
          <a:lstStyle/>
          <a:p>
            <a:pPr algn="l"/>
            <a:r>
              <a:rPr lang="en-US" sz="3400" b="0" i="0" dirty="0">
                <a:effectLst/>
                <a:latin typeface="+mn-lt"/>
              </a:rPr>
              <a:t>How will we manage all the queues of different types? </a:t>
            </a:r>
            <a:br>
              <a:rPr lang="en-US" sz="3400" b="0" i="0" dirty="0">
                <a:effectLst/>
                <a:latin typeface="+mn-lt"/>
              </a:rPr>
            </a:br>
            <a:r>
              <a:rPr lang="en-US" sz="3400" b="0" i="0" dirty="0">
                <a:effectLst/>
                <a:latin typeface="+mn-lt"/>
              </a:rPr>
              <a:t>Threads</a:t>
            </a:r>
            <a:r>
              <a:rPr lang="he-IL" sz="3400" b="0" i="0" dirty="0">
                <a:effectLst/>
                <a:latin typeface="+mn-lt"/>
              </a:rPr>
              <a:t>!</a:t>
            </a:r>
            <a:endParaRPr lang="he-IL" sz="3400" dirty="0">
              <a:latin typeface="+mn-lt"/>
            </a:endParaRPr>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D32DF196-504F-1F24-1EAF-F4B93F438107}"/>
              </a:ext>
            </a:extLst>
          </p:cNvPr>
          <p:cNvSpPr>
            <a:spLocks noGrp="1"/>
          </p:cNvSpPr>
          <p:nvPr>
            <p:ph idx="1"/>
          </p:nvPr>
        </p:nvSpPr>
        <p:spPr>
          <a:xfrm>
            <a:off x="838200" y="1929384"/>
            <a:ext cx="10515600" cy="4251960"/>
          </a:xfrm>
        </p:spPr>
        <p:txBody>
          <a:bodyPr>
            <a:normAutofit/>
          </a:bodyPr>
          <a:lstStyle/>
          <a:p>
            <a:pPr marL="0" indent="0" algn="l">
              <a:buNone/>
            </a:pPr>
            <a:r>
              <a:rPr lang="en-US" sz="2200" b="0" i="0" dirty="0">
                <a:effectLst/>
              </a:rPr>
              <a:t>1. A thread that will be responsible for listening to input from the console line only.</a:t>
            </a:r>
          </a:p>
          <a:p>
            <a:pPr marL="0" indent="0" algn="l">
              <a:buNone/>
            </a:pPr>
            <a:r>
              <a:rPr lang="en-US" sz="2200" b="0" i="0" dirty="0">
                <a:effectLst/>
              </a:rPr>
              <a:t>2. For each type of task:</a:t>
            </a:r>
          </a:p>
          <a:p>
            <a:pPr marL="0" indent="0" algn="l">
              <a:buNone/>
            </a:pPr>
            <a:r>
              <a:rPr lang="en-US" sz="2200" b="0" i="0" dirty="0">
                <a:effectLst/>
              </a:rPr>
              <a:t> -A thread that will be responsible for receiving input related to a task or worker (add/remove) from the listening thread and receive it according to the input </a:t>
            </a:r>
          </a:p>
          <a:p>
            <a:pPr marL="0" indent="0" algn="l">
              <a:buNone/>
            </a:pPr>
            <a:r>
              <a:rPr lang="en-US" sz="2200" b="0" i="0" dirty="0">
                <a:effectLst/>
              </a:rPr>
              <a:t>- A thread that will be responsible for </a:t>
            </a:r>
            <a:r>
              <a:rPr lang="en-US" sz="2200" b="0" i="0" dirty="0">
                <a:effectLst/>
                <a:highlight>
                  <a:srgbClr val="FFFF00"/>
                </a:highlight>
              </a:rPr>
              <a:t>preempting</a:t>
            </a:r>
            <a:r>
              <a:rPr lang="en-US" sz="2200" b="0" i="0" dirty="0">
                <a:effectLst/>
              </a:rPr>
              <a:t> tasks (switching from min to mid and from mid to max) in addition to </a:t>
            </a:r>
            <a:r>
              <a:rPr lang="en-US" sz="2200" b="0" i="0" dirty="0">
                <a:effectLst/>
                <a:highlight>
                  <a:srgbClr val="FFFF00"/>
                </a:highlight>
              </a:rPr>
              <a:t>replacement</a:t>
            </a:r>
            <a:r>
              <a:rPr lang="en-US" sz="2200" b="0" i="0" dirty="0">
                <a:effectLst/>
              </a:rPr>
              <a:t>, if there is a task that exceeds the maximum time allowed for its execution (maximum time - average time to execute a task)</a:t>
            </a:r>
            <a:endParaRPr lang="he-IL" sz="2200" dirty="0"/>
          </a:p>
        </p:txBody>
      </p:sp>
    </p:spTree>
    <p:extLst>
      <p:ext uri="{BB962C8B-B14F-4D97-AF65-F5344CB8AC3E}">
        <p14:creationId xmlns:p14="http://schemas.microsoft.com/office/powerpoint/2010/main" val="156989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1F6724-5D72-D135-022D-07A7CCADC45A}"/>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1F8154AE-4734-8984-DF02-B41807BB5F55}"/>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4020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C5ABF6-DD1F-4EB1-9A7D-4D973423DC27}"/>
              </a:ext>
            </a:extLst>
          </p:cNvPr>
          <p:cNvSpPr>
            <a:spLocks noGrp="1"/>
          </p:cNvSpPr>
          <p:nvPr>
            <p:ph type="title"/>
          </p:nvPr>
        </p:nvSpPr>
        <p:spPr/>
        <p:txBody>
          <a:bodyPr/>
          <a:lstStyle/>
          <a:p>
            <a:pPr algn="l"/>
            <a:r>
              <a:rPr lang="en-US" dirty="0"/>
              <a:t>task</a:t>
            </a:r>
            <a:endParaRPr lang="he-IL" dirty="0"/>
          </a:p>
        </p:txBody>
      </p:sp>
      <p:pic>
        <p:nvPicPr>
          <p:cNvPr id="5" name="מציין מיקום תוכן 4">
            <a:extLst>
              <a:ext uri="{FF2B5EF4-FFF2-40B4-BE49-F238E27FC236}">
                <a16:creationId xmlns:a16="http://schemas.microsoft.com/office/drawing/2014/main" id="{71F1F81A-91D9-9D67-C113-2DC0BAD3A68D}"/>
              </a:ext>
            </a:extLst>
          </p:cNvPr>
          <p:cNvPicPr>
            <a:picLocks noGrp="1" noChangeAspect="1"/>
          </p:cNvPicPr>
          <p:nvPr>
            <p:ph idx="1"/>
          </p:nvPr>
        </p:nvPicPr>
        <p:blipFill>
          <a:blip r:embed="rId2"/>
          <a:stretch>
            <a:fillRect/>
          </a:stretch>
        </p:blipFill>
        <p:spPr>
          <a:xfrm>
            <a:off x="554182" y="1399342"/>
            <a:ext cx="7884968" cy="3702089"/>
          </a:xfrm>
        </p:spPr>
      </p:pic>
    </p:spTree>
    <p:extLst>
      <p:ext uri="{BB962C8B-B14F-4D97-AF65-F5344CB8AC3E}">
        <p14:creationId xmlns:p14="http://schemas.microsoft.com/office/powerpoint/2010/main" val="127058567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601</Words>
  <Application>Microsoft Office PowerPoint</Application>
  <PresentationFormat>מסך רחב</PresentationFormat>
  <Paragraphs>29</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Calibri Light</vt:lpstr>
      <vt:lpstr>Roboto</vt:lpstr>
      <vt:lpstr>ערכת נושא Office</vt:lpstr>
      <vt:lpstr>Tasks-time manager</vt:lpstr>
      <vt:lpstr>Time manager</vt:lpstr>
      <vt:lpstr>structure</vt:lpstr>
      <vt:lpstr>מצגת של PowerPoint‏</vt:lpstr>
      <vt:lpstr>The principles of the algorithm</vt:lpstr>
      <vt:lpstr>מצגת של PowerPoint‏</vt:lpstr>
      <vt:lpstr>How will we manage all the queues of different types?  Threads!</vt:lpstr>
      <vt:lpstr>מצגת של PowerPoint‏</vt:lpstr>
      <vt:lpstr>task</vt:lpstr>
      <vt:lpstr>employee</vt:lpstr>
      <vt:lpstr>מצגת של PowerPoint‏</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Tasks-time manager</dc:title>
  <dc:creator>hila2791@gmail.com</dc:creator>
  <cp:lastModifiedBy>hila2791@gmail.com</cp:lastModifiedBy>
  <cp:revision>4</cp:revision>
  <dcterms:created xsi:type="dcterms:W3CDTF">2022-08-04T22:15:58Z</dcterms:created>
  <dcterms:modified xsi:type="dcterms:W3CDTF">2022-08-04T23:30:43Z</dcterms:modified>
</cp:coreProperties>
</file>