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9" r:id="rId3"/>
    <p:sldId id="257" r:id="rId4"/>
    <p:sldId id="258" r:id="rId5"/>
    <p:sldId id="259" r:id="rId6"/>
    <p:sldId id="262" r:id="rId7"/>
    <p:sldId id="263" r:id="rId8"/>
    <p:sldId id="264" r:id="rId9"/>
    <p:sldId id="265" r:id="rId10"/>
    <p:sldId id="266" r:id="rId11"/>
    <p:sldId id="267" r:id="rId12"/>
    <p:sldId id="268"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snapToGrid="0">
      <p:cViewPr varScale="1">
        <p:scale>
          <a:sx n="86" d="100"/>
          <a:sy n="86" d="100"/>
        </p:scale>
        <p:origin x="63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1/3/2024</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57630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1/3/2024</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705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1/3/2024</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880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1/3/2024</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95919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1/3/2024</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60309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1/3/2024</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07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1/3/2024</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80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1/3/2024</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2725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1/3/2024</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188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1/3/2024</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004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1/3/2024</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2381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1/3/2024</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248208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levent.tc/files/courses/digital_design/project/BLM201_proje_spesifikasyonlari.pdf" TargetMode="External"/><Relationship Id="rId7" Type="http://schemas.openxmlformats.org/officeDocument/2006/relationships/hyperlink" Target="https://www.britannica.com/technology/arithmetic-logic-unit" TargetMode="External"/><Relationship Id="rId2" Type="http://schemas.openxmlformats.org/officeDocument/2006/relationships/hyperlink" Target="http://www.levent.tc/files/courses/digital_design/lectures/lec10/BLM201_hafta10_fb_cpu.pdf" TargetMode="External"/><Relationship Id="rId1" Type="http://schemas.openxmlformats.org/officeDocument/2006/relationships/slideLayout" Target="../slideLayouts/slideLayout2.xml"/><Relationship Id="rId6" Type="http://schemas.openxmlformats.org/officeDocument/2006/relationships/hyperlink" Target="https://en.wikipedia.org/wiki/Arithmetic_logic_unit" TargetMode="External"/><Relationship Id="rId5" Type="http://schemas.openxmlformats.org/officeDocument/2006/relationships/hyperlink" Target="https://stringfixer.com/tr/Microprocessor_design" TargetMode="External"/><Relationship Id="rId4" Type="http://schemas.openxmlformats.org/officeDocument/2006/relationships/hyperlink" Target="https://www.mcu-turkey.com/wp-content/uploads/2013/12/islemci_tasarimi_ve_asamalari-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83188BD-FFFF-437E-B830-10AE81B0145E}"/>
              </a:ext>
            </a:extLst>
          </p:cNvPr>
          <p:cNvSpPr>
            <a:spLocks noGrp="1"/>
          </p:cNvSpPr>
          <p:nvPr>
            <p:ph type="ctrTitle"/>
          </p:nvPr>
        </p:nvSpPr>
        <p:spPr>
          <a:xfrm>
            <a:off x="6562614" y="1625608"/>
            <a:ext cx="4655719" cy="2722164"/>
          </a:xfrm>
        </p:spPr>
        <p:txBody>
          <a:bodyPr>
            <a:normAutofit/>
          </a:bodyPr>
          <a:lstStyle/>
          <a:p>
            <a:r>
              <a:rPr lang="tr-TR" sz="2400" dirty="0"/>
              <a:t>CPU DESIGN PROJECT</a:t>
            </a:r>
          </a:p>
        </p:txBody>
      </p:sp>
      <p:pic>
        <p:nvPicPr>
          <p:cNvPr id="4" name="Picture 3" descr="Beyaz arka plan üzerinde soyut ağ bağlantısı">
            <a:extLst>
              <a:ext uri="{FF2B5EF4-FFF2-40B4-BE49-F238E27FC236}">
                <a16:creationId xmlns:a16="http://schemas.microsoft.com/office/drawing/2014/main" id="{F55C73AA-BC99-4771-B0D3-37D8C22D2209}"/>
              </a:ext>
            </a:extLst>
          </p:cNvPr>
          <p:cNvPicPr>
            <a:picLocks noChangeAspect="1"/>
          </p:cNvPicPr>
          <p:nvPr/>
        </p:nvPicPr>
        <p:blipFill rotWithShape="1">
          <a:blip r:embed="rId2"/>
          <a:srcRect r="41230" b="-1"/>
          <a:stretch/>
        </p:blipFill>
        <p:spPr>
          <a:xfrm>
            <a:off x="20" y="10"/>
            <a:ext cx="6038037" cy="6857990"/>
          </a:xfrm>
          <a:prstGeom prst="rect">
            <a:avLst/>
          </a:prstGeom>
        </p:spPr>
      </p:pic>
      <p:sp>
        <p:nvSpPr>
          <p:cNvPr id="11" name="Cross 10">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Resim 17">
            <a:extLst>
              <a:ext uri="{FF2B5EF4-FFF2-40B4-BE49-F238E27FC236}">
                <a16:creationId xmlns:a16="http://schemas.microsoft.com/office/drawing/2014/main" id="{78353D43-EF7B-44F1-9BB5-BB1FF23A20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4305" y="1254414"/>
            <a:ext cx="2562225" cy="2705100"/>
          </a:xfrm>
          <a:prstGeom prst="rect">
            <a:avLst/>
          </a:prstGeom>
          <a:noFill/>
          <a:ln>
            <a:noFill/>
          </a:ln>
        </p:spPr>
      </p:pic>
    </p:spTree>
    <p:extLst>
      <p:ext uri="{BB962C8B-B14F-4D97-AF65-F5344CB8AC3E}">
        <p14:creationId xmlns:p14="http://schemas.microsoft.com/office/powerpoint/2010/main" val="279273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F8A9B5-A5B6-451C-9A78-564C36C0D2E8}"/>
              </a:ext>
            </a:extLst>
          </p:cNvPr>
          <p:cNvSpPr>
            <a:spLocks noGrp="1"/>
          </p:cNvSpPr>
          <p:nvPr>
            <p:ph type="title"/>
          </p:nvPr>
        </p:nvSpPr>
        <p:spPr/>
        <p:txBody>
          <a:bodyPr/>
          <a:lstStyle/>
          <a:p>
            <a:r>
              <a:rPr lang="tr-TR" dirty="0"/>
              <a:t>MEMCHECK FUNCTION</a:t>
            </a:r>
          </a:p>
        </p:txBody>
      </p:sp>
      <p:sp>
        <p:nvSpPr>
          <p:cNvPr id="3" name="İçerik Yer Tutucusu 2">
            <a:extLst>
              <a:ext uri="{FF2B5EF4-FFF2-40B4-BE49-F238E27FC236}">
                <a16:creationId xmlns:a16="http://schemas.microsoft.com/office/drawing/2014/main" id="{FB305DB7-CA69-475A-863E-996584998519}"/>
              </a:ext>
            </a:extLst>
          </p:cNvPr>
          <p:cNvSpPr>
            <a:spLocks noGrp="1"/>
          </p:cNvSpPr>
          <p:nvPr>
            <p:ph idx="1"/>
          </p:nvPr>
        </p:nvSpPr>
        <p:spPr/>
        <p:txBody>
          <a:bodyPr>
            <a:normAutofit fontScale="92500" lnSpcReduction="20000"/>
          </a:bodyPr>
          <a:lstStyle/>
          <a:p>
            <a:r>
              <a:rPr lang="tr-TR" dirty="0"/>
              <a:t> </a:t>
            </a:r>
            <a:r>
              <a:rPr lang="tr-TR" dirty="0" err="1"/>
              <a:t>task</a:t>
            </a:r>
            <a:r>
              <a:rPr lang="tr-TR" dirty="0"/>
              <a:t> </a:t>
            </a:r>
            <a:r>
              <a:rPr lang="tr-TR" dirty="0" err="1"/>
              <a:t>memCheck</a:t>
            </a:r>
            <a:r>
              <a:rPr lang="tr-TR" dirty="0"/>
              <a:t>;</a:t>
            </a:r>
          </a:p>
          <a:p>
            <a:r>
              <a:rPr lang="tr-TR" dirty="0"/>
              <a:t>        </a:t>
            </a:r>
            <a:r>
              <a:rPr lang="tr-TR" dirty="0" err="1"/>
              <a:t>input</a:t>
            </a:r>
            <a:r>
              <a:rPr lang="tr-TR" dirty="0"/>
              <a:t> [31:0] </a:t>
            </a:r>
            <a:r>
              <a:rPr lang="tr-TR" dirty="0" err="1"/>
              <a:t>memLocation</a:t>
            </a:r>
            <a:r>
              <a:rPr lang="tr-TR" dirty="0"/>
              <a:t>, </a:t>
            </a:r>
            <a:r>
              <a:rPr lang="tr-TR" dirty="0" err="1"/>
              <a:t>expectedValue</a:t>
            </a:r>
            <a:r>
              <a:rPr lang="tr-TR" dirty="0"/>
              <a:t>;</a:t>
            </a:r>
          </a:p>
          <a:p>
            <a:r>
              <a:rPr lang="tr-TR" dirty="0"/>
              <a:t>        </a:t>
            </a:r>
            <a:r>
              <a:rPr lang="tr-TR" dirty="0" err="1"/>
              <a:t>begin</a:t>
            </a:r>
            <a:endParaRPr lang="tr-TR" dirty="0"/>
          </a:p>
          <a:p>
            <a:r>
              <a:rPr lang="tr-TR" dirty="0"/>
              <a:t>          </a:t>
            </a:r>
            <a:r>
              <a:rPr lang="tr-TR" dirty="0" err="1"/>
              <a:t>if</a:t>
            </a:r>
            <a:r>
              <a:rPr lang="tr-TR" dirty="0"/>
              <a:t>(</a:t>
            </a:r>
            <a:r>
              <a:rPr lang="tr-TR" dirty="0" err="1"/>
              <a:t>blram.memory</a:t>
            </a:r>
            <a:r>
              <a:rPr lang="tr-TR" dirty="0"/>
              <a:t>[</a:t>
            </a:r>
            <a:r>
              <a:rPr lang="tr-TR" dirty="0" err="1"/>
              <a:t>memLocation</a:t>
            </a:r>
            <a:r>
              <a:rPr lang="tr-TR" dirty="0"/>
              <a:t>] != </a:t>
            </a:r>
            <a:r>
              <a:rPr lang="tr-TR" dirty="0" err="1"/>
              <a:t>expectedValue</a:t>
            </a:r>
            <a:r>
              <a:rPr lang="tr-TR" dirty="0"/>
              <a:t>) </a:t>
            </a:r>
            <a:r>
              <a:rPr lang="tr-TR" dirty="0" err="1"/>
              <a:t>begin</a:t>
            </a:r>
            <a:endParaRPr lang="tr-TR" dirty="0"/>
          </a:p>
          <a:p>
            <a:r>
              <a:rPr lang="tr-TR" dirty="0"/>
              <a:t>                </a:t>
            </a:r>
            <a:r>
              <a:rPr lang="tr-TR" dirty="0" err="1"/>
              <a:t>error</a:t>
            </a:r>
            <a:r>
              <a:rPr lang="tr-TR" dirty="0"/>
              <a:t> = 1;</a:t>
            </a:r>
          </a:p>
          <a:p>
            <a:r>
              <a:rPr lang="tr-TR" dirty="0"/>
              <a:t>          </a:t>
            </a:r>
            <a:r>
              <a:rPr lang="tr-TR" dirty="0" err="1"/>
              <a:t>end</a:t>
            </a:r>
            <a:endParaRPr lang="tr-TR" dirty="0"/>
          </a:p>
          <a:p>
            <a:r>
              <a:rPr lang="tr-TR" dirty="0"/>
              <a:t>        </a:t>
            </a:r>
            <a:r>
              <a:rPr lang="tr-TR" dirty="0" err="1"/>
              <a:t>end</a:t>
            </a:r>
            <a:endParaRPr lang="tr-TR" dirty="0"/>
          </a:p>
          <a:p>
            <a:r>
              <a:rPr lang="tr-TR" dirty="0"/>
              <a:t>    </a:t>
            </a:r>
            <a:r>
              <a:rPr lang="tr-TR" dirty="0" err="1"/>
              <a:t>endtask</a:t>
            </a:r>
            <a:r>
              <a:rPr lang="tr-TR" dirty="0"/>
              <a:t> </a:t>
            </a:r>
          </a:p>
        </p:txBody>
      </p:sp>
    </p:spTree>
    <p:extLst>
      <p:ext uri="{BB962C8B-B14F-4D97-AF65-F5344CB8AC3E}">
        <p14:creationId xmlns:p14="http://schemas.microsoft.com/office/powerpoint/2010/main" val="28214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C7FE3A-9804-489A-B212-B56952B60BAD}"/>
              </a:ext>
            </a:extLst>
          </p:cNvPr>
          <p:cNvSpPr>
            <a:spLocks noGrp="1"/>
          </p:cNvSpPr>
          <p:nvPr>
            <p:ph type="title"/>
          </p:nvPr>
        </p:nvSpPr>
        <p:spPr/>
        <p:txBody>
          <a:bodyPr/>
          <a:lstStyle/>
          <a:p>
            <a:r>
              <a:rPr lang="tr-TR" dirty="0"/>
              <a:t>PROJECT  GROUP</a:t>
            </a:r>
          </a:p>
        </p:txBody>
      </p:sp>
      <p:sp>
        <p:nvSpPr>
          <p:cNvPr id="3" name="İçerik Yer Tutucusu 2">
            <a:extLst>
              <a:ext uri="{FF2B5EF4-FFF2-40B4-BE49-F238E27FC236}">
                <a16:creationId xmlns:a16="http://schemas.microsoft.com/office/drawing/2014/main" id="{84CD2CC1-2577-44DE-B106-2D39886369B0}"/>
              </a:ext>
            </a:extLst>
          </p:cNvPr>
          <p:cNvSpPr>
            <a:spLocks noGrp="1"/>
          </p:cNvSpPr>
          <p:nvPr>
            <p:ph idx="1"/>
          </p:nvPr>
        </p:nvSpPr>
        <p:spPr>
          <a:xfrm>
            <a:off x="565150" y="2116183"/>
            <a:ext cx="8267296" cy="4741817"/>
          </a:xfrm>
        </p:spPr>
        <p:txBody>
          <a:bodyPr>
            <a:normAutofit/>
          </a:bodyPr>
          <a:lstStyle/>
          <a:p>
            <a:r>
              <a:rPr lang="tr-TR" sz="1300" dirty="0"/>
              <a:t>AYŞE İREM ÇOLAK</a:t>
            </a:r>
          </a:p>
          <a:p>
            <a:r>
              <a:rPr lang="tr-TR" sz="1300" dirty="0"/>
              <a:t>210304001</a:t>
            </a:r>
          </a:p>
          <a:p>
            <a:endParaRPr lang="tr-TR" sz="1300" dirty="0"/>
          </a:p>
          <a:p>
            <a:r>
              <a:rPr lang="tr-TR" sz="1300" dirty="0"/>
              <a:t>HİLAL ASYA AKBAŞ</a:t>
            </a:r>
          </a:p>
          <a:p>
            <a:r>
              <a:rPr lang="tr-TR" sz="1300" dirty="0"/>
              <a:t>220304012</a:t>
            </a:r>
          </a:p>
          <a:p>
            <a:endParaRPr lang="tr-TR" sz="1300" dirty="0"/>
          </a:p>
          <a:p>
            <a:r>
              <a:rPr lang="tr-TR" sz="1300" dirty="0"/>
              <a:t>AZİZ BURAK KAÇAR</a:t>
            </a:r>
          </a:p>
          <a:p>
            <a:r>
              <a:rPr lang="tr-TR" sz="1300" dirty="0"/>
              <a:t>210304042</a:t>
            </a:r>
          </a:p>
          <a:p>
            <a:endParaRPr lang="tr-TR" sz="1300" dirty="0"/>
          </a:p>
          <a:p>
            <a:r>
              <a:rPr lang="tr-TR" sz="1300" dirty="0"/>
              <a:t>EMRE MERCAN</a:t>
            </a:r>
          </a:p>
          <a:p>
            <a:r>
              <a:rPr lang="tr-TR" sz="1300" dirty="0"/>
              <a:t>210304015</a:t>
            </a:r>
          </a:p>
          <a:p>
            <a:endParaRPr lang="tr-TR" sz="1300" dirty="0"/>
          </a:p>
          <a:p>
            <a:r>
              <a:rPr lang="tr-TR" sz="1300" dirty="0"/>
              <a:t>MERT SARI</a:t>
            </a:r>
          </a:p>
          <a:p>
            <a:endParaRPr lang="tr-TR" sz="1300" dirty="0"/>
          </a:p>
          <a:p>
            <a:endParaRPr lang="tr-TR" sz="1300" dirty="0"/>
          </a:p>
          <a:p>
            <a:endParaRPr lang="tr-TR" dirty="0"/>
          </a:p>
        </p:txBody>
      </p:sp>
    </p:spTree>
    <p:extLst>
      <p:ext uri="{BB962C8B-B14F-4D97-AF65-F5344CB8AC3E}">
        <p14:creationId xmlns:p14="http://schemas.microsoft.com/office/powerpoint/2010/main" val="346783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890B32-F4F6-4266-909C-DB9B7BC0AF1F}"/>
              </a:ext>
            </a:extLst>
          </p:cNvPr>
          <p:cNvSpPr>
            <a:spLocks noGrp="1"/>
          </p:cNvSpPr>
          <p:nvPr>
            <p:ph type="title"/>
          </p:nvPr>
        </p:nvSpPr>
        <p:spPr/>
        <p:txBody>
          <a:bodyPr/>
          <a:lstStyle/>
          <a:p>
            <a:r>
              <a:rPr lang="tr-TR" dirty="0"/>
              <a:t>RESOURCES</a:t>
            </a:r>
          </a:p>
        </p:txBody>
      </p:sp>
      <p:sp>
        <p:nvSpPr>
          <p:cNvPr id="3" name="İçerik Yer Tutucusu 2">
            <a:extLst>
              <a:ext uri="{FF2B5EF4-FFF2-40B4-BE49-F238E27FC236}">
                <a16:creationId xmlns:a16="http://schemas.microsoft.com/office/drawing/2014/main" id="{6819788D-2908-4CF3-8998-2B63DC9E78BF}"/>
              </a:ext>
            </a:extLst>
          </p:cNvPr>
          <p:cNvSpPr>
            <a:spLocks noGrp="1"/>
          </p:cNvSpPr>
          <p:nvPr>
            <p:ph idx="1"/>
          </p:nvPr>
        </p:nvSpPr>
        <p:spPr/>
        <p:txBody>
          <a:bodyPr>
            <a:normAutofit fontScale="32500" lnSpcReduction="20000"/>
          </a:bodyPr>
          <a:lstStyle/>
          <a:p>
            <a:pPr algn="l"/>
            <a:r>
              <a:rPr lang="en-US" sz="3100" b="1" u="sng" dirty="0">
                <a:solidFill>
                  <a:schemeClr val="accent1"/>
                </a:solidFill>
                <a:effectLst/>
                <a:latin typeface="Arial" panose="020B060402020202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http://www.levent.tc/files/courses/digital_design/lectures/lec10/BLM201_hafta10_fb_cpu.pdf</a:t>
            </a:r>
            <a:endParaRPr lang="tr-TR" sz="3100" dirty="0">
              <a:solidFill>
                <a:schemeClr val="accent1"/>
              </a:solidFill>
              <a:effectLst/>
              <a:latin typeface="Times New Roman" panose="02020603050405020304" pitchFamily="18" charset="0"/>
              <a:ea typeface="Times New Roman" panose="02020603050405020304" pitchFamily="18" charset="0"/>
            </a:endParaRPr>
          </a:p>
          <a:p>
            <a:pPr algn="l"/>
            <a:r>
              <a:rPr lang="en-US" sz="3100" b="1" dirty="0">
                <a:solidFill>
                  <a:schemeClr val="accent1"/>
                </a:solidFill>
                <a:effectLst/>
                <a:latin typeface="Arial" panose="020B0604020202020204" pitchFamily="34" charset="0"/>
                <a:ea typeface="Times New Roman" panose="02020603050405020304" pitchFamily="18" charset="0"/>
              </a:rPr>
              <a:t> </a:t>
            </a:r>
            <a:endParaRPr lang="tr-TR" sz="3100" dirty="0">
              <a:solidFill>
                <a:schemeClr val="accent1"/>
              </a:solidFill>
              <a:effectLst/>
              <a:latin typeface="Times New Roman" panose="02020603050405020304" pitchFamily="18" charset="0"/>
              <a:ea typeface="Times New Roman" panose="02020603050405020304" pitchFamily="18" charset="0"/>
            </a:endParaRPr>
          </a:p>
          <a:p>
            <a:pPr algn="l"/>
            <a:r>
              <a:rPr lang="en-US" sz="3100" b="1" u="sng" dirty="0">
                <a:solidFill>
                  <a:schemeClr val="accent1"/>
                </a:solidFill>
                <a:effectLst/>
                <a:latin typeface="Arial" panose="020B0604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http://www.levent.tc/files/courses/digital_design/project/BLM201_proje_spesifikasyonlari.pdf</a:t>
            </a:r>
            <a:endParaRPr lang="tr-TR" sz="3100" dirty="0">
              <a:solidFill>
                <a:schemeClr val="accent1"/>
              </a:solidFill>
              <a:effectLst/>
              <a:latin typeface="Times New Roman" panose="02020603050405020304" pitchFamily="18" charset="0"/>
              <a:ea typeface="Times New Roman" panose="02020603050405020304" pitchFamily="18" charset="0"/>
            </a:endParaRPr>
          </a:p>
          <a:p>
            <a:pPr algn="l"/>
            <a:r>
              <a:rPr lang="en-US" sz="3100" b="1" dirty="0">
                <a:solidFill>
                  <a:schemeClr val="accent1"/>
                </a:solidFill>
                <a:effectLst/>
                <a:latin typeface="Arial" panose="020B0604020202020204" pitchFamily="34" charset="0"/>
                <a:ea typeface="Times New Roman" panose="02020603050405020304" pitchFamily="18" charset="0"/>
              </a:rPr>
              <a:t> </a:t>
            </a:r>
            <a:endParaRPr lang="tr-TR" sz="3100" dirty="0">
              <a:solidFill>
                <a:schemeClr val="accent1"/>
              </a:solidFill>
              <a:effectLst/>
              <a:latin typeface="Times New Roman" panose="02020603050405020304" pitchFamily="18" charset="0"/>
              <a:ea typeface="Times New Roman" panose="02020603050405020304" pitchFamily="18" charset="0"/>
            </a:endParaRPr>
          </a:p>
          <a:p>
            <a:pPr algn="l"/>
            <a:r>
              <a:rPr lang="en-US" sz="3100" b="1" u="sng" dirty="0">
                <a:solidFill>
                  <a:schemeClr val="accent1"/>
                </a:solidFill>
                <a:effectLst/>
                <a:latin typeface="Arial" panose="020B0604020202020204" pitchFamily="34"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https://www.mcu-turkey.com/wp-content/uploads/2013/12/islemci_tasarimi_ve_asamalari-1.pdf</a:t>
            </a:r>
            <a:endParaRPr lang="tr-TR" sz="3100" dirty="0">
              <a:solidFill>
                <a:schemeClr val="accent1"/>
              </a:solidFill>
              <a:effectLst/>
              <a:latin typeface="Times New Roman" panose="02020603050405020304" pitchFamily="18" charset="0"/>
              <a:ea typeface="Times New Roman" panose="02020603050405020304" pitchFamily="18" charset="0"/>
            </a:endParaRPr>
          </a:p>
          <a:p>
            <a:pPr algn="l"/>
            <a:r>
              <a:rPr lang="en-US" sz="3100" b="1" dirty="0">
                <a:solidFill>
                  <a:schemeClr val="accent1"/>
                </a:solidFill>
                <a:effectLst/>
                <a:latin typeface="Arial" panose="020B0604020202020204" pitchFamily="34" charset="0"/>
                <a:ea typeface="Times New Roman" panose="02020603050405020304" pitchFamily="18" charset="0"/>
              </a:rPr>
              <a:t> </a:t>
            </a:r>
            <a:endParaRPr lang="tr-TR" sz="3100" dirty="0">
              <a:solidFill>
                <a:schemeClr val="accent1"/>
              </a:solidFill>
              <a:effectLst/>
              <a:latin typeface="Times New Roman" panose="02020603050405020304" pitchFamily="18" charset="0"/>
              <a:ea typeface="Times New Roman" panose="02020603050405020304" pitchFamily="18" charset="0"/>
            </a:endParaRPr>
          </a:p>
          <a:p>
            <a:pPr algn="l"/>
            <a:r>
              <a:rPr lang="en-US" sz="3100" b="1" u="sng" dirty="0">
                <a:solidFill>
                  <a:schemeClr val="accent1"/>
                </a:solidFill>
                <a:effectLst/>
                <a:latin typeface="Arial" panose="020B0604020202020204" pitchFamily="34" charset="0"/>
                <a:ea typeface="Times New Roman" panose="02020603050405020304" pitchFamily="18" charset="0"/>
                <a:hlinkClick r:id="rId5">
                  <a:extLst>
                    <a:ext uri="{A12FA001-AC4F-418D-AE19-62706E023703}">
                      <ahyp:hlinkClr xmlns:ahyp="http://schemas.microsoft.com/office/drawing/2018/hyperlinkcolor" val="tx"/>
                    </a:ext>
                  </a:extLst>
                </a:hlinkClick>
              </a:rPr>
              <a:t>https://stringfixer.com/tr/Microprocessor_design</a:t>
            </a:r>
            <a:endParaRPr lang="tr-TR" sz="3100" dirty="0">
              <a:solidFill>
                <a:schemeClr val="accent1"/>
              </a:solidFill>
              <a:effectLst/>
              <a:latin typeface="Times New Roman" panose="02020603050405020304" pitchFamily="18" charset="0"/>
              <a:ea typeface="Times New Roman" panose="02020603050405020304" pitchFamily="18" charset="0"/>
            </a:endParaRPr>
          </a:p>
          <a:p>
            <a:pPr algn="l"/>
            <a:r>
              <a:rPr lang="en-US" sz="3100" b="1" dirty="0">
                <a:solidFill>
                  <a:schemeClr val="accent1"/>
                </a:solidFill>
                <a:effectLst/>
                <a:latin typeface="Arial" panose="020B0604020202020204" pitchFamily="34" charset="0"/>
                <a:ea typeface="Times New Roman" panose="02020603050405020304" pitchFamily="18" charset="0"/>
              </a:rPr>
              <a:t> </a:t>
            </a:r>
            <a:endParaRPr lang="tr-TR" sz="3100" dirty="0">
              <a:solidFill>
                <a:schemeClr val="accent1"/>
              </a:solidFill>
              <a:effectLst/>
              <a:latin typeface="Times New Roman" panose="02020603050405020304" pitchFamily="18" charset="0"/>
              <a:ea typeface="Times New Roman" panose="02020603050405020304" pitchFamily="18" charset="0"/>
            </a:endParaRPr>
          </a:p>
          <a:p>
            <a:pPr algn="l"/>
            <a:r>
              <a:rPr lang="en-US" sz="3100" b="1" u="sng" dirty="0">
                <a:solidFill>
                  <a:schemeClr val="accent1"/>
                </a:solidFill>
                <a:effectLst/>
                <a:latin typeface="Arial" panose="020B0604020202020204" pitchFamily="34" charset="0"/>
                <a:ea typeface="Times New Roman" panose="02020603050405020304" pitchFamily="18" charset="0"/>
                <a:hlinkClick r:id="rId6">
                  <a:extLst>
                    <a:ext uri="{A12FA001-AC4F-418D-AE19-62706E023703}">
                      <ahyp:hlinkClr xmlns:ahyp="http://schemas.microsoft.com/office/drawing/2018/hyperlinkcolor" val="tx"/>
                    </a:ext>
                  </a:extLst>
                </a:hlinkClick>
              </a:rPr>
              <a:t>https://en.wikipedia.org/wiki/Arithmetic_logic_unit</a:t>
            </a:r>
            <a:endParaRPr lang="tr-TR" sz="3100" dirty="0">
              <a:solidFill>
                <a:schemeClr val="accent1"/>
              </a:solidFill>
              <a:effectLst/>
              <a:latin typeface="Times New Roman" panose="02020603050405020304" pitchFamily="18" charset="0"/>
              <a:ea typeface="Times New Roman" panose="02020603050405020304" pitchFamily="18" charset="0"/>
            </a:endParaRPr>
          </a:p>
          <a:p>
            <a:pPr algn="l"/>
            <a:r>
              <a:rPr lang="en-US" sz="3100" b="1" dirty="0">
                <a:solidFill>
                  <a:schemeClr val="accent1"/>
                </a:solidFill>
                <a:effectLst/>
                <a:latin typeface="Arial" panose="020B0604020202020204" pitchFamily="34" charset="0"/>
                <a:ea typeface="Times New Roman" panose="02020603050405020304" pitchFamily="18" charset="0"/>
              </a:rPr>
              <a:t> </a:t>
            </a:r>
            <a:endParaRPr lang="tr-TR" sz="3100" dirty="0">
              <a:solidFill>
                <a:schemeClr val="accent1"/>
              </a:solidFill>
              <a:effectLst/>
              <a:latin typeface="Times New Roman" panose="02020603050405020304" pitchFamily="18" charset="0"/>
              <a:ea typeface="Times New Roman" panose="02020603050405020304" pitchFamily="18" charset="0"/>
            </a:endParaRPr>
          </a:p>
          <a:p>
            <a:pPr algn="l"/>
            <a:r>
              <a:rPr lang="en-US" sz="3100" b="1" u="sng" dirty="0">
                <a:solidFill>
                  <a:schemeClr val="accent1"/>
                </a:solidFill>
                <a:effectLst/>
                <a:latin typeface="Arial" panose="020B0604020202020204" pitchFamily="34" charset="0"/>
                <a:ea typeface="Times New Roman" panose="02020603050405020304" pitchFamily="18" charset="0"/>
                <a:hlinkClick r:id="rId7">
                  <a:extLst>
                    <a:ext uri="{A12FA001-AC4F-418D-AE19-62706E023703}">
                      <ahyp:hlinkClr xmlns:ahyp="http://schemas.microsoft.com/office/drawing/2018/hyperlinkcolor" val="tx"/>
                    </a:ext>
                  </a:extLst>
                </a:hlinkClick>
              </a:rPr>
              <a:t>https://www.britannica.com/technology/arithmetic-logic-unit</a:t>
            </a:r>
            <a:endParaRPr lang="tr-TR" sz="3100" dirty="0">
              <a:solidFill>
                <a:schemeClr val="accent1"/>
              </a:solidFill>
              <a:effectLst/>
              <a:latin typeface="Times New Roman" panose="02020603050405020304" pitchFamily="18" charset="0"/>
              <a:ea typeface="Times New Roman" panose="02020603050405020304" pitchFamily="18" charset="0"/>
            </a:endParaRPr>
          </a:p>
          <a:p>
            <a:pPr algn="l"/>
            <a:r>
              <a:rPr lang="en-US" sz="1800" b="1" dirty="0">
                <a:effectLst/>
                <a:latin typeface="Arial" panose="020B0604020202020204" pitchFamily="34" charset="0"/>
                <a:ea typeface="Times New Roman" panose="02020603050405020304" pitchFamily="18" charset="0"/>
              </a:rPr>
              <a:t> </a:t>
            </a:r>
            <a:endParaRPr lang="tr-TR" sz="1800" dirty="0">
              <a:effectLst/>
              <a:latin typeface="Times New Roman" panose="02020603050405020304" pitchFamily="18" charset="0"/>
              <a:ea typeface="Times New Roman" panose="02020603050405020304" pitchFamily="18" charset="0"/>
            </a:endParaRPr>
          </a:p>
          <a:p>
            <a:pPr algn="l"/>
            <a:r>
              <a:rPr lang="en-US" sz="1800" b="1" dirty="0">
                <a:effectLst/>
                <a:latin typeface="Arial" panose="020B0604020202020204" pitchFamily="34" charset="0"/>
                <a:ea typeface="Times New Roman" panose="02020603050405020304" pitchFamily="18" charset="0"/>
              </a:rPr>
              <a:t> </a:t>
            </a:r>
            <a:endParaRPr lang="tr-TR" sz="1800" dirty="0">
              <a:effectLst/>
              <a:latin typeface="Times New Roman" panose="02020603050405020304" pitchFamily="18" charset="0"/>
              <a:ea typeface="Times New Roman" panose="02020603050405020304" pitchFamily="18" charset="0"/>
            </a:endParaRPr>
          </a:p>
          <a:p>
            <a:endParaRPr lang="tr-TR" dirty="0"/>
          </a:p>
        </p:txBody>
      </p:sp>
    </p:spTree>
    <p:extLst>
      <p:ext uri="{BB962C8B-B14F-4D97-AF65-F5344CB8AC3E}">
        <p14:creationId xmlns:p14="http://schemas.microsoft.com/office/powerpoint/2010/main" val="404821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5D9A69-1353-C149-99B6-4D0B2DCB5686}"/>
              </a:ext>
            </a:extLst>
          </p:cNvPr>
          <p:cNvSpPr>
            <a:spLocks noGrp="1"/>
          </p:cNvSpPr>
          <p:nvPr>
            <p:ph type="title"/>
          </p:nvPr>
        </p:nvSpPr>
        <p:spPr/>
        <p:txBody>
          <a:bodyPr/>
          <a:lstStyle/>
          <a:p>
            <a:r>
              <a:rPr lang="tr-TR" dirty="0"/>
              <a:t>CONTENTS</a:t>
            </a:r>
          </a:p>
        </p:txBody>
      </p:sp>
      <p:sp>
        <p:nvSpPr>
          <p:cNvPr id="3" name="İçerik Yer Tutucusu 2">
            <a:extLst>
              <a:ext uri="{FF2B5EF4-FFF2-40B4-BE49-F238E27FC236}">
                <a16:creationId xmlns:a16="http://schemas.microsoft.com/office/drawing/2014/main" id="{D0AE266E-6821-E14C-86E6-3EDCCFD6EE9C}"/>
              </a:ext>
            </a:extLst>
          </p:cNvPr>
          <p:cNvSpPr>
            <a:spLocks noGrp="1"/>
          </p:cNvSpPr>
          <p:nvPr>
            <p:ph idx="1"/>
          </p:nvPr>
        </p:nvSpPr>
        <p:spPr/>
        <p:txBody>
          <a:bodyPr>
            <a:normAutofit/>
          </a:bodyPr>
          <a:lstStyle/>
          <a:p>
            <a:r>
              <a:rPr lang="tr-TR" dirty="0"/>
              <a:t>WHAT IS CPU?</a:t>
            </a:r>
          </a:p>
          <a:p>
            <a:r>
              <a:rPr lang="tr-TR" dirty="0"/>
              <a:t>WHAT DID WE DO IN THE PROJECT?</a:t>
            </a:r>
          </a:p>
          <a:p>
            <a:r>
              <a:rPr lang="tr-TR" dirty="0"/>
              <a:t>SYSTEM ARCHITECTURE FOR CPU</a:t>
            </a:r>
          </a:p>
          <a:p>
            <a:r>
              <a:rPr lang="tr-TR" dirty="0"/>
              <a:t>FINAL PART</a:t>
            </a:r>
          </a:p>
          <a:p>
            <a:r>
              <a:rPr lang="tr-TR" dirty="0"/>
              <a:t>TEST BENCHES</a:t>
            </a:r>
          </a:p>
          <a:p>
            <a:pPr marL="0" indent="0">
              <a:buNone/>
            </a:pPr>
            <a:endParaRPr lang="tr-TR" dirty="0"/>
          </a:p>
        </p:txBody>
      </p:sp>
    </p:spTree>
    <p:extLst>
      <p:ext uri="{BB962C8B-B14F-4D97-AF65-F5344CB8AC3E}">
        <p14:creationId xmlns:p14="http://schemas.microsoft.com/office/powerpoint/2010/main" val="425834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901850-A357-4338-875D-B4005C0F7236}"/>
              </a:ext>
            </a:extLst>
          </p:cNvPr>
          <p:cNvSpPr>
            <a:spLocks noGrp="1"/>
          </p:cNvSpPr>
          <p:nvPr>
            <p:ph type="title"/>
          </p:nvPr>
        </p:nvSpPr>
        <p:spPr>
          <a:xfrm>
            <a:off x="565149" y="195728"/>
            <a:ext cx="8267296" cy="876327"/>
          </a:xfrm>
        </p:spPr>
        <p:txBody>
          <a:bodyPr/>
          <a:lstStyle/>
          <a:p>
            <a:r>
              <a:rPr lang="tr-TR" dirty="0"/>
              <a:t>WHAT IS CPU?</a:t>
            </a:r>
          </a:p>
        </p:txBody>
      </p:sp>
      <p:sp>
        <p:nvSpPr>
          <p:cNvPr id="3" name="İçerik Yer Tutucusu 2">
            <a:extLst>
              <a:ext uri="{FF2B5EF4-FFF2-40B4-BE49-F238E27FC236}">
                <a16:creationId xmlns:a16="http://schemas.microsoft.com/office/drawing/2014/main" id="{AEC0BF47-08C9-4616-AFDF-B1AAEECC2FED}"/>
              </a:ext>
            </a:extLst>
          </p:cNvPr>
          <p:cNvSpPr>
            <a:spLocks noGrp="1"/>
          </p:cNvSpPr>
          <p:nvPr>
            <p:ph idx="1"/>
          </p:nvPr>
        </p:nvSpPr>
        <p:spPr>
          <a:xfrm>
            <a:off x="565149" y="1072055"/>
            <a:ext cx="10495573" cy="5583721"/>
          </a:xfrm>
        </p:spPr>
        <p:txBody>
          <a:bodyPr/>
          <a:lstStyle/>
          <a:p>
            <a:r>
              <a:rPr lang="en-GB" dirty="0"/>
              <a:t>CPU is short for Central Processing Unit. It is also known as a processor or </a:t>
            </a:r>
            <a:r>
              <a:rPr lang="en-GB" dirty="0" err="1"/>
              <a:t>microporcessor</a:t>
            </a:r>
            <a:r>
              <a:rPr lang="en-GB" dirty="0"/>
              <a:t>.</a:t>
            </a:r>
          </a:p>
          <a:p>
            <a:r>
              <a:rPr lang="en-GB" dirty="0"/>
              <a:t>Inside a CPU there are thousands of microscopic </a:t>
            </a:r>
            <a:r>
              <a:rPr lang="en-GB" i="1" dirty="0"/>
              <a:t>transistors</a:t>
            </a:r>
            <a:r>
              <a:rPr lang="en-GB" dirty="0"/>
              <a:t>, which are tiny switches that control the flow of electricity through the integrated circuits.</a:t>
            </a:r>
          </a:p>
          <a:p>
            <a:r>
              <a:rPr lang="en-GB" dirty="0"/>
              <a:t>You'll find the CPU located on a computer's </a:t>
            </a:r>
            <a:r>
              <a:rPr lang="en-GB" i="1" dirty="0"/>
              <a:t>motherboard</a:t>
            </a:r>
            <a:r>
              <a:rPr lang="en-GB" dirty="0"/>
              <a:t>.</a:t>
            </a:r>
          </a:p>
          <a:p>
            <a:endParaRPr lang="en-GB" dirty="0"/>
          </a:p>
          <a:p>
            <a:endParaRPr lang="en-GB" dirty="0"/>
          </a:p>
          <a:p>
            <a:endParaRPr lang="en-GB" dirty="0"/>
          </a:p>
          <a:p>
            <a:endParaRPr lang="en-GB" dirty="0"/>
          </a:p>
          <a:p>
            <a:r>
              <a:rPr lang="en-GB" dirty="0"/>
              <a:t>In a nutshell, a CPU is responsible for handling the processing of logical and mathematical operations (addition, subtraction, etc.) and executing instructions that it is given.</a:t>
            </a:r>
          </a:p>
          <a:p>
            <a:pPr marL="0" indent="0">
              <a:buNone/>
            </a:pPr>
            <a:endParaRPr lang="tr-TR" dirty="0"/>
          </a:p>
        </p:txBody>
      </p:sp>
      <p:pic>
        <p:nvPicPr>
          <p:cNvPr id="4" name="Resim 3">
            <a:extLst>
              <a:ext uri="{FF2B5EF4-FFF2-40B4-BE49-F238E27FC236}">
                <a16:creationId xmlns:a16="http://schemas.microsoft.com/office/drawing/2014/main" id="{C2BA3340-8BC4-9641-BC26-B57EC6A9E142}"/>
              </a:ext>
            </a:extLst>
          </p:cNvPr>
          <p:cNvPicPr>
            <a:picLocks noChangeAspect="1"/>
          </p:cNvPicPr>
          <p:nvPr/>
        </p:nvPicPr>
        <p:blipFill>
          <a:blip r:embed="rId2"/>
          <a:stretch>
            <a:fillRect/>
          </a:stretch>
        </p:blipFill>
        <p:spPr>
          <a:xfrm>
            <a:off x="8300832" y="2730898"/>
            <a:ext cx="2120900" cy="2540000"/>
          </a:xfrm>
          <a:prstGeom prst="rect">
            <a:avLst/>
          </a:prstGeom>
        </p:spPr>
      </p:pic>
    </p:spTree>
    <p:extLst>
      <p:ext uri="{BB962C8B-B14F-4D97-AF65-F5344CB8AC3E}">
        <p14:creationId xmlns:p14="http://schemas.microsoft.com/office/powerpoint/2010/main" val="368835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20BE6-E7BA-4177-9B12-26C37AE1D945}"/>
              </a:ext>
            </a:extLst>
          </p:cNvPr>
          <p:cNvSpPr>
            <a:spLocks noGrp="1"/>
          </p:cNvSpPr>
          <p:nvPr>
            <p:ph type="title"/>
          </p:nvPr>
        </p:nvSpPr>
        <p:spPr/>
        <p:txBody>
          <a:bodyPr/>
          <a:lstStyle/>
          <a:p>
            <a:r>
              <a:rPr lang="tr-TR" dirty="0"/>
              <a:t>WHAT DID WE DO IN THE PROJECT?</a:t>
            </a:r>
          </a:p>
        </p:txBody>
      </p:sp>
      <p:sp>
        <p:nvSpPr>
          <p:cNvPr id="3" name="İçerik Yer Tutucusu 2">
            <a:extLst>
              <a:ext uri="{FF2B5EF4-FFF2-40B4-BE49-F238E27FC236}">
                <a16:creationId xmlns:a16="http://schemas.microsoft.com/office/drawing/2014/main" id="{99071DA3-7952-4422-A8A5-3E3EC42E0DE8}"/>
              </a:ext>
            </a:extLst>
          </p:cNvPr>
          <p:cNvSpPr>
            <a:spLocks noGrp="1"/>
          </p:cNvSpPr>
          <p:nvPr>
            <p:ph idx="1"/>
          </p:nvPr>
        </p:nvSpPr>
        <p:spPr>
          <a:xfrm>
            <a:off x="565150" y="2691638"/>
            <a:ext cx="9667421" cy="3188586"/>
          </a:xfrm>
        </p:spPr>
        <p:txBody>
          <a:bodyPr/>
          <a:lstStyle/>
          <a:p>
            <a:pPr marL="0" indent="0">
              <a:buNone/>
            </a:pPr>
            <a:r>
              <a:rPr lang="en-GB" dirty="0"/>
              <a:t>We actively used all the information we learned during the semester. In the face of the problems we encountered, we produced solutions depending on the gains we achieved in the course and realized the processor design given.</a:t>
            </a:r>
          </a:p>
        </p:txBody>
      </p:sp>
    </p:spTree>
    <p:extLst>
      <p:ext uri="{BB962C8B-B14F-4D97-AF65-F5344CB8AC3E}">
        <p14:creationId xmlns:p14="http://schemas.microsoft.com/office/powerpoint/2010/main" val="1231336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2FA96D-C058-43E9-9C8B-C25E3980E667}"/>
              </a:ext>
            </a:extLst>
          </p:cNvPr>
          <p:cNvSpPr>
            <a:spLocks noGrp="1"/>
          </p:cNvSpPr>
          <p:nvPr>
            <p:ph type="title"/>
          </p:nvPr>
        </p:nvSpPr>
        <p:spPr>
          <a:xfrm>
            <a:off x="565150" y="1109680"/>
            <a:ext cx="8561265" cy="1345048"/>
          </a:xfrm>
        </p:spPr>
        <p:txBody>
          <a:bodyPr>
            <a:normAutofit/>
          </a:bodyPr>
          <a:lstStyle/>
          <a:p>
            <a:r>
              <a:rPr lang="tr-TR" dirty="0"/>
              <a:t>SYSTEM ARCHITECTURE FOR CPU</a:t>
            </a:r>
          </a:p>
        </p:txBody>
      </p:sp>
      <p:sp>
        <p:nvSpPr>
          <p:cNvPr id="3" name="İçerik Yer Tutucusu 2">
            <a:extLst>
              <a:ext uri="{FF2B5EF4-FFF2-40B4-BE49-F238E27FC236}">
                <a16:creationId xmlns:a16="http://schemas.microsoft.com/office/drawing/2014/main" id="{AF594BF2-CE17-48FB-999A-3BA93C1D2122}"/>
              </a:ext>
            </a:extLst>
          </p:cNvPr>
          <p:cNvSpPr>
            <a:spLocks noGrp="1"/>
          </p:cNvSpPr>
          <p:nvPr>
            <p:ph idx="1"/>
          </p:nvPr>
        </p:nvSpPr>
        <p:spPr>
          <a:xfrm>
            <a:off x="565150" y="2560320"/>
            <a:ext cx="8267296" cy="3770141"/>
          </a:xfrm>
        </p:spPr>
        <p:txBody>
          <a:bodyPr/>
          <a:lstStyle/>
          <a:p>
            <a:pPr marL="0" indent="0">
              <a:buNone/>
            </a:pPr>
            <a:endParaRPr lang="tr-TR" dirty="0"/>
          </a:p>
          <a:p>
            <a:pPr marL="0" indent="0">
              <a:buNone/>
            </a:pPr>
            <a:endParaRPr lang="tr-TR" dirty="0"/>
          </a:p>
          <a:p>
            <a:pPr marL="0" indent="0">
              <a:buNone/>
            </a:pPr>
            <a:r>
              <a:rPr lang="en-GB" dirty="0"/>
              <a:t>We used the </a:t>
            </a:r>
            <a:r>
              <a:rPr lang="en-GB" dirty="0" err="1"/>
              <a:t>Avionchip</a:t>
            </a:r>
            <a:r>
              <a:rPr lang="en-GB" dirty="0"/>
              <a:t> company’s </a:t>
            </a:r>
            <a:r>
              <a:rPr lang="en-GB" dirty="0" err="1"/>
              <a:t>verilog</a:t>
            </a:r>
            <a:r>
              <a:rPr lang="en-GB" dirty="0"/>
              <a:t> description language tool for our processor design, so we had the opportunity to simulate our processor on the system without the need for an FPGA. </a:t>
            </a:r>
          </a:p>
          <a:p>
            <a:pPr marL="0" indent="0">
              <a:buNone/>
            </a:pPr>
            <a:endParaRPr lang="tr-TR" dirty="0"/>
          </a:p>
        </p:txBody>
      </p:sp>
    </p:spTree>
    <p:extLst>
      <p:ext uri="{BB962C8B-B14F-4D97-AF65-F5344CB8AC3E}">
        <p14:creationId xmlns:p14="http://schemas.microsoft.com/office/powerpoint/2010/main" val="407824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36C9ED-1C0B-4068-B254-D9C44266873A}"/>
              </a:ext>
            </a:extLst>
          </p:cNvPr>
          <p:cNvSpPr>
            <a:spLocks noGrp="1"/>
          </p:cNvSpPr>
          <p:nvPr>
            <p:ph type="title"/>
          </p:nvPr>
        </p:nvSpPr>
        <p:spPr/>
        <p:txBody>
          <a:bodyPr/>
          <a:lstStyle/>
          <a:p>
            <a:r>
              <a:rPr lang="tr-TR" dirty="0"/>
              <a:t>FINAL PART</a:t>
            </a:r>
          </a:p>
        </p:txBody>
      </p:sp>
      <p:sp>
        <p:nvSpPr>
          <p:cNvPr id="3" name="İçerik Yer Tutucusu 2">
            <a:extLst>
              <a:ext uri="{FF2B5EF4-FFF2-40B4-BE49-F238E27FC236}">
                <a16:creationId xmlns:a16="http://schemas.microsoft.com/office/drawing/2014/main" id="{C9B361A2-640F-403F-B3BE-787746F3F70A}"/>
              </a:ext>
            </a:extLst>
          </p:cNvPr>
          <p:cNvSpPr>
            <a:spLocks noGrp="1"/>
          </p:cNvSpPr>
          <p:nvPr>
            <p:ph idx="1"/>
          </p:nvPr>
        </p:nvSpPr>
        <p:spPr>
          <a:xfrm>
            <a:off x="565149" y="2168433"/>
            <a:ext cx="8108588" cy="4397829"/>
          </a:xfrm>
        </p:spPr>
        <p:txBody>
          <a:bodyPr>
            <a:normAutofit/>
          </a:bodyPr>
          <a:lstStyle/>
          <a:p>
            <a:pPr marL="0" indent="0">
              <a:buNone/>
            </a:pPr>
            <a:endParaRPr lang="tr-TR" dirty="0"/>
          </a:p>
          <a:p>
            <a:pPr marL="0" indent="0">
              <a:buNone/>
            </a:pPr>
            <a:r>
              <a:rPr lang="en-GB" dirty="0"/>
              <a:t>We have added a control mechanism to our </a:t>
            </a:r>
            <a:r>
              <a:rPr lang="en-GB" dirty="0" err="1"/>
              <a:t>processor.With</a:t>
            </a:r>
            <a:r>
              <a:rPr lang="en-GB" dirty="0"/>
              <a:t> this control mechanism, we checked whether the appropriate </a:t>
            </a:r>
            <a:r>
              <a:rPr lang="en-GB" dirty="0" err="1"/>
              <a:t>resultwas</a:t>
            </a:r>
            <a:r>
              <a:rPr lang="en-GB" dirty="0"/>
              <a:t> added </a:t>
            </a:r>
            <a:r>
              <a:rPr lang="en-GB" dirty="0" err="1"/>
              <a:t>tothe</a:t>
            </a:r>
            <a:r>
              <a:rPr lang="en-GB" dirty="0"/>
              <a:t> position in the memory requested from us or whether an incorrect operation </a:t>
            </a:r>
            <a:r>
              <a:rPr lang="en-GB" dirty="0" err="1"/>
              <a:t>wasperformed</a:t>
            </a:r>
            <a:r>
              <a:rPr lang="en-GB" dirty="0"/>
              <a:t>. We have achieved this control with the </a:t>
            </a:r>
            <a:r>
              <a:rPr lang="en-GB" dirty="0" err="1"/>
              <a:t>memChechk</a:t>
            </a:r>
            <a:r>
              <a:rPr lang="en-GB" dirty="0"/>
              <a:t> function.</a:t>
            </a:r>
          </a:p>
          <a:p>
            <a:pPr marL="0" indent="0">
              <a:buNone/>
            </a:pPr>
            <a:endParaRPr lang="tr-TR" dirty="0"/>
          </a:p>
        </p:txBody>
      </p:sp>
    </p:spTree>
    <p:extLst>
      <p:ext uri="{BB962C8B-B14F-4D97-AF65-F5344CB8AC3E}">
        <p14:creationId xmlns:p14="http://schemas.microsoft.com/office/powerpoint/2010/main" val="30850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46150BD-82C9-42E9-BBA3-FEC681DC3CFF}"/>
              </a:ext>
            </a:extLst>
          </p:cNvPr>
          <p:cNvSpPr>
            <a:spLocks noGrp="1"/>
          </p:cNvSpPr>
          <p:nvPr>
            <p:ph type="title"/>
          </p:nvPr>
        </p:nvSpPr>
        <p:spPr>
          <a:xfrm>
            <a:off x="797106" y="1625608"/>
            <a:ext cx="3894376" cy="2722164"/>
          </a:xfrm>
        </p:spPr>
        <p:txBody>
          <a:bodyPr vert="horz" lIns="91440" tIns="45720" rIns="91440" bIns="45720" rtlCol="0" anchor="b">
            <a:normAutofit/>
          </a:bodyPr>
          <a:lstStyle/>
          <a:p>
            <a:r>
              <a:rPr lang="en-US" sz="6600" kern="1200" spc="-150">
                <a:solidFill>
                  <a:schemeClr val="tx1"/>
                </a:solidFill>
                <a:latin typeface="+mj-lt"/>
                <a:ea typeface="+mj-ea"/>
                <a:cs typeface="+mj-cs"/>
              </a:rPr>
              <a:t>TEST CASE 1 </a:t>
            </a:r>
          </a:p>
        </p:txBody>
      </p:sp>
      <p:sp>
        <p:nvSpPr>
          <p:cNvPr id="19" name="Cross 18">
            <a:extLst>
              <a:ext uri="{FF2B5EF4-FFF2-40B4-BE49-F238E27FC236}">
                <a16:creationId xmlns:a16="http://schemas.microsoft.com/office/drawing/2014/main" id="{5FA1B450-DB4E-404E-9C1C-703E4FCC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1776"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a:extLst>
              <a:ext uri="{FF2B5EF4-FFF2-40B4-BE49-F238E27FC236}">
                <a16:creationId xmlns:a16="http://schemas.microsoft.com/office/drawing/2014/main" id="{D32D3BCD-5AEB-7C48-9C2A-7976090981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1813" y="2377921"/>
            <a:ext cx="8267700" cy="3184833"/>
          </a:xfrm>
        </p:spPr>
      </p:pic>
    </p:spTree>
    <p:extLst>
      <p:ext uri="{BB962C8B-B14F-4D97-AF65-F5344CB8AC3E}">
        <p14:creationId xmlns:p14="http://schemas.microsoft.com/office/powerpoint/2010/main" val="31231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4">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6F56E08-2D13-4843-9DB0-C87649A431C2}"/>
              </a:ext>
            </a:extLst>
          </p:cNvPr>
          <p:cNvSpPr>
            <a:spLocks noGrp="1"/>
          </p:cNvSpPr>
          <p:nvPr>
            <p:ph type="title"/>
          </p:nvPr>
        </p:nvSpPr>
        <p:spPr>
          <a:xfrm>
            <a:off x="797105" y="1625608"/>
            <a:ext cx="3377643" cy="2722164"/>
          </a:xfrm>
        </p:spPr>
        <p:txBody>
          <a:bodyPr vert="horz" lIns="91440" tIns="45720" rIns="91440" bIns="45720" rtlCol="0" anchor="b">
            <a:normAutofit/>
          </a:bodyPr>
          <a:lstStyle/>
          <a:p>
            <a:r>
              <a:rPr lang="en-US" sz="6000" kern="1200" spc="-150">
                <a:solidFill>
                  <a:schemeClr val="tx1"/>
                </a:solidFill>
                <a:latin typeface="+mj-lt"/>
                <a:ea typeface="+mj-ea"/>
                <a:cs typeface="+mj-cs"/>
              </a:rPr>
              <a:t>TEST CASE 2</a:t>
            </a:r>
          </a:p>
        </p:txBody>
      </p:sp>
      <p:sp>
        <p:nvSpPr>
          <p:cNvPr id="19" name="Cross 18">
            <a:extLst>
              <a:ext uri="{FF2B5EF4-FFF2-40B4-BE49-F238E27FC236}">
                <a16:creationId xmlns:a16="http://schemas.microsoft.com/office/drawing/2014/main" id="{9BA6F386-E5BF-4C49-AC0B-6772CD313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4749"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a:extLst>
              <a:ext uri="{FF2B5EF4-FFF2-40B4-BE49-F238E27FC236}">
                <a16:creationId xmlns:a16="http://schemas.microsoft.com/office/drawing/2014/main" id="{DD7F5A96-FCE2-B742-A897-9F10AC0CE7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1163" y="2731394"/>
            <a:ext cx="8267700" cy="2935087"/>
          </a:xfrm>
        </p:spPr>
      </p:pic>
    </p:spTree>
    <p:extLst>
      <p:ext uri="{BB962C8B-B14F-4D97-AF65-F5344CB8AC3E}">
        <p14:creationId xmlns:p14="http://schemas.microsoft.com/office/powerpoint/2010/main" val="112347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5809A26-40C9-4DB7-B366-D537BE034999}"/>
              </a:ext>
            </a:extLst>
          </p:cNvPr>
          <p:cNvSpPr>
            <a:spLocks noGrp="1"/>
          </p:cNvSpPr>
          <p:nvPr>
            <p:ph type="title"/>
          </p:nvPr>
        </p:nvSpPr>
        <p:spPr>
          <a:xfrm>
            <a:off x="8417240" y="1625608"/>
            <a:ext cx="2976767" cy="2722164"/>
          </a:xfrm>
        </p:spPr>
        <p:txBody>
          <a:bodyPr vert="horz" lIns="91440" tIns="45720" rIns="91440" bIns="45720" rtlCol="0" anchor="b">
            <a:normAutofit/>
          </a:bodyPr>
          <a:lstStyle/>
          <a:p>
            <a:r>
              <a:rPr lang="en-US" sz="6000" kern="1200" spc="-150">
                <a:solidFill>
                  <a:schemeClr val="tx1"/>
                </a:solidFill>
                <a:latin typeface="+mj-lt"/>
                <a:ea typeface="+mj-ea"/>
                <a:cs typeface="+mj-cs"/>
              </a:rPr>
              <a:t>TEST CASE 3</a:t>
            </a:r>
          </a:p>
        </p:txBody>
      </p:sp>
      <p:sp>
        <p:nvSpPr>
          <p:cNvPr id="17" name="Cross 16">
            <a:extLst>
              <a:ext uri="{FF2B5EF4-FFF2-40B4-BE49-F238E27FC236}">
                <a16:creationId xmlns:a16="http://schemas.microsoft.com/office/drawing/2014/main" id="{56EC6756-249A-354D-B2C0-DA82BEEE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8518"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9B14128-2D03-F14B-8681-9410A28F3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a:extLst>
              <a:ext uri="{FF2B5EF4-FFF2-40B4-BE49-F238E27FC236}">
                <a16:creationId xmlns:a16="http://schemas.microsoft.com/office/drawing/2014/main" id="{4B79E8D0-EA9E-D44B-BEF3-7D27CE6ED4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6149" y="1217613"/>
            <a:ext cx="4629034" cy="4662487"/>
          </a:xfrm>
        </p:spPr>
      </p:pic>
    </p:spTree>
    <p:extLst>
      <p:ext uri="{BB962C8B-B14F-4D97-AF65-F5344CB8AC3E}">
        <p14:creationId xmlns:p14="http://schemas.microsoft.com/office/powerpoint/2010/main" val="2504270637"/>
      </p:ext>
    </p:extLst>
  </p:cSld>
  <p:clrMapOvr>
    <a:masterClrMapping/>
  </p:clrMapOvr>
</p:sld>
</file>

<file path=ppt/theme/theme1.xml><?xml version="1.0" encoding="utf-8"?>
<a:theme xmlns:a="http://schemas.openxmlformats.org/drawingml/2006/main" name="Madri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0</TotalTime>
  <Words>438</Words>
  <Application>Microsoft Office PowerPoint</Application>
  <PresentationFormat>Geniş ekran</PresentationFormat>
  <Paragraphs>66</Paragraphs>
  <Slides>12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Seaford Display</vt:lpstr>
      <vt:lpstr>System Font Regular</vt:lpstr>
      <vt:lpstr>Tenorite</vt:lpstr>
      <vt:lpstr>Times New Roman</vt:lpstr>
      <vt:lpstr>MadridVTI</vt:lpstr>
      <vt:lpstr>CPU DESIGN PROJECT</vt:lpstr>
      <vt:lpstr>CONTENTS</vt:lpstr>
      <vt:lpstr>WHAT IS CPU?</vt:lpstr>
      <vt:lpstr>WHAT DID WE DO IN THE PROJECT?</vt:lpstr>
      <vt:lpstr>SYSTEM ARCHITECTURE FOR CPU</vt:lpstr>
      <vt:lpstr>FINAL PART</vt:lpstr>
      <vt:lpstr>TEST CASE 1 </vt:lpstr>
      <vt:lpstr>TEST CASE 2</vt:lpstr>
      <vt:lpstr>TEST CASE 3</vt:lpstr>
      <vt:lpstr>MEMCHECK FUNCTION</vt:lpstr>
      <vt:lpstr>PROJECT  GROUP</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İŞLEMCİ TASARIMI</dc:title>
  <dc:creator>HİLAL ASYA AKBAŞ</dc:creator>
  <cp:lastModifiedBy>hilal akbaş</cp:lastModifiedBy>
  <cp:revision>11</cp:revision>
  <dcterms:created xsi:type="dcterms:W3CDTF">2022-01-06T13:40:32Z</dcterms:created>
  <dcterms:modified xsi:type="dcterms:W3CDTF">2024-01-03T20:17:19Z</dcterms:modified>
</cp:coreProperties>
</file>