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0" r:id="rId4"/>
  </p:sldMasterIdLst>
  <p:notesMasterIdLst>
    <p:notesMasterId r:id="rId18"/>
  </p:notesMasterIdLst>
  <p:sldIdLst>
    <p:sldId id="257" r:id="rId5"/>
    <p:sldId id="282" r:id="rId6"/>
    <p:sldId id="274" r:id="rId7"/>
    <p:sldId id="276" r:id="rId8"/>
    <p:sldId id="277" r:id="rId9"/>
    <p:sldId id="283" r:id="rId10"/>
    <p:sldId id="284" r:id="rId11"/>
    <p:sldId id="285" r:id="rId12"/>
    <p:sldId id="278" r:id="rId13"/>
    <p:sldId id="287" r:id="rId14"/>
    <p:sldId id="279" r:id="rId15"/>
    <p:sldId id="286"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84" autoAdjust="0"/>
    <p:restoredTop sz="94628"/>
  </p:normalViewPr>
  <p:slideViewPr>
    <p:cSldViewPr snapToGrid="0" snapToObjects="1">
      <p:cViewPr varScale="1">
        <p:scale>
          <a:sx n="72" d="100"/>
          <a:sy n="72" d="100"/>
        </p:scale>
        <p:origin x="4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272E5D-1A5D-4A66-B6E3-CE137C90CA94}" type="datetimeFigureOut">
              <a:rPr lang="tr-TR" smtClean="0"/>
              <a:t>27.12.2018</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BAFA2-777F-455E-B2F4-B5691FE808C5}" type="slidenum">
              <a:rPr lang="tr-TR" smtClean="0"/>
              <a:t>‹#›</a:t>
            </a:fld>
            <a:endParaRPr lang="tr-TR"/>
          </a:p>
        </p:txBody>
      </p:sp>
    </p:spTree>
    <p:extLst>
      <p:ext uri="{BB962C8B-B14F-4D97-AF65-F5344CB8AC3E}">
        <p14:creationId xmlns:p14="http://schemas.microsoft.com/office/powerpoint/2010/main" val="18608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FF8C243-B2F7-4561-A3EA-5462127284F6}" type="datetime1">
              <a:rPr lang="en-US" smtClean="0"/>
              <a:t>12/27/2018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B48776-A6AB-4BC0-B6C8-9433841CE236}" type="datetime1">
              <a:rPr lang="en-US" smtClean="0"/>
              <a:t>12/27/2018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7D1EE9-C072-4A29-84AD-66E7FCD37C56}" type="datetime1">
              <a:rPr lang="en-US" smtClean="0"/>
              <a:t>12/27/2018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55889C-3F96-4F62-B964-46940B5BAD0B}" type="datetime1">
              <a:rPr lang="en-US" smtClean="0"/>
              <a:t>12/27/2018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C01501B-06CF-4BFF-B305-C7AD72BF3B03}" type="datetime1">
              <a:rPr lang="en-US" smtClean="0"/>
              <a:t>12/27/2018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E660E8-DB1B-4F37-B64C-F98D02606F79}" type="datetime1">
              <a:rPr lang="en-US" smtClean="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23D707-C295-407C-8355-E5B5C1E226BB}" type="datetime1">
              <a:rPr lang="en-US" smtClean="0"/>
              <a:t>12/27/2018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0ACE97-0C87-4DBD-81A6-E05D266E8C5C}" type="datetime1">
              <a:rPr lang="en-US" smtClean="0"/>
              <a:t>12/27/2018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D17B5-C762-4073-A7E1-909027FF0F20}" type="datetime1">
              <a:rPr lang="en-US" smtClean="0"/>
              <a:t>12/27/2018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52CF1A8-B82F-4E04-A68A-C91F7D32E9BA}" type="datetime1">
              <a:rPr lang="en-US" smtClean="0"/>
              <a:t>12/27/2018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7AA6E35-D422-446F-85EF-D1F8935C3CB6}" type="datetime1">
              <a:rPr lang="en-US" smtClean="0"/>
              <a:t>12/27/2018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45D16FF-3584-4535-84C7-830C6CF69E9E}" type="datetime1">
              <a:rPr lang="en-US" smtClean="0"/>
              <a:t>12/27/2018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pdf/1705.02680.pdf" TargetMode="External"/><Relationship Id="rId2" Type="http://schemas.openxmlformats.org/officeDocument/2006/relationships/hyperlink" Target="http://www.iapr-tc11.org/archive/icfhr2012/paper021.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0461DC49-1338-C24E-A3BB-5919AD12F596}"/>
              </a:ext>
            </a:extLst>
          </p:cNvPr>
          <p:cNvPicPr>
            <a:picLocks noChangeAspect="1"/>
          </p:cNvPicPr>
          <p:nvPr/>
        </p:nvPicPr>
        <p:blipFill>
          <a:blip r:embed="rId2"/>
          <a:stretch>
            <a:fillRect/>
          </a:stretch>
        </p:blipFill>
        <p:spPr>
          <a:xfrm>
            <a:off x="1" y="0"/>
            <a:ext cx="12191741" cy="6858000"/>
          </a:xfrm>
          <a:prstGeom prst="rect">
            <a:avLst/>
          </a:prstGeom>
        </p:spPr>
      </p:pic>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4" name="Subtitle 3">
            <a:extLst>
              <a:ext uri="{FF2B5EF4-FFF2-40B4-BE49-F238E27FC236}">
                <a16:creationId xmlns:a16="http://schemas.microsoft.com/office/drawing/2014/main" id="{6E661E49-0788-40C2-A5B6-638ADED71159}"/>
              </a:ext>
            </a:extLst>
          </p:cNvPr>
          <p:cNvSpPr>
            <a:spLocks noGrp="1"/>
          </p:cNvSpPr>
          <p:nvPr>
            <p:ph type="subTitle" idx="1"/>
          </p:nvPr>
        </p:nvSpPr>
        <p:spPr>
          <a:xfrm>
            <a:off x="2679906" y="3709435"/>
            <a:ext cx="6831673" cy="1649391"/>
          </a:xfrm>
        </p:spPr>
        <p:txBody>
          <a:bodyPr>
            <a:normAutofit/>
          </a:bodyPr>
          <a:lstStyle/>
          <a:p>
            <a:r>
              <a:rPr lang="tr-TR" b="1" spc="50" dirty="0">
                <a:ln w="0"/>
                <a:solidFill>
                  <a:schemeClr val="bg2"/>
                </a:solidFill>
                <a:effectLst>
                  <a:innerShdw blurRad="63500" dist="50800" dir="13500000">
                    <a:srgbClr val="000000">
                      <a:alpha val="50000"/>
                    </a:srgbClr>
                  </a:innerShdw>
                </a:effectLst>
              </a:rPr>
              <a:t>CSE4088 Intoduction to Machine Learning </a:t>
            </a:r>
          </a:p>
          <a:p>
            <a:r>
              <a:rPr lang="tr-TR" b="1" spc="50" dirty="0">
                <a:ln w="0"/>
                <a:solidFill>
                  <a:schemeClr val="bg2"/>
                </a:solidFill>
                <a:effectLst>
                  <a:innerShdw blurRad="63500" dist="50800" dir="13500000">
                    <a:srgbClr val="000000">
                      <a:alpha val="50000"/>
                    </a:srgbClr>
                  </a:innerShdw>
                </a:effectLst>
              </a:rPr>
              <a:t>Project Presentation</a:t>
            </a:r>
          </a:p>
          <a:p>
            <a:endParaRPr lang="tr-TR" b="1" spc="50" dirty="0">
              <a:ln w="0"/>
              <a:solidFill>
                <a:schemeClr val="bg2"/>
              </a:solidFill>
              <a:effectLst>
                <a:innerShdw blurRad="63500" dist="50800" dir="13500000">
                  <a:srgbClr val="000000">
                    <a:alpha val="50000"/>
                  </a:srgbClr>
                </a:innerShdw>
              </a:effectLst>
            </a:endParaRPr>
          </a:p>
          <a:p>
            <a:r>
              <a:rPr lang="tr-TR" b="1" spc="50">
                <a:ln w="0"/>
                <a:solidFill>
                  <a:schemeClr val="bg2"/>
                </a:solidFill>
                <a:effectLst>
                  <a:innerShdw blurRad="63500" dist="50800" dir="13500000">
                    <a:srgbClr val="000000">
                      <a:alpha val="50000"/>
                    </a:srgbClr>
                  </a:innerShdw>
                </a:effectLst>
              </a:rPr>
              <a:t>Hilal EKİNCİ </a:t>
            </a:r>
            <a:r>
              <a:rPr lang="tr-TR" b="1" spc="50" dirty="0">
                <a:ln w="0"/>
                <a:solidFill>
                  <a:schemeClr val="bg2"/>
                </a:solidFill>
                <a:effectLst>
                  <a:innerShdw blurRad="63500" dist="50800" dir="13500000">
                    <a:srgbClr val="000000">
                      <a:alpha val="50000"/>
                    </a:srgbClr>
                  </a:innerShdw>
                </a:effectLst>
              </a:rPr>
              <a:t>– Oğuzhan BÖLÜKBAŞ</a:t>
            </a:r>
            <a:endParaRPr lang="en-US" b="1" spc="50" dirty="0">
              <a:ln w="0"/>
              <a:solidFill>
                <a:schemeClr val="bg2"/>
              </a:solidFill>
              <a:effectLst>
                <a:innerShdw blurRad="63500" dist="50800" dir="13500000">
                  <a:srgbClr val="000000">
                    <a:alpha val="50000"/>
                  </a:srgbClr>
                </a:innerShdw>
              </a:effectLst>
            </a:endParaRPr>
          </a:p>
        </p:txBody>
      </p:sp>
      <p:sp>
        <p:nvSpPr>
          <p:cNvPr id="6" name="Rectangle 5">
            <a:extLst>
              <a:ext uri="{FF2B5EF4-FFF2-40B4-BE49-F238E27FC236}">
                <a16:creationId xmlns:a16="http://schemas.microsoft.com/office/drawing/2014/main" id="{312CCE85-E0D3-48D4-8F24-BEBC310FA760}"/>
              </a:ext>
            </a:extLst>
          </p:cNvPr>
          <p:cNvSpPr/>
          <p:nvPr/>
        </p:nvSpPr>
        <p:spPr>
          <a:xfrm>
            <a:off x="1282189" y="1526567"/>
            <a:ext cx="9540753" cy="1938992"/>
          </a:xfrm>
          <a:prstGeom prst="rect">
            <a:avLst/>
          </a:prstGeom>
          <a:noFill/>
        </p:spPr>
        <p:txBody>
          <a:bodyPr wrap="none" lIns="91440" tIns="45720" rIns="91440" bIns="45720">
            <a:spAutoFit/>
          </a:bodyPr>
          <a:lstStyle/>
          <a:p>
            <a:pPr algn="ctr"/>
            <a:r>
              <a:rPr lang="tr-TR" sz="6000" b="1" spc="50" dirty="0">
                <a:ln w="0"/>
                <a:solidFill>
                  <a:schemeClr val="bg2"/>
                </a:solidFill>
                <a:effectLst>
                  <a:innerShdw blurRad="63500" dist="50800" dir="13500000">
                    <a:srgbClr val="000000">
                      <a:alpha val="50000"/>
                    </a:srgbClr>
                  </a:innerShdw>
                </a:effectLst>
              </a:rPr>
              <a:t>‘’Recognition of Handwritten</a:t>
            </a:r>
          </a:p>
          <a:p>
            <a:pPr algn="ctr"/>
            <a:r>
              <a:rPr lang="tr-TR" sz="6000" b="1" spc="50" dirty="0">
                <a:ln w="0"/>
                <a:solidFill>
                  <a:schemeClr val="bg2"/>
                </a:solidFill>
                <a:effectLst>
                  <a:innerShdw blurRad="63500" dist="50800" dir="13500000">
                    <a:srgbClr val="000000">
                      <a:alpha val="50000"/>
                    </a:srgbClr>
                  </a:innerShdw>
                </a:effectLst>
              </a:rPr>
              <a:t>Köktürk Digits’’</a:t>
            </a:r>
            <a:endParaRPr lang="en-US" sz="6000" b="1" spc="50" dirty="0">
              <a:ln w="0"/>
              <a:solidFill>
                <a:schemeClr val="bg2"/>
              </a:solidFill>
              <a:effectLst>
                <a:innerShdw blurRad="63500" dist="50800" dir="13500000">
                  <a:srgbClr val="000000">
                    <a:alpha val="50000"/>
                  </a:srgbClr>
                </a:innerShdw>
              </a:effectLst>
            </a:endParaRPr>
          </a:p>
        </p:txBody>
      </p:sp>
      <p:sp>
        <p:nvSpPr>
          <p:cNvPr id="2" name="Slide Number Placeholder 1">
            <a:extLst>
              <a:ext uri="{FF2B5EF4-FFF2-40B4-BE49-F238E27FC236}">
                <a16:creationId xmlns:a16="http://schemas.microsoft.com/office/drawing/2014/main" id="{4F1F2ED3-15DC-4E45-B56E-D723897EFB78}"/>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1546580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0D71D-770A-4787-8FEC-31BDF4FCFF70}"/>
              </a:ext>
            </a:extLst>
          </p:cNvPr>
          <p:cNvSpPr>
            <a:spLocks noGrp="1"/>
          </p:cNvSpPr>
          <p:nvPr>
            <p:ph type="title"/>
          </p:nvPr>
        </p:nvSpPr>
        <p:spPr>
          <a:xfrm>
            <a:off x="1371600" y="526533"/>
            <a:ext cx="9601200" cy="1485900"/>
          </a:xfrm>
        </p:spPr>
        <p:txBody>
          <a:bodyPr/>
          <a:lstStyle/>
          <a:p>
            <a:pPr algn="ctr"/>
            <a:r>
              <a:rPr lang="tr-TR" dirty="0"/>
              <a:t>Experiments</a:t>
            </a:r>
          </a:p>
        </p:txBody>
      </p:sp>
      <p:pic>
        <p:nvPicPr>
          <p:cNvPr id="5" name="Content Placeholder 4">
            <a:extLst>
              <a:ext uri="{FF2B5EF4-FFF2-40B4-BE49-F238E27FC236}">
                <a16:creationId xmlns:a16="http://schemas.microsoft.com/office/drawing/2014/main" id="{66B4DA45-90EB-4C08-9505-7B529F4C92E4}"/>
              </a:ext>
            </a:extLst>
          </p:cNvPr>
          <p:cNvPicPr>
            <a:picLocks noGrp="1" noChangeAspect="1"/>
          </p:cNvPicPr>
          <p:nvPr>
            <p:ph idx="1"/>
          </p:nvPr>
        </p:nvPicPr>
        <p:blipFill>
          <a:blip r:embed="rId2"/>
          <a:stretch>
            <a:fillRect/>
          </a:stretch>
        </p:blipFill>
        <p:spPr>
          <a:xfrm>
            <a:off x="2875721" y="1540339"/>
            <a:ext cx="7275978" cy="2494621"/>
          </a:xfrm>
          <a:ln w="28575">
            <a:solidFill>
              <a:schemeClr val="tx1"/>
            </a:solidFill>
          </a:ln>
        </p:spPr>
      </p:pic>
      <p:sp>
        <p:nvSpPr>
          <p:cNvPr id="6" name="Slide Number Placeholder 5">
            <a:extLst>
              <a:ext uri="{FF2B5EF4-FFF2-40B4-BE49-F238E27FC236}">
                <a16:creationId xmlns:a16="http://schemas.microsoft.com/office/drawing/2014/main" id="{560F65EC-807E-4C5A-9388-6F8A215C2790}"/>
              </a:ext>
            </a:extLst>
          </p:cNvPr>
          <p:cNvSpPr>
            <a:spLocks noGrp="1"/>
          </p:cNvSpPr>
          <p:nvPr>
            <p:ph type="sldNum" sz="quarter" idx="12"/>
          </p:nvPr>
        </p:nvSpPr>
        <p:spPr/>
        <p:txBody>
          <a:bodyPr/>
          <a:lstStyle/>
          <a:p>
            <a:fld id="{69E57DC2-970A-4B3E-BB1C-7A09969E49DF}" type="slidenum">
              <a:rPr lang="en-US" smtClean="0"/>
              <a:t>10</a:t>
            </a:fld>
            <a:endParaRPr lang="en-US" dirty="0"/>
          </a:p>
        </p:txBody>
      </p:sp>
      <p:pic>
        <p:nvPicPr>
          <p:cNvPr id="7" name="Picture 6">
            <a:extLst>
              <a:ext uri="{FF2B5EF4-FFF2-40B4-BE49-F238E27FC236}">
                <a16:creationId xmlns:a16="http://schemas.microsoft.com/office/drawing/2014/main" id="{C4057B50-0FA3-4B2D-B83A-4165AF45DC9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23482" y="4305816"/>
            <a:ext cx="6180455" cy="2147570"/>
          </a:xfrm>
          <a:prstGeom prst="rect">
            <a:avLst/>
          </a:prstGeom>
          <a:noFill/>
          <a:ln>
            <a:noFill/>
          </a:ln>
        </p:spPr>
      </p:pic>
    </p:spTree>
    <p:extLst>
      <p:ext uri="{BB962C8B-B14F-4D97-AF65-F5344CB8AC3E}">
        <p14:creationId xmlns:p14="http://schemas.microsoft.com/office/powerpoint/2010/main" val="2677731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05CA-9471-443E-A36F-FA9025684AFD}"/>
              </a:ext>
            </a:extLst>
          </p:cNvPr>
          <p:cNvSpPr>
            <a:spLocks noGrp="1"/>
          </p:cNvSpPr>
          <p:nvPr>
            <p:ph type="title"/>
          </p:nvPr>
        </p:nvSpPr>
        <p:spPr>
          <a:xfrm>
            <a:off x="1517374" y="231912"/>
            <a:ext cx="9601200" cy="1485900"/>
          </a:xfrm>
        </p:spPr>
        <p:txBody>
          <a:bodyPr/>
          <a:lstStyle/>
          <a:p>
            <a:pPr algn="ctr"/>
            <a:r>
              <a:rPr lang="tr-TR" dirty="0"/>
              <a:t>Results</a:t>
            </a:r>
          </a:p>
        </p:txBody>
      </p:sp>
      <p:pic>
        <p:nvPicPr>
          <p:cNvPr id="4" name="Content Placeholder 3">
            <a:extLst>
              <a:ext uri="{FF2B5EF4-FFF2-40B4-BE49-F238E27FC236}">
                <a16:creationId xmlns:a16="http://schemas.microsoft.com/office/drawing/2014/main" id="{7D1D8406-E290-4DCE-BEF2-325DAB37CC2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126861" y="2288060"/>
            <a:ext cx="8928709" cy="4165326"/>
          </a:xfrm>
          <a:prstGeom prst="rect">
            <a:avLst/>
          </a:prstGeom>
          <a:noFill/>
          <a:ln w="19050">
            <a:solidFill>
              <a:schemeClr val="tx2"/>
            </a:solidFill>
          </a:ln>
        </p:spPr>
      </p:pic>
      <p:sp>
        <p:nvSpPr>
          <p:cNvPr id="5" name="Title 1">
            <a:extLst>
              <a:ext uri="{FF2B5EF4-FFF2-40B4-BE49-F238E27FC236}">
                <a16:creationId xmlns:a16="http://schemas.microsoft.com/office/drawing/2014/main" id="{6F3833EA-FA12-4188-8836-677E251C29F8}"/>
              </a:ext>
            </a:extLst>
          </p:cNvPr>
          <p:cNvSpPr txBox="1">
            <a:spLocks/>
          </p:cNvSpPr>
          <p:nvPr/>
        </p:nvSpPr>
        <p:spPr>
          <a:xfrm>
            <a:off x="1136430" y="1006338"/>
            <a:ext cx="10853531" cy="1485900"/>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just"/>
            <a:r>
              <a:rPr lang="tr-TR" sz="1800" dirty="0">
                <a:latin typeface="Times New Roman" panose="02020603050405020304" pitchFamily="18" charset="0"/>
                <a:cs typeface="Times New Roman" panose="02020603050405020304" pitchFamily="18" charset="0"/>
              </a:rPr>
              <a:t>We have a total </a:t>
            </a:r>
            <a:r>
              <a:rPr lang="tr-TR" sz="1800" dirty="0">
                <a:solidFill>
                  <a:srgbClr val="C00000"/>
                </a:solidFill>
                <a:latin typeface="Times New Roman" panose="02020603050405020304" pitchFamily="18" charset="0"/>
                <a:cs typeface="Times New Roman" panose="02020603050405020304" pitchFamily="18" charset="0"/>
              </a:rPr>
              <a:t>of 1000 images as our training dataset including 100 samples from each class</a:t>
            </a:r>
            <a:r>
              <a:rPr lang="tr-TR" sz="1800" dirty="0">
                <a:latin typeface="Times New Roman" panose="02020603050405020304" pitchFamily="18" charset="0"/>
                <a:cs typeface="Times New Roman" panose="02020603050405020304" pitchFamily="18" charset="0"/>
              </a:rPr>
              <a:t>. We have a total of </a:t>
            </a:r>
            <a:r>
              <a:rPr lang="tr-TR" sz="1800" dirty="0">
                <a:solidFill>
                  <a:srgbClr val="C00000"/>
                </a:solidFill>
                <a:latin typeface="Times New Roman" panose="02020603050405020304" pitchFamily="18" charset="0"/>
                <a:cs typeface="Times New Roman" panose="02020603050405020304" pitchFamily="18" charset="0"/>
              </a:rPr>
              <a:t>200 images as our testing dataset including 20 samples from each class</a:t>
            </a:r>
            <a:r>
              <a:rPr lang="tr-TR"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Our program classified 199 images correctly out of 200 images. There was only a digit image misclassified, the program classified a digit with label ‘6’ instead of the actual value ‘</a:t>
            </a:r>
            <a:r>
              <a:rPr lang="en-US" sz="1800" b="1" dirty="0">
                <a:latin typeface="Times New Roman" panose="02020603050405020304" pitchFamily="18" charset="0"/>
                <a:cs typeface="Times New Roman" panose="02020603050405020304" pitchFamily="18" charset="0"/>
              </a:rPr>
              <a:t>7</a:t>
            </a:r>
            <a:r>
              <a:rPr lang="en-US" sz="1800" dirty="0">
                <a:latin typeface="Times New Roman" panose="02020603050405020304" pitchFamily="18" charset="0"/>
                <a:cs typeface="Times New Roman" panose="02020603050405020304" pitchFamily="18" charset="0"/>
              </a:rPr>
              <a:t>’. This means </a:t>
            </a:r>
            <a:r>
              <a:rPr lang="en-US" sz="1800" dirty="0">
                <a:solidFill>
                  <a:srgbClr val="C00000"/>
                </a:solidFill>
                <a:latin typeface="Times New Roman" panose="02020603050405020304" pitchFamily="18" charset="0"/>
                <a:cs typeface="Times New Roman" panose="02020603050405020304" pitchFamily="18" charset="0"/>
              </a:rPr>
              <a:t>99.5% accuracy we have obtained </a:t>
            </a:r>
            <a:r>
              <a:rPr lang="en-US" sz="1800" dirty="0">
                <a:latin typeface="Times New Roman" panose="02020603050405020304" pitchFamily="18" charset="0"/>
                <a:cs typeface="Times New Roman" panose="02020603050405020304" pitchFamily="18" charset="0"/>
              </a:rPr>
              <a:t>in our project.</a:t>
            </a:r>
            <a:endParaRPr lang="tr-TR" sz="1800" dirty="0">
              <a:latin typeface="Times New Roman" panose="02020603050405020304" pitchFamily="18" charset="0"/>
              <a:cs typeface="Times New Roman" panose="02020603050405020304" pitchFamily="18" charset="0"/>
            </a:endParaRPr>
          </a:p>
          <a:p>
            <a:pPr algn="just"/>
            <a:endParaRPr lang="tr-TR" sz="1600" dirty="0">
              <a:latin typeface="Times New Roman" panose="02020603050405020304" pitchFamily="18" charset="0"/>
              <a:cs typeface="Times New Roman" panose="02020603050405020304" pitchFamily="18" charset="0"/>
            </a:endParaRPr>
          </a:p>
          <a:p>
            <a:pPr algn="just"/>
            <a:r>
              <a:rPr lang="tr-TR" sz="1600" dirty="0">
                <a:latin typeface="Times New Roman" panose="02020603050405020304" pitchFamily="18" charset="0"/>
                <a:cs typeface="Times New Roman" panose="02020603050405020304" pitchFamily="18" charset="0"/>
              </a:rPr>
              <a:t> </a:t>
            </a:r>
          </a:p>
          <a:p>
            <a:pPr algn="just"/>
            <a:endParaRPr lang="tr-TR"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1A40CA0-059A-469B-AAC3-9A300F4A7EAF}"/>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1452026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9173A-EE7F-4083-AF9D-25CFCF4BD32D}"/>
              </a:ext>
            </a:extLst>
          </p:cNvPr>
          <p:cNvSpPr>
            <a:spLocks noGrp="1"/>
          </p:cNvSpPr>
          <p:nvPr>
            <p:ph type="title"/>
          </p:nvPr>
        </p:nvSpPr>
        <p:spPr>
          <a:xfrm>
            <a:off x="1371600" y="247650"/>
            <a:ext cx="9601200" cy="742950"/>
          </a:xfrm>
        </p:spPr>
        <p:txBody>
          <a:bodyPr/>
          <a:lstStyle/>
          <a:p>
            <a:pPr algn="ctr"/>
            <a:r>
              <a:rPr lang="tr-TR" dirty="0"/>
              <a:t>References</a:t>
            </a:r>
          </a:p>
        </p:txBody>
      </p:sp>
      <p:sp>
        <p:nvSpPr>
          <p:cNvPr id="3" name="Content Placeholder 2">
            <a:extLst>
              <a:ext uri="{FF2B5EF4-FFF2-40B4-BE49-F238E27FC236}">
                <a16:creationId xmlns:a16="http://schemas.microsoft.com/office/drawing/2014/main" id="{9E479DE9-00FC-4234-B0CA-B86159FC18EB}"/>
              </a:ext>
            </a:extLst>
          </p:cNvPr>
          <p:cNvSpPr>
            <a:spLocks noGrp="1"/>
          </p:cNvSpPr>
          <p:nvPr>
            <p:ph idx="1"/>
          </p:nvPr>
        </p:nvSpPr>
        <p:spPr>
          <a:xfrm>
            <a:off x="1371599" y="1457739"/>
            <a:ext cx="10575235" cy="4409661"/>
          </a:xfrm>
        </p:spPr>
        <p:txBody>
          <a:bodyPr>
            <a:noAutofit/>
          </a:bodyPr>
          <a:lstStyle/>
          <a:p>
            <a:pPr algn="just"/>
            <a:r>
              <a:rPr lang="en-US" sz="1800" b="1"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Handwritten recognition, Wikipedia [Online] Available: https://en.gowikipedia.org/wiki/Handwriting_recognition (Date of Access: 20.10.2018)</a:t>
            </a:r>
            <a:endParaRPr lang="tr-TR"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a:t>
            </a:r>
            <a:r>
              <a:rPr lang="tr-TR" sz="1800" b="1" dirty="0">
                <a:latin typeface="Times New Roman" panose="02020603050405020304" pitchFamily="18" charset="0"/>
                <a:cs typeface="Times New Roman" panose="02020603050405020304" pitchFamily="18" charset="0"/>
              </a:rPr>
              <a:t>2</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MNIST database, Wikipedia [Online] Available: 	https://en.gowikipedia.org/wiki/MNIST_database (Date of Access: 16.10.2018)</a:t>
            </a:r>
            <a:endParaRPr lang="tr-TR"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a:t>
            </a:r>
            <a:r>
              <a:rPr lang="tr-TR" sz="1800" b="1" dirty="0">
                <a:latin typeface="Times New Roman" panose="02020603050405020304" pitchFamily="18" charset="0"/>
                <a:cs typeface="Times New Roman" panose="02020603050405020304" pitchFamily="18" charset="0"/>
              </a:rPr>
              <a:t>3</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Köktürkler</a:t>
            </a:r>
            <a:r>
              <a:rPr lang="en-US" sz="1800" dirty="0">
                <a:latin typeface="Times New Roman" panose="02020603050405020304" pitchFamily="18" charset="0"/>
                <a:cs typeface="Times New Roman" panose="02020603050405020304" pitchFamily="18" charset="0"/>
              </a:rPr>
              <a:t>, Wikipedia [Online] Available: 	https://tr.wikipedia.org/wiki/</a:t>
            </a:r>
            <a:r>
              <a:rPr lang="en-US" sz="1800" dirty="0" err="1">
                <a:latin typeface="Times New Roman" panose="02020603050405020304" pitchFamily="18" charset="0"/>
                <a:cs typeface="Times New Roman" panose="02020603050405020304" pitchFamily="18" charset="0"/>
              </a:rPr>
              <a:t>Göktürk_Kağanlığı</a:t>
            </a:r>
            <a:r>
              <a:rPr lang="en-US" sz="1800" dirty="0">
                <a:latin typeface="Times New Roman" panose="02020603050405020304" pitchFamily="18" charset="0"/>
                <a:cs typeface="Times New Roman" panose="02020603050405020304" pitchFamily="18" charset="0"/>
              </a:rPr>
              <a:t> (Date </a:t>
            </a:r>
            <a:r>
              <a:rPr lang="tr-TR"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of Access: 16.10.2018)</a:t>
            </a:r>
            <a:endParaRPr lang="tr-TR" sz="1800" dirty="0">
              <a:latin typeface="Times New Roman" panose="02020603050405020304" pitchFamily="18" charset="0"/>
              <a:cs typeface="Times New Roman" panose="02020603050405020304" pitchFamily="18" charset="0"/>
            </a:endParaRPr>
          </a:p>
          <a:p>
            <a:pPr algn="just"/>
            <a:r>
              <a:rPr lang="tr-TR" sz="1800" b="1" dirty="0">
                <a:latin typeface="Times New Roman" panose="02020603050405020304" pitchFamily="18" charset="0"/>
                <a:cs typeface="Times New Roman" panose="02020603050405020304" pitchFamily="18" charset="0"/>
              </a:rPr>
              <a:t>[4]     </a:t>
            </a:r>
            <a:r>
              <a:rPr lang="en-US" sz="1800" dirty="0">
                <a:latin typeface="Times New Roman" panose="02020603050405020304" pitchFamily="18" charset="0"/>
                <a:cs typeface="Times New Roman" panose="02020603050405020304" pitchFamily="18" charset="0"/>
              </a:rPr>
              <a:t>Blog of Researches on </a:t>
            </a:r>
            <a:r>
              <a:rPr lang="en-US" sz="1800" dirty="0" err="1">
                <a:latin typeface="Times New Roman" panose="02020603050405020304" pitchFamily="18" charset="0"/>
                <a:cs typeface="Times New Roman" panose="02020603050405020304" pitchFamily="18" charset="0"/>
              </a:rPr>
              <a:t>Köktürk</a:t>
            </a:r>
            <a:r>
              <a:rPr lang="en-US" sz="1800" dirty="0">
                <a:latin typeface="Times New Roman" panose="02020603050405020304" pitchFamily="18" charset="0"/>
                <a:cs typeface="Times New Roman" panose="02020603050405020304" pitchFamily="18" charset="0"/>
              </a:rPr>
              <a:t> Digits, [Online] Available: http://kokturukce.blogspot.com/2008/09/trk-saylar.html (Date of Access: 16.10.2018)</a:t>
            </a:r>
            <a:endParaRPr lang="tr-TR" sz="1800" dirty="0">
              <a:latin typeface="Times New Roman" panose="02020603050405020304" pitchFamily="18" charset="0"/>
              <a:cs typeface="Times New Roman" panose="02020603050405020304" pitchFamily="18" charset="0"/>
            </a:endParaRPr>
          </a:p>
          <a:p>
            <a:pPr algn="just"/>
            <a:r>
              <a:rPr lang="tr-TR" sz="1800" b="1" dirty="0">
                <a:latin typeface="Times New Roman" panose="02020603050405020304" pitchFamily="18" charset="0"/>
                <a:cs typeface="Times New Roman" panose="02020603050405020304" pitchFamily="18" charset="0"/>
              </a:rPr>
              <a:t>[5]     </a:t>
            </a:r>
            <a:r>
              <a:rPr lang="tr-TR" sz="1800" dirty="0">
                <a:latin typeface="Times New Roman" panose="02020603050405020304" pitchFamily="18" charset="0"/>
                <a:cs typeface="Times New Roman" panose="02020603050405020304" pitchFamily="18" charset="0"/>
              </a:rPr>
              <a:t>Azeem S., Meseery M. and et al.</a:t>
            </a:r>
            <a:r>
              <a:rPr lang="de-DE" sz="1800" dirty="0">
                <a:latin typeface="Times New Roman" panose="02020603050405020304" pitchFamily="18" charset="0"/>
                <a:cs typeface="Times New Roman" panose="02020603050405020304" pitchFamily="18" charset="0"/>
              </a:rPr>
              <a:t>Online Arabic Handwritten Digits Recognition</a:t>
            </a:r>
            <a:r>
              <a:rPr lang="tr-TR" sz="1800" dirty="0">
                <a:latin typeface="Times New Roman" panose="02020603050405020304" pitchFamily="18" charset="0"/>
                <a:cs typeface="Times New Roman" panose="02020603050405020304" pitchFamily="18" charset="0"/>
              </a:rPr>
              <a:t> [Online] Available at: </a:t>
            </a:r>
            <a:r>
              <a:rPr lang="tr-TR" sz="1800" dirty="0">
                <a:latin typeface="Times New Roman" panose="02020603050405020304" pitchFamily="18" charset="0"/>
                <a:cs typeface="Times New Roman" panose="02020603050405020304" pitchFamily="18" charset="0"/>
                <a:hlinkClick r:id="rId2"/>
              </a:rPr>
              <a:t>http://www.iapr-tc11.org/archive/icfhr2012/paper021.pdf</a:t>
            </a:r>
            <a:r>
              <a:rPr lang="tr-TR" sz="1800" dirty="0">
                <a:latin typeface="Times New Roman" panose="02020603050405020304" pitchFamily="18" charset="0"/>
                <a:cs typeface="Times New Roman" panose="02020603050405020304" pitchFamily="18" charset="0"/>
              </a:rPr>
              <a:t> (Date of Access: 25.12.2018)</a:t>
            </a:r>
          </a:p>
          <a:p>
            <a:pPr algn="just"/>
            <a:r>
              <a:rPr lang="tr-TR" sz="1800" b="1" dirty="0">
                <a:latin typeface="Times New Roman" panose="02020603050405020304" pitchFamily="18" charset="0"/>
                <a:cs typeface="Times New Roman" panose="02020603050405020304" pitchFamily="18" charset="0"/>
              </a:rPr>
              <a:t>[6]    </a:t>
            </a:r>
            <a:r>
              <a:rPr lang="tr-TR" sz="1800" dirty="0">
                <a:latin typeface="Times New Roman" panose="02020603050405020304" pitchFamily="18" charset="0"/>
                <a:cs typeface="Times New Roman" panose="02020603050405020304" pitchFamily="18" charset="0"/>
              </a:rPr>
              <a:t>Alom Z., Asari V. and et al,</a:t>
            </a:r>
            <a:r>
              <a:rPr lang="en-US" sz="1800" dirty="0">
                <a:latin typeface="Times New Roman" panose="02020603050405020304" pitchFamily="18" charset="0"/>
                <a:cs typeface="Times New Roman" panose="02020603050405020304" pitchFamily="18" charset="0"/>
              </a:rPr>
              <a:t>Handwritten Bangla Digit Recognition Using Deep Learning</a:t>
            </a:r>
            <a:r>
              <a:rPr lang="tr-TR" sz="1800" dirty="0">
                <a:latin typeface="Times New Roman" panose="02020603050405020304" pitchFamily="18" charset="0"/>
                <a:cs typeface="Times New Roman" panose="02020603050405020304" pitchFamily="18" charset="0"/>
              </a:rPr>
              <a:t> [Online] Available at: </a:t>
            </a:r>
            <a:r>
              <a:rPr lang="tr-TR" sz="1800" dirty="0">
                <a:latin typeface="Times New Roman" panose="02020603050405020304" pitchFamily="18" charset="0"/>
                <a:cs typeface="Times New Roman" panose="02020603050405020304" pitchFamily="18" charset="0"/>
                <a:hlinkClick r:id="rId3"/>
              </a:rPr>
              <a:t>https://arxiv.org/pdf/1705.02680.pdf</a:t>
            </a:r>
            <a:r>
              <a:rPr lang="tr-TR" sz="1800" dirty="0">
                <a:latin typeface="Times New Roman" panose="02020603050405020304" pitchFamily="18" charset="0"/>
                <a:cs typeface="Times New Roman" panose="02020603050405020304" pitchFamily="18" charset="0"/>
              </a:rPr>
              <a:t> (Date of Access: 25.12.2018)</a:t>
            </a:r>
          </a:p>
          <a:p>
            <a:pPr algn="just"/>
            <a:endParaRPr lang="tr-TR" sz="1800" dirty="0">
              <a:latin typeface="Times New Roman" panose="02020603050405020304" pitchFamily="18" charset="0"/>
              <a:cs typeface="Times New Roman" panose="02020603050405020304" pitchFamily="18" charset="0"/>
            </a:endParaRPr>
          </a:p>
          <a:p>
            <a:pPr algn="just"/>
            <a:endParaRPr lang="tr-TR" sz="1800" dirty="0">
              <a:latin typeface="Times New Roman" panose="02020603050405020304" pitchFamily="18" charset="0"/>
              <a:cs typeface="Times New Roman" panose="02020603050405020304" pitchFamily="18" charset="0"/>
            </a:endParaRPr>
          </a:p>
          <a:p>
            <a:pPr marL="0" indent="0" algn="just">
              <a:buNone/>
            </a:pPr>
            <a:endParaRPr lang="tr-TR"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E08215F-2917-415B-A267-B4753C54F403}"/>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1829732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E62510-A175-9D47-9EDF-D9FB6C162CE7}"/>
              </a:ext>
            </a:extLst>
          </p:cNvPr>
          <p:cNvPicPr>
            <a:picLocks noChangeAspect="1"/>
          </p:cNvPicPr>
          <p:nvPr/>
        </p:nvPicPr>
        <p:blipFill>
          <a:blip r:embed="rId2"/>
          <a:stretch>
            <a:fillRect/>
          </a:stretch>
        </p:blipFill>
        <p:spPr>
          <a:xfrm>
            <a:off x="-258" y="0"/>
            <a:ext cx="12191980" cy="6832109"/>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7" name="Rectangle 6">
            <a:extLst>
              <a:ext uri="{FF2B5EF4-FFF2-40B4-BE49-F238E27FC236}">
                <a16:creationId xmlns:a16="http://schemas.microsoft.com/office/drawing/2014/main" id="{1A6AF646-14CF-4428-B2FD-C7B2F335B340}"/>
              </a:ext>
            </a:extLst>
          </p:cNvPr>
          <p:cNvSpPr/>
          <p:nvPr/>
        </p:nvSpPr>
        <p:spPr>
          <a:xfrm>
            <a:off x="1411167" y="2622380"/>
            <a:ext cx="9369150" cy="2246769"/>
          </a:xfrm>
          <a:prstGeom prst="rect">
            <a:avLst/>
          </a:prstGeom>
          <a:noFill/>
        </p:spPr>
        <p:txBody>
          <a:bodyPr wrap="square" lIns="91440" tIns="45720" rIns="91440" bIns="45720">
            <a:spAutoFit/>
          </a:bodyPr>
          <a:lstStyle/>
          <a:p>
            <a:pPr algn="ctr"/>
            <a:r>
              <a:rPr lang="tr-TR" sz="7000" b="1" spc="50" dirty="0">
                <a:ln w="0"/>
                <a:solidFill>
                  <a:schemeClr val="bg2"/>
                </a:solidFill>
                <a:effectLst>
                  <a:innerShdw blurRad="63500" dist="50800" dir="13500000">
                    <a:srgbClr val="000000">
                      <a:alpha val="50000"/>
                    </a:srgbClr>
                  </a:innerShdw>
                </a:effectLst>
              </a:rPr>
              <a:t>Thanks for listening </a:t>
            </a:r>
          </a:p>
          <a:p>
            <a:pPr algn="ctr"/>
            <a:endParaRPr lang="tr-TR" sz="7000" b="1" spc="50" dirty="0">
              <a:ln w="0"/>
              <a:solidFill>
                <a:schemeClr val="bg2"/>
              </a:solidFill>
              <a:effectLst>
                <a:innerShdw blurRad="63500" dist="50800" dir="13500000">
                  <a:srgbClr val="000000">
                    <a:alpha val="50000"/>
                  </a:srgbClr>
                </a:innerShdw>
              </a:effectLst>
            </a:endParaRPr>
          </a:p>
        </p:txBody>
      </p:sp>
      <p:sp>
        <p:nvSpPr>
          <p:cNvPr id="2" name="Slide Number Placeholder 1">
            <a:extLst>
              <a:ext uri="{FF2B5EF4-FFF2-40B4-BE49-F238E27FC236}">
                <a16:creationId xmlns:a16="http://schemas.microsoft.com/office/drawing/2014/main" id="{7DC621FC-EBD1-4459-8AE8-43B38991829C}"/>
              </a:ext>
            </a:extLst>
          </p:cNvPr>
          <p:cNvSpPr>
            <a:spLocks noGrp="1"/>
          </p:cNvSpPr>
          <p:nvPr>
            <p:ph type="sldNum" sz="quarter" idx="12"/>
          </p:nvPr>
        </p:nvSpPr>
        <p:spPr/>
        <p:txBody>
          <a:bodyPr/>
          <a:lstStyle/>
          <a:p>
            <a:fld id="{69E57DC2-970A-4B3E-BB1C-7A09969E49DF}" type="slidenum">
              <a:rPr lang="en-US" smtClean="0"/>
              <a:pPr/>
              <a:t>13</a:t>
            </a:fld>
            <a:endParaRPr lang="en-US" dirty="0"/>
          </a:p>
        </p:txBody>
      </p:sp>
      <p:sp>
        <p:nvSpPr>
          <p:cNvPr id="8" name="Rectangle 7">
            <a:extLst>
              <a:ext uri="{FF2B5EF4-FFF2-40B4-BE49-F238E27FC236}">
                <a16:creationId xmlns:a16="http://schemas.microsoft.com/office/drawing/2014/main" id="{44FB4F56-D820-40D6-AAF9-6AE6949132C1}"/>
              </a:ext>
            </a:extLst>
          </p:cNvPr>
          <p:cNvSpPr/>
          <p:nvPr/>
        </p:nvSpPr>
        <p:spPr>
          <a:xfrm>
            <a:off x="1562217" y="4176587"/>
            <a:ext cx="9369150" cy="769441"/>
          </a:xfrm>
          <a:prstGeom prst="rect">
            <a:avLst/>
          </a:prstGeom>
          <a:noFill/>
        </p:spPr>
        <p:txBody>
          <a:bodyPr wrap="square" lIns="91440" tIns="45720" rIns="91440" bIns="45720">
            <a:spAutoFit/>
          </a:bodyPr>
          <a:lstStyle/>
          <a:p>
            <a:pPr algn="ctr"/>
            <a:r>
              <a:rPr lang="tr-TR" sz="2200" b="1" spc="50" dirty="0">
                <a:ln w="0">
                  <a:solidFill>
                    <a:schemeClr val="accent3">
                      <a:lumMod val="40000"/>
                      <a:lumOff val="60000"/>
                    </a:schemeClr>
                  </a:solidFill>
                </a:ln>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https://github.com/hilalekinci/Introduction-to-Machine-Learning-Recognition-of-Handwritten-Kokturk-Digits</a:t>
            </a:r>
          </a:p>
        </p:txBody>
      </p:sp>
    </p:spTree>
    <p:extLst>
      <p:ext uri="{BB962C8B-B14F-4D97-AF65-F5344CB8AC3E}">
        <p14:creationId xmlns:p14="http://schemas.microsoft.com/office/powerpoint/2010/main" val="179912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A1501E-3C0F-404A-9D2F-3CDE72DCFAE2}"/>
              </a:ext>
            </a:extLst>
          </p:cNvPr>
          <p:cNvSpPr>
            <a:spLocks noGrp="1"/>
          </p:cNvSpPr>
          <p:nvPr>
            <p:ph idx="1"/>
          </p:nvPr>
        </p:nvSpPr>
        <p:spPr>
          <a:xfrm>
            <a:off x="1051889" y="1538577"/>
            <a:ext cx="10649780" cy="3581400"/>
          </a:xfrm>
        </p:spPr>
        <p:txBody>
          <a:bodyPr/>
          <a:lstStyle/>
          <a:p>
            <a:pPr marL="0" indent="0" algn="just">
              <a:lnSpc>
                <a:spcPct val="150000"/>
              </a:lnSpc>
              <a:buNone/>
            </a:pPr>
            <a:r>
              <a:rPr lang="tr-TR" b="1" dirty="0">
                <a:solidFill>
                  <a:schemeClr val="tx1"/>
                </a:solidFill>
              </a:rPr>
              <a:t>Handwriting recognition (HWR) </a:t>
            </a:r>
            <a:r>
              <a:rPr lang="tr-TR" dirty="0"/>
              <a:t>is the ability of a computer to receive and interpret intelligible handwritten input from sources such as paper documents, photographs,touch-screens and other devices [1]. Handwritten recognition is also applied for handwritten digits. </a:t>
            </a:r>
            <a:r>
              <a:rPr lang="en-US" dirty="0"/>
              <a:t>The </a:t>
            </a:r>
            <a:r>
              <a:rPr lang="en-US" b="1" dirty="0"/>
              <a:t>MNIST</a:t>
            </a:r>
            <a:r>
              <a:rPr lang="en-US" dirty="0"/>
              <a:t> database (Modified National Institute of Standards and Technology database)</a:t>
            </a:r>
            <a:r>
              <a:rPr lang="tr-TR" dirty="0"/>
              <a:t> [2]</a:t>
            </a:r>
            <a:r>
              <a:rPr lang="en-US" dirty="0"/>
              <a:t> is a large database of handwritten digits that is commonly used for training various image processing systems. The database is also widely used for training and testing in the field of machine learning.</a:t>
            </a:r>
            <a:endParaRPr lang="tr-TR" dirty="0"/>
          </a:p>
        </p:txBody>
      </p:sp>
      <p:sp>
        <p:nvSpPr>
          <p:cNvPr id="5" name="Rectangle 4">
            <a:extLst>
              <a:ext uri="{FF2B5EF4-FFF2-40B4-BE49-F238E27FC236}">
                <a16:creationId xmlns:a16="http://schemas.microsoft.com/office/drawing/2014/main" id="{F1DB3C8A-A054-45A3-AE44-2E6D47FD2A08}"/>
              </a:ext>
            </a:extLst>
          </p:cNvPr>
          <p:cNvSpPr/>
          <p:nvPr/>
        </p:nvSpPr>
        <p:spPr>
          <a:xfrm>
            <a:off x="0" y="4861560"/>
            <a:ext cx="12191999"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Franklin Gothic Book" panose="020B0503020102020204"/>
              <a:ea typeface="+mn-ea"/>
              <a:cs typeface="+mn-cs"/>
            </a:endParaRPr>
          </a:p>
        </p:txBody>
      </p:sp>
      <p:sp>
        <p:nvSpPr>
          <p:cNvPr id="6" name="Title 1">
            <a:extLst>
              <a:ext uri="{FF2B5EF4-FFF2-40B4-BE49-F238E27FC236}">
                <a16:creationId xmlns:a16="http://schemas.microsoft.com/office/drawing/2014/main" id="{01E9DDA7-E8F4-449A-BB9F-279086C37217}"/>
              </a:ext>
            </a:extLst>
          </p:cNvPr>
          <p:cNvSpPr>
            <a:spLocks noGrp="1"/>
          </p:cNvSpPr>
          <p:nvPr>
            <p:ph type="title"/>
          </p:nvPr>
        </p:nvSpPr>
        <p:spPr>
          <a:xfrm>
            <a:off x="1371600" y="552074"/>
            <a:ext cx="9601200" cy="1485900"/>
          </a:xfrm>
        </p:spPr>
        <p:txBody>
          <a:bodyPr/>
          <a:lstStyle/>
          <a:p>
            <a:pPr algn="ctr"/>
            <a:r>
              <a:rPr lang="tr-TR" dirty="0"/>
              <a:t>Handwritten Digit Recognition</a:t>
            </a:r>
          </a:p>
        </p:txBody>
      </p:sp>
      <p:sp>
        <p:nvSpPr>
          <p:cNvPr id="2" name="Slide Number Placeholder 1">
            <a:extLst>
              <a:ext uri="{FF2B5EF4-FFF2-40B4-BE49-F238E27FC236}">
                <a16:creationId xmlns:a16="http://schemas.microsoft.com/office/drawing/2014/main" id="{0B1BEBA5-DE3D-409A-8162-B7F6AC46A71C}"/>
              </a:ext>
            </a:extLst>
          </p:cNvPr>
          <p:cNvSpPr>
            <a:spLocks noGrp="1"/>
          </p:cNvSpPr>
          <p:nvPr>
            <p:ph type="sldNum" sz="quarter" idx="12"/>
          </p:nvPr>
        </p:nvSpPr>
        <p:spPr/>
        <p:txBody>
          <a:bodyPr/>
          <a:lstStyle/>
          <a:p>
            <a:fld id="{69E57DC2-970A-4B3E-BB1C-7A09969E49DF}" type="slidenum">
              <a:rPr lang="en-US" smtClean="0"/>
              <a:t>2</a:t>
            </a:fld>
            <a:endParaRPr lang="en-US" dirty="0"/>
          </a:p>
        </p:txBody>
      </p:sp>
      <p:pic>
        <p:nvPicPr>
          <p:cNvPr id="8" name="Picture 7">
            <a:extLst>
              <a:ext uri="{FF2B5EF4-FFF2-40B4-BE49-F238E27FC236}">
                <a16:creationId xmlns:a16="http://schemas.microsoft.com/office/drawing/2014/main" id="{522EB7B9-FC65-4BC8-A2A0-F4CC2B9DC20E}"/>
              </a:ext>
            </a:extLst>
          </p:cNvPr>
          <p:cNvPicPr>
            <a:picLocks noChangeAspect="1"/>
          </p:cNvPicPr>
          <p:nvPr/>
        </p:nvPicPr>
        <p:blipFill>
          <a:blip r:embed="rId2"/>
          <a:stretch>
            <a:fillRect/>
          </a:stretch>
        </p:blipFill>
        <p:spPr>
          <a:xfrm>
            <a:off x="-122905" y="4820027"/>
            <a:ext cx="12314904" cy="2024495"/>
          </a:xfrm>
          <a:prstGeom prst="rect">
            <a:avLst/>
          </a:prstGeom>
        </p:spPr>
      </p:pic>
    </p:spTree>
    <p:extLst>
      <p:ext uri="{BB962C8B-B14F-4D97-AF65-F5344CB8AC3E}">
        <p14:creationId xmlns:p14="http://schemas.microsoft.com/office/powerpoint/2010/main" val="2410561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4873-3E20-4432-ADCA-6344C3ED1183}"/>
              </a:ext>
            </a:extLst>
          </p:cNvPr>
          <p:cNvSpPr>
            <a:spLocks noGrp="1"/>
          </p:cNvSpPr>
          <p:nvPr>
            <p:ph type="title"/>
          </p:nvPr>
        </p:nvSpPr>
        <p:spPr>
          <a:xfrm>
            <a:off x="1524000" y="473765"/>
            <a:ext cx="9601200" cy="1485900"/>
          </a:xfrm>
        </p:spPr>
        <p:txBody>
          <a:bodyPr>
            <a:normAutofit/>
          </a:bodyPr>
          <a:lstStyle/>
          <a:p>
            <a:pPr algn="ctr"/>
            <a:r>
              <a:rPr lang="tr-TR" dirty="0"/>
              <a:t>Köktürk Digits</a:t>
            </a:r>
          </a:p>
        </p:txBody>
      </p:sp>
      <p:pic>
        <p:nvPicPr>
          <p:cNvPr id="5" name="Content Placeholder 4">
            <a:extLst>
              <a:ext uri="{FF2B5EF4-FFF2-40B4-BE49-F238E27FC236}">
                <a16:creationId xmlns:a16="http://schemas.microsoft.com/office/drawing/2014/main" id="{2E9CF986-C9AB-4E1D-BF97-76124B97B895}"/>
              </a:ext>
            </a:extLst>
          </p:cNvPr>
          <p:cNvPicPr>
            <a:picLocks noGrp="1" noChangeAspect="1"/>
          </p:cNvPicPr>
          <p:nvPr>
            <p:ph idx="1"/>
          </p:nvPr>
        </p:nvPicPr>
        <p:blipFill>
          <a:blip r:embed="rId2"/>
          <a:stretch>
            <a:fillRect/>
          </a:stretch>
        </p:blipFill>
        <p:spPr>
          <a:xfrm>
            <a:off x="3620716" y="3353371"/>
            <a:ext cx="5672811" cy="3034954"/>
          </a:xfrm>
          <a:ln>
            <a:solidFill>
              <a:schemeClr val="tx2"/>
            </a:solidFill>
          </a:ln>
        </p:spPr>
      </p:pic>
      <p:sp>
        <p:nvSpPr>
          <p:cNvPr id="6" name="Title 1">
            <a:extLst>
              <a:ext uri="{FF2B5EF4-FFF2-40B4-BE49-F238E27FC236}">
                <a16:creationId xmlns:a16="http://schemas.microsoft.com/office/drawing/2014/main" id="{655E5A29-8F55-4829-8E92-67BDE2463483}"/>
              </a:ext>
            </a:extLst>
          </p:cNvPr>
          <p:cNvSpPr txBox="1">
            <a:spLocks/>
          </p:cNvSpPr>
          <p:nvPr/>
        </p:nvSpPr>
        <p:spPr>
          <a:xfrm>
            <a:off x="1524000" y="178428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endParaRPr lang="tr-TR" dirty="0"/>
          </a:p>
        </p:txBody>
      </p:sp>
      <p:sp>
        <p:nvSpPr>
          <p:cNvPr id="7" name="Title 1">
            <a:extLst>
              <a:ext uri="{FF2B5EF4-FFF2-40B4-BE49-F238E27FC236}">
                <a16:creationId xmlns:a16="http://schemas.microsoft.com/office/drawing/2014/main" id="{0C903FCB-7628-470E-984E-D89E2927E7DC}"/>
              </a:ext>
            </a:extLst>
          </p:cNvPr>
          <p:cNvSpPr txBox="1">
            <a:spLocks/>
          </p:cNvSpPr>
          <p:nvPr/>
        </p:nvSpPr>
        <p:spPr>
          <a:xfrm>
            <a:off x="1656522" y="1550504"/>
            <a:ext cx="9992139" cy="1807369"/>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just">
              <a:lnSpc>
                <a:spcPct val="170000"/>
              </a:lnSpc>
            </a:pPr>
            <a:br>
              <a:rPr lang="tr-TR" sz="3300" dirty="0"/>
            </a:br>
            <a:r>
              <a:rPr lang="en-US" sz="8000" dirty="0" err="1">
                <a:solidFill>
                  <a:srgbClr val="FF0000"/>
                </a:solidFill>
                <a:latin typeface="Times New Roman" panose="02020603050405020304" pitchFamily="18" charset="0"/>
                <a:cs typeface="Times New Roman" panose="02020603050405020304" pitchFamily="18" charset="0"/>
              </a:rPr>
              <a:t>Köktürks</a:t>
            </a:r>
            <a:r>
              <a:rPr lang="en-US" sz="8000" dirty="0">
                <a:latin typeface="Times New Roman" panose="02020603050405020304" pitchFamily="18" charset="0"/>
                <a:cs typeface="Times New Roman" panose="02020603050405020304" pitchFamily="18" charset="0"/>
              </a:rPr>
              <a:t> were the Turkish lineage who lived as a sovereign nation under the name </a:t>
            </a:r>
            <a:r>
              <a:rPr lang="en-US" sz="8000" dirty="0" err="1">
                <a:latin typeface="Times New Roman" panose="02020603050405020304" pitchFamily="18" charset="0"/>
                <a:cs typeface="Times New Roman" panose="02020603050405020304" pitchFamily="18" charset="0"/>
              </a:rPr>
              <a:t>Köktürk</a:t>
            </a:r>
            <a:r>
              <a:rPr lang="en-US" sz="8000" dirty="0">
                <a:latin typeface="Times New Roman" panose="02020603050405020304" pitchFamily="18" charset="0"/>
                <a:cs typeface="Times New Roman" panose="02020603050405020304" pitchFamily="18" charset="0"/>
              </a:rPr>
              <a:t> State in </a:t>
            </a:r>
            <a:r>
              <a:rPr lang="en-US" sz="8000" dirty="0" err="1">
                <a:latin typeface="Times New Roman" panose="02020603050405020304" pitchFamily="18" charset="0"/>
                <a:cs typeface="Times New Roman" panose="02020603050405020304" pitchFamily="18" charset="0"/>
              </a:rPr>
              <a:t>Ötüken</a:t>
            </a:r>
            <a:r>
              <a:rPr lang="en-US" sz="8000" dirty="0">
                <a:latin typeface="Times New Roman" panose="02020603050405020304" pitchFamily="18" charset="0"/>
                <a:cs typeface="Times New Roman" panose="02020603050405020304" pitchFamily="18" charset="0"/>
              </a:rPr>
              <a:t>, Central Asia between AD 552-745[</a:t>
            </a:r>
            <a:r>
              <a:rPr lang="tr-TR" sz="8000" dirty="0">
                <a:latin typeface="Times New Roman" panose="02020603050405020304" pitchFamily="18" charset="0"/>
                <a:cs typeface="Times New Roman" panose="02020603050405020304" pitchFamily="18" charset="0"/>
              </a:rPr>
              <a:t>3</a:t>
            </a:r>
            <a:r>
              <a:rPr lang="en-US" sz="8000" dirty="0">
                <a:latin typeface="Times New Roman" panose="02020603050405020304" pitchFamily="18" charset="0"/>
                <a:cs typeface="Times New Roman" panose="02020603050405020304" pitchFamily="18" charset="0"/>
              </a:rPr>
              <a:t>].</a:t>
            </a:r>
            <a:r>
              <a:rPr lang="tr-TR" sz="8000"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 They used different alphabet and numbers which is not similar to Turkish alphabet and digits we currently use. </a:t>
            </a:r>
            <a:br>
              <a:rPr lang="en-US" dirty="0"/>
            </a:br>
            <a:endParaRPr lang="tr-TR" dirty="0"/>
          </a:p>
        </p:txBody>
      </p:sp>
      <p:sp>
        <p:nvSpPr>
          <p:cNvPr id="8" name="Title 1">
            <a:extLst>
              <a:ext uri="{FF2B5EF4-FFF2-40B4-BE49-F238E27FC236}">
                <a16:creationId xmlns:a16="http://schemas.microsoft.com/office/drawing/2014/main" id="{AD8B7169-AE61-43B1-85C0-0453E9227249}"/>
              </a:ext>
            </a:extLst>
          </p:cNvPr>
          <p:cNvSpPr txBox="1">
            <a:spLocks/>
          </p:cNvSpPr>
          <p:nvPr/>
        </p:nvSpPr>
        <p:spPr>
          <a:xfrm>
            <a:off x="1656522" y="6383822"/>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tr-TR" sz="2000" dirty="0">
                <a:latin typeface="Times New Roman" panose="02020603050405020304" pitchFamily="18" charset="0"/>
                <a:cs typeface="Times New Roman" panose="02020603050405020304" pitchFamily="18" charset="0"/>
              </a:rPr>
              <a:t>Köktürk digits [4]</a:t>
            </a:r>
          </a:p>
        </p:txBody>
      </p:sp>
      <p:sp>
        <p:nvSpPr>
          <p:cNvPr id="3" name="Slide Number Placeholder 2">
            <a:extLst>
              <a:ext uri="{FF2B5EF4-FFF2-40B4-BE49-F238E27FC236}">
                <a16:creationId xmlns:a16="http://schemas.microsoft.com/office/drawing/2014/main" id="{CBB5ECA9-89F2-449F-B341-F3996FF5EE8C}"/>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2072261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46E6A-A513-4B3E-8275-FFED96C5622F}"/>
              </a:ext>
            </a:extLst>
          </p:cNvPr>
          <p:cNvSpPr>
            <a:spLocks noGrp="1"/>
          </p:cNvSpPr>
          <p:nvPr>
            <p:ph type="title"/>
          </p:nvPr>
        </p:nvSpPr>
        <p:spPr/>
        <p:txBody>
          <a:bodyPr/>
          <a:lstStyle/>
          <a:p>
            <a:pPr algn="ctr"/>
            <a:r>
              <a:rPr lang="tr-TR" dirty="0"/>
              <a:t>Goals</a:t>
            </a:r>
          </a:p>
        </p:txBody>
      </p:sp>
      <p:sp>
        <p:nvSpPr>
          <p:cNvPr id="3" name="Content Placeholder 2">
            <a:extLst>
              <a:ext uri="{FF2B5EF4-FFF2-40B4-BE49-F238E27FC236}">
                <a16:creationId xmlns:a16="http://schemas.microsoft.com/office/drawing/2014/main" id="{287016BF-6A8E-4560-A73A-147FB2F95F03}"/>
              </a:ext>
            </a:extLst>
          </p:cNvPr>
          <p:cNvSpPr>
            <a:spLocks noGrp="1"/>
          </p:cNvSpPr>
          <p:nvPr>
            <p:ph idx="1"/>
          </p:nvPr>
        </p:nvSpPr>
        <p:spPr>
          <a:xfrm>
            <a:off x="2286000" y="2039178"/>
            <a:ext cx="9601200" cy="3581400"/>
          </a:xfrm>
        </p:spPr>
        <p:txBody>
          <a:bodyPr/>
          <a:lstStyle/>
          <a:p>
            <a:r>
              <a:rPr lang="tr-TR" sz="2500" b="1" dirty="0">
                <a:latin typeface="Times New Roman" panose="02020603050405020304" pitchFamily="18" charset="0"/>
                <a:cs typeface="Times New Roman" panose="02020603050405020304" pitchFamily="18" charset="0"/>
              </a:rPr>
              <a:t>Building a dataset </a:t>
            </a:r>
            <a:r>
              <a:rPr lang="tr-TR" sz="2500" dirty="0">
                <a:latin typeface="Times New Roman" panose="02020603050405020304" pitchFamily="18" charset="0"/>
                <a:cs typeface="Times New Roman" panose="02020603050405020304" pitchFamily="18" charset="0"/>
              </a:rPr>
              <a:t>of handwritten Köktürk digit recognition</a:t>
            </a:r>
          </a:p>
          <a:p>
            <a:pPr marL="0" indent="0">
              <a:buNone/>
            </a:pPr>
            <a:endParaRPr lang="tr-TR" sz="2500" dirty="0">
              <a:latin typeface="Times New Roman" panose="02020603050405020304" pitchFamily="18" charset="0"/>
              <a:cs typeface="Times New Roman" panose="02020603050405020304" pitchFamily="18" charset="0"/>
            </a:endParaRPr>
          </a:p>
          <a:p>
            <a:r>
              <a:rPr lang="tr-TR" sz="2500" dirty="0">
                <a:latin typeface="Times New Roman" panose="02020603050405020304" pitchFamily="18" charset="0"/>
                <a:cs typeface="Times New Roman" panose="02020603050405020304" pitchFamily="18" charset="0"/>
              </a:rPr>
              <a:t>Implementing a </a:t>
            </a:r>
            <a:r>
              <a:rPr lang="tr-TR" sz="2500" b="1" dirty="0">
                <a:latin typeface="Times New Roman" panose="02020603050405020304" pitchFamily="18" charset="0"/>
                <a:cs typeface="Times New Roman" panose="02020603050405020304" pitchFamily="18" charset="0"/>
              </a:rPr>
              <a:t>convolutional neural network (CNN)</a:t>
            </a:r>
          </a:p>
          <a:p>
            <a:pPr marL="0" indent="0">
              <a:buNone/>
            </a:pPr>
            <a:endParaRPr lang="tr-TR" sz="2500" b="1" dirty="0">
              <a:latin typeface="Times New Roman" panose="02020603050405020304" pitchFamily="18" charset="0"/>
              <a:cs typeface="Times New Roman" panose="02020603050405020304" pitchFamily="18" charset="0"/>
            </a:endParaRPr>
          </a:p>
          <a:p>
            <a:r>
              <a:rPr lang="tr-TR" sz="2500" dirty="0">
                <a:latin typeface="Times New Roman" panose="02020603050405020304" pitchFamily="18" charset="0"/>
                <a:cs typeface="Times New Roman" panose="02020603050405020304" pitchFamily="18" charset="0"/>
              </a:rPr>
              <a:t>Obtaining </a:t>
            </a:r>
            <a:r>
              <a:rPr lang="tr-TR" sz="2500" b="1" dirty="0">
                <a:latin typeface="Times New Roman" panose="02020603050405020304" pitchFamily="18" charset="0"/>
                <a:cs typeface="Times New Roman" panose="02020603050405020304" pitchFamily="18" charset="0"/>
              </a:rPr>
              <a:t>at least 90% </a:t>
            </a:r>
            <a:r>
              <a:rPr lang="tr-TR" sz="2500" dirty="0">
                <a:latin typeface="Times New Roman" panose="02020603050405020304" pitchFamily="18" charset="0"/>
                <a:cs typeface="Times New Roman" panose="02020603050405020304" pitchFamily="18" charset="0"/>
              </a:rPr>
              <a:t>accuracy</a:t>
            </a:r>
          </a:p>
          <a:p>
            <a:endParaRPr lang="tr-TR" dirty="0"/>
          </a:p>
        </p:txBody>
      </p:sp>
      <p:sp>
        <p:nvSpPr>
          <p:cNvPr id="4" name="Slide Number Placeholder 3">
            <a:extLst>
              <a:ext uri="{FF2B5EF4-FFF2-40B4-BE49-F238E27FC236}">
                <a16:creationId xmlns:a16="http://schemas.microsoft.com/office/drawing/2014/main" id="{3C785492-8098-427B-B8A3-2413CA5A14E9}"/>
              </a:ext>
            </a:extLst>
          </p:cNvPr>
          <p:cNvSpPr>
            <a:spLocks noGrp="1"/>
          </p:cNvSpPr>
          <p:nvPr>
            <p:ph type="sldNum" sz="quarter" idx="12"/>
          </p:nvPr>
        </p:nvSpPr>
        <p:spPr/>
        <p:txBody>
          <a:bodyPr/>
          <a:lstStyle/>
          <a:p>
            <a:fld id="{69E57DC2-970A-4B3E-BB1C-7A09969E49DF}" type="slidenum">
              <a:rPr lang="en-US" smtClean="0"/>
              <a:t>4</a:t>
            </a:fld>
            <a:endParaRPr lang="en-US" dirty="0"/>
          </a:p>
        </p:txBody>
      </p:sp>
      <p:pic>
        <p:nvPicPr>
          <p:cNvPr id="5" name="Picture Placeholder 10">
            <a:extLst>
              <a:ext uri="{FF2B5EF4-FFF2-40B4-BE49-F238E27FC236}">
                <a16:creationId xmlns:a16="http://schemas.microsoft.com/office/drawing/2014/main" id="{F7C50216-B778-418E-8FBE-9AB104982243}"/>
              </a:ext>
            </a:extLst>
          </p:cNvPr>
          <p:cNvPicPr>
            <a:picLocks noChangeAspect="1"/>
          </p:cNvPicPr>
          <p:nvPr/>
        </p:nvPicPr>
        <p:blipFill>
          <a:blip r:embed="rId2"/>
          <a:stretch>
            <a:fillRect/>
          </a:stretch>
        </p:blipFill>
        <p:spPr>
          <a:xfrm>
            <a:off x="7546152" y="4015409"/>
            <a:ext cx="4863694" cy="2799521"/>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ln w="57150">
            <a:solidFill>
              <a:schemeClr val="tx2"/>
            </a:solidFill>
          </a:ln>
        </p:spPr>
      </p:pic>
    </p:spTree>
    <p:extLst>
      <p:ext uri="{BB962C8B-B14F-4D97-AF65-F5344CB8AC3E}">
        <p14:creationId xmlns:p14="http://schemas.microsoft.com/office/powerpoint/2010/main" val="377325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05CA-9471-443E-A36F-FA9025684AFD}"/>
              </a:ext>
            </a:extLst>
          </p:cNvPr>
          <p:cNvSpPr>
            <a:spLocks noGrp="1"/>
          </p:cNvSpPr>
          <p:nvPr>
            <p:ph type="title"/>
          </p:nvPr>
        </p:nvSpPr>
        <p:spPr>
          <a:xfrm>
            <a:off x="1530626" y="247650"/>
            <a:ext cx="10661374" cy="1485900"/>
          </a:xfrm>
        </p:spPr>
        <p:txBody>
          <a:bodyPr/>
          <a:lstStyle/>
          <a:p>
            <a:pPr algn="ctr"/>
            <a:r>
              <a:rPr lang="tr-TR" dirty="0"/>
              <a:t>Related Work</a:t>
            </a:r>
          </a:p>
        </p:txBody>
      </p:sp>
      <p:pic>
        <p:nvPicPr>
          <p:cNvPr id="5" name="Content Placeholder 4">
            <a:extLst>
              <a:ext uri="{FF2B5EF4-FFF2-40B4-BE49-F238E27FC236}">
                <a16:creationId xmlns:a16="http://schemas.microsoft.com/office/drawing/2014/main" id="{3792DD5E-233B-40E8-A048-BBEC629C59A4}"/>
              </a:ext>
            </a:extLst>
          </p:cNvPr>
          <p:cNvPicPr>
            <a:picLocks noGrp="1" noChangeAspect="1"/>
          </p:cNvPicPr>
          <p:nvPr>
            <p:ph idx="1"/>
          </p:nvPr>
        </p:nvPicPr>
        <p:blipFill>
          <a:blip r:embed="rId2"/>
          <a:stretch>
            <a:fillRect/>
          </a:stretch>
        </p:blipFill>
        <p:spPr>
          <a:xfrm>
            <a:off x="6681042" y="1282976"/>
            <a:ext cx="5249008" cy="2981741"/>
          </a:xfrm>
        </p:spPr>
      </p:pic>
      <p:sp>
        <p:nvSpPr>
          <p:cNvPr id="6" name="Title 1">
            <a:extLst>
              <a:ext uri="{FF2B5EF4-FFF2-40B4-BE49-F238E27FC236}">
                <a16:creationId xmlns:a16="http://schemas.microsoft.com/office/drawing/2014/main" id="{3CBBF69D-4448-41CD-9B60-A84FBE90D44D}"/>
              </a:ext>
            </a:extLst>
          </p:cNvPr>
          <p:cNvSpPr txBox="1">
            <a:spLocks/>
          </p:cNvSpPr>
          <p:nvPr/>
        </p:nvSpPr>
        <p:spPr>
          <a:xfrm>
            <a:off x="6718289" y="4381501"/>
            <a:ext cx="4881854" cy="1485900"/>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lnSpc>
                <a:spcPct val="170000"/>
              </a:lnSpc>
            </a:pPr>
            <a:r>
              <a:rPr lang="tr-TR" sz="6400" dirty="0">
                <a:latin typeface="Times New Roman" panose="02020603050405020304" pitchFamily="18" charset="0"/>
                <a:cs typeface="Times New Roman" panose="02020603050405020304" pitchFamily="18" charset="0"/>
              </a:rPr>
              <a:t>Alom Z., Asari V. and et al. </a:t>
            </a:r>
            <a:r>
              <a:rPr lang="en-US" sz="6400" b="1" dirty="0">
                <a:latin typeface="Times New Roman" panose="02020603050405020304" pitchFamily="18" charset="0"/>
                <a:cs typeface="Times New Roman" panose="02020603050405020304" pitchFamily="18" charset="0"/>
              </a:rPr>
              <a:t>Handwritten Bangla </a:t>
            </a:r>
            <a:endParaRPr lang="tr-TR" sz="6400" b="1" dirty="0">
              <a:latin typeface="Times New Roman" panose="02020603050405020304" pitchFamily="18" charset="0"/>
              <a:cs typeface="Times New Roman" panose="02020603050405020304" pitchFamily="18" charset="0"/>
            </a:endParaRPr>
          </a:p>
          <a:p>
            <a:pPr algn="ctr">
              <a:lnSpc>
                <a:spcPct val="170000"/>
              </a:lnSpc>
            </a:pPr>
            <a:r>
              <a:rPr lang="en-US" sz="6400" b="1" dirty="0">
                <a:latin typeface="Times New Roman" panose="02020603050405020304" pitchFamily="18" charset="0"/>
                <a:cs typeface="Times New Roman" panose="02020603050405020304" pitchFamily="18" charset="0"/>
              </a:rPr>
              <a:t>Digit Recognition Using Deep Learning</a:t>
            </a:r>
            <a:r>
              <a:rPr lang="tr-TR" sz="6400" b="1" dirty="0">
                <a:latin typeface="Times New Roman" panose="02020603050405020304" pitchFamily="18" charset="0"/>
                <a:cs typeface="Times New Roman" panose="02020603050405020304" pitchFamily="18" charset="0"/>
              </a:rPr>
              <a:t> </a:t>
            </a:r>
            <a:r>
              <a:rPr lang="tr-TR" sz="6400" dirty="0">
                <a:latin typeface="Times New Roman" panose="02020603050405020304" pitchFamily="18" charset="0"/>
                <a:cs typeface="Times New Roman" panose="02020603050405020304" pitchFamily="18" charset="0"/>
              </a:rPr>
              <a:t>[6]</a:t>
            </a:r>
          </a:p>
          <a:p>
            <a:pPr algn="ctr">
              <a:lnSpc>
                <a:spcPct val="170000"/>
              </a:lnSpc>
            </a:pPr>
            <a:r>
              <a:rPr lang="tr-TR" sz="6400" dirty="0">
                <a:latin typeface="Times New Roman" panose="02020603050405020304" pitchFamily="18" charset="0"/>
                <a:cs typeface="Times New Roman" panose="02020603050405020304" pitchFamily="18" charset="0"/>
              </a:rPr>
              <a:t>Training Dataset: 5000</a:t>
            </a:r>
          </a:p>
          <a:p>
            <a:pPr algn="ctr">
              <a:lnSpc>
                <a:spcPct val="170000"/>
              </a:lnSpc>
            </a:pPr>
            <a:r>
              <a:rPr lang="tr-TR" sz="6400" dirty="0">
                <a:latin typeface="Times New Roman" panose="02020603050405020304" pitchFamily="18" charset="0"/>
                <a:cs typeface="Times New Roman" panose="02020603050405020304" pitchFamily="18" charset="0"/>
              </a:rPr>
              <a:t>Testing Dataset: 1000</a:t>
            </a:r>
          </a:p>
          <a:p>
            <a:pPr algn="ctr">
              <a:lnSpc>
                <a:spcPct val="170000"/>
              </a:lnSpc>
            </a:pPr>
            <a:r>
              <a:rPr lang="tr-TR" sz="6400" dirty="0">
                <a:latin typeface="Times New Roman" panose="02020603050405020304" pitchFamily="18" charset="0"/>
                <a:cs typeface="Times New Roman" panose="02020603050405020304" pitchFamily="18" charset="0"/>
              </a:rPr>
              <a:t>Method: CNN</a:t>
            </a:r>
          </a:p>
          <a:p>
            <a:pPr algn="ctr">
              <a:lnSpc>
                <a:spcPct val="170000"/>
              </a:lnSpc>
            </a:pPr>
            <a:r>
              <a:rPr lang="tr-TR" sz="6400" dirty="0">
                <a:latin typeface="Times New Roman" panose="02020603050405020304" pitchFamily="18" charset="0"/>
                <a:cs typeface="Times New Roman" panose="02020603050405020304" pitchFamily="18" charset="0"/>
              </a:rPr>
              <a:t>Accuracy: 98.64%</a:t>
            </a:r>
          </a:p>
          <a:p>
            <a:pPr algn="ctr"/>
            <a:endParaRPr lang="tr-TR" dirty="0"/>
          </a:p>
        </p:txBody>
      </p:sp>
      <p:sp>
        <p:nvSpPr>
          <p:cNvPr id="7" name="Title 1">
            <a:extLst>
              <a:ext uri="{FF2B5EF4-FFF2-40B4-BE49-F238E27FC236}">
                <a16:creationId xmlns:a16="http://schemas.microsoft.com/office/drawing/2014/main" id="{FD0A8E99-A4BA-426C-95DE-F9885E2EEFE7}"/>
              </a:ext>
            </a:extLst>
          </p:cNvPr>
          <p:cNvSpPr txBox="1">
            <a:spLocks/>
          </p:cNvSpPr>
          <p:nvPr/>
        </p:nvSpPr>
        <p:spPr>
          <a:xfrm>
            <a:off x="1080052" y="4832074"/>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endParaRPr lang="tr-TR" sz="2000" dirty="0"/>
          </a:p>
        </p:txBody>
      </p:sp>
      <p:pic>
        <p:nvPicPr>
          <p:cNvPr id="9" name="Picture 8">
            <a:extLst>
              <a:ext uri="{FF2B5EF4-FFF2-40B4-BE49-F238E27FC236}">
                <a16:creationId xmlns:a16="http://schemas.microsoft.com/office/drawing/2014/main" id="{D544C0BE-B7E0-47C0-9E22-353AAB08CB77}"/>
              </a:ext>
            </a:extLst>
          </p:cNvPr>
          <p:cNvPicPr>
            <a:picLocks noChangeAspect="1"/>
          </p:cNvPicPr>
          <p:nvPr/>
        </p:nvPicPr>
        <p:blipFill>
          <a:blip r:embed="rId3"/>
          <a:stretch>
            <a:fillRect/>
          </a:stretch>
        </p:blipFill>
        <p:spPr>
          <a:xfrm>
            <a:off x="1530626" y="1282976"/>
            <a:ext cx="4977130" cy="2981740"/>
          </a:xfrm>
          <a:prstGeom prst="rect">
            <a:avLst/>
          </a:prstGeom>
        </p:spPr>
      </p:pic>
      <p:sp>
        <p:nvSpPr>
          <p:cNvPr id="10" name="Title 1">
            <a:extLst>
              <a:ext uri="{FF2B5EF4-FFF2-40B4-BE49-F238E27FC236}">
                <a16:creationId xmlns:a16="http://schemas.microsoft.com/office/drawing/2014/main" id="{DB7B026F-E20F-4F00-8D5F-69678C010B09}"/>
              </a:ext>
            </a:extLst>
          </p:cNvPr>
          <p:cNvSpPr txBox="1">
            <a:spLocks/>
          </p:cNvSpPr>
          <p:nvPr/>
        </p:nvSpPr>
        <p:spPr>
          <a:xfrm>
            <a:off x="1698788" y="4381501"/>
            <a:ext cx="4982253" cy="2059056"/>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lnSpc>
                <a:spcPct val="150000"/>
              </a:lnSpc>
            </a:pPr>
            <a:r>
              <a:rPr lang="tr-TR" sz="1600" dirty="0">
                <a:latin typeface="Times New Roman" panose="02020603050405020304" pitchFamily="18" charset="0"/>
                <a:cs typeface="Times New Roman" panose="02020603050405020304" pitchFamily="18" charset="0"/>
              </a:rPr>
              <a:t>Azeem S., Meseery M. and et al.</a:t>
            </a:r>
            <a:r>
              <a:rPr lang="de-DE" sz="1600" b="1" dirty="0">
                <a:latin typeface="Times New Roman" panose="02020603050405020304" pitchFamily="18" charset="0"/>
                <a:cs typeface="Times New Roman" panose="02020603050405020304" pitchFamily="18" charset="0"/>
              </a:rPr>
              <a:t>Online Arabic Handwritten Digits Recognition</a:t>
            </a:r>
            <a:r>
              <a:rPr lang="tr-TR" sz="1600" b="1" dirty="0">
                <a:latin typeface="Times New Roman" panose="02020603050405020304" pitchFamily="18" charset="0"/>
                <a:cs typeface="Times New Roman" panose="02020603050405020304" pitchFamily="18" charset="0"/>
              </a:rPr>
              <a:t> </a:t>
            </a:r>
            <a:r>
              <a:rPr lang="tr-TR" sz="1600" dirty="0">
                <a:latin typeface="Times New Roman" panose="02020603050405020304" pitchFamily="18" charset="0"/>
                <a:cs typeface="Times New Roman" panose="02020603050405020304" pitchFamily="18" charset="0"/>
              </a:rPr>
              <a:t>[5]</a:t>
            </a:r>
          </a:p>
          <a:p>
            <a:pPr algn="ctr">
              <a:lnSpc>
                <a:spcPct val="150000"/>
              </a:lnSpc>
            </a:pPr>
            <a:r>
              <a:rPr lang="tr-TR" sz="1600" dirty="0">
                <a:latin typeface="Times New Roman" panose="02020603050405020304" pitchFamily="18" charset="0"/>
                <a:cs typeface="Times New Roman" panose="02020603050405020304" pitchFamily="18" charset="0"/>
              </a:rPr>
              <a:t>Training Dataset: 30000</a:t>
            </a:r>
          </a:p>
          <a:p>
            <a:pPr algn="ctr">
              <a:lnSpc>
                <a:spcPct val="150000"/>
              </a:lnSpc>
            </a:pPr>
            <a:r>
              <a:rPr lang="tr-TR" sz="1600" dirty="0">
                <a:latin typeface="Times New Roman" panose="02020603050405020304" pitchFamily="18" charset="0"/>
                <a:cs typeface="Times New Roman" panose="02020603050405020304" pitchFamily="18" charset="0"/>
              </a:rPr>
              <a:t>Testing Dataset: 900</a:t>
            </a:r>
          </a:p>
          <a:p>
            <a:pPr algn="ctr">
              <a:lnSpc>
                <a:spcPct val="150000"/>
              </a:lnSpc>
            </a:pPr>
            <a:r>
              <a:rPr lang="tr-TR" sz="1600" dirty="0">
                <a:latin typeface="Times New Roman" panose="02020603050405020304" pitchFamily="18" charset="0"/>
                <a:cs typeface="Times New Roman" panose="02020603050405020304" pitchFamily="18" charset="0"/>
              </a:rPr>
              <a:t>Method: Multi-class Nonlinear SVM</a:t>
            </a:r>
          </a:p>
          <a:p>
            <a:pPr algn="ctr">
              <a:lnSpc>
                <a:spcPct val="150000"/>
              </a:lnSpc>
            </a:pPr>
            <a:r>
              <a:rPr lang="tr-TR" sz="1600" dirty="0">
                <a:latin typeface="Times New Roman" panose="02020603050405020304" pitchFamily="18" charset="0"/>
                <a:cs typeface="Times New Roman" panose="02020603050405020304" pitchFamily="18" charset="0"/>
              </a:rPr>
              <a:t>Accuracy: 98.73%.</a:t>
            </a:r>
          </a:p>
        </p:txBody>
      </p:sp>
      <p:sp>
        <p:nvSpPr>
          <p:cNvPr id="3" name="Slide Number Placeholder 2">
            <a:extLst>
              <a:ext uri="{FF2B5EF4-FFF2-40B4-BE49-F238E27FC236}">
                <a16:creationId xmlns:a16="http://schemas.microsoft.com/office/drawing/2014/main" id="{5FF96A31-CEF1-45FF-A729-DC7CA02785E2}"/>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3205231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26B15-7225-4CDF-ABD1-7FF477FABCFF}"/>
              </a:ext>
            </a:extLst>
          </p:cNvPr>
          <p:cNvSpPr>
            <a:spLocks noGrp="1"/>
          </p:cNvSpPr>
          <p:nvPr>
            <p:ph type="title"/>
          </p:nvPr>
        </p:nvSpPr>
        <p:spPr>
          <a:xfrm>
            <a:off x="1601975" y="1136374"/>
            <a:ext cx="9601200" cy="1485900"/>
          </a:xfrm>
        </p:spPr>
        <p:txBody>
          <a:bodyPr/>
          <a:lstStyle/>
          <a:p>
            <a:pPr algn="ctr"/>
            <a:r>
              <a:rPr lang="tr-TR" dirty="0"/>
              <a:t>Building a dataset – Phase 1</a:t>
            </a:r>
          </a:p>
        </p:txBody>
      </p:sp>
      <p:pic>
        <p:nvPicPr>
          <p:cNvPr id="5" name="Content Placeholder 4">
            <a:extLst>
              <a:ext uri="{FF2B5EF4-FFF2-40B4-BE49-F238E27FC236}">
                <a16:creationId xmlns:a16="http://schemas.microsoft.com/office/drawing/2014/main" id="{5E64DFB7-7E8C-4C34-8046-FD689FF09FFF}"/>
              </a:ext>
            </a:extLst>
          </p:cNvPr>
          <p:cNvPicPr>
            <a:picLocks noGrp="1" noChangeAspect="1"/>
          </p:cNvPicPr>
          <p:nvPr>
            <p:ph idx="1"/>
          </p:nvPr>
        </p:nvPicPr>
        <p:blipFill>
          <a:blip r:embed="rId2"/>
          <a:stretch>
            <a:fillRect/>
          </a:stretch>
        </p:blipFill>
        <p:spPr>
          <a:xfrm>
            <a:off x="2126974" y="2339450"/>
            <a:ext cx="2780812" cy="1962671"/>
          </a:xfrm>
        </p:spPr>
      </p:pic>
      <p:pic>
        <p:nvPicPr>
          <p:cNvPr id="7" name="Picture 6">
            <a:extLst>
              <a:ext uri="{FF2B5EF4-FFF2-40B4-BE49-F238E27FC236}">
                <a16:creationId xmlns:a16="http://schemas.microsoft.com/office/drawing/2014/main" id="{FB42AB3E-045D-43BA-A670-9171D379D32A}"/>
              </a:ext>
            </a:extLst>
          </p:cNvPr>
          <p:cNvPicPr>
            <a:picLocks noChangeAspect="1"/>
          </p:cNvPicPr>
          <p:nvPr/>
        </p:nvPicPr>
        <p:blipFill>
          <a:blip r:embed="rId3"/>
          <a:stretch>
            <a:fillRect/>
          </a:stretch>
        </p:blipFill>
        <p:spPr>
          <a:xfrm>
            <a:off x="5285625" y="2339450"/>
            <a:ext cx="2780812" cy="1979413"/>
          </a:xfrm>
          <a:prstGeom prst="rect">
            <a:avLst/>
          </a:prstGeom>
        </p:spPr>
      </p:pic>
      <p:pic>
        <p:nvPicPr>
          <p:cNvPr id="9" name="Picture 8">
            <a:extLst>
              <a:ext uri="{FF2B5EF4-FFF2-40B4-BE49-F238E27FC236}">
                <a16:creationId xmlns:a16="http://schemas.microsoft.com/office/drawing/2014/main" id="{D2223276-1AC8-42E4-A9DA-4F0B05A7BE6E}"/>
              </a:ext>
            </a:extLst>
          </p:cNvPr>
          <p:cNvPicPr>
            <a:picLocks noChangeAspect="1"/>
          </p:cNvPicPr>
          <p:nvPr/>
        </p:nvPicPr>
        <p:blipFill>
          <a:blip r:embed="rId4"/>
          <a:stretch>
            <a:fillRect/>
          </a:stretch>
        </p:blipFill>
        <p:spPr>
          <a:xfrm>
            <a:off x="8422363" y="2350030"/>
            <a:ext cx="2780812" cy="1968833"/>
          </a:xfrm>
          <a:prstGeom prst="rect">
            <a:avLst/>
          </a:prstGeom>
        </p:spPr>
      </p:pic>
      <p:pic>
        <p:nvPicPr>
          <p:cNvPr id="11" name="Picture 10">
            <a:extLst>
              <a:ext uri="{FF2B5EF4-FFF2-40B4-BE49-F238E27FC236}">
                <a16:creationId xmlns:a16="http://schemas.microsoft.com/office/drawing/2014/main" id="{9210FCA9-0963-446B-9156-6E98CA37A0A2}"/>
              </a:ext>
            </a:extLst>
          </p:cNvPr>
          <p:cNvPicPr>
            <a:picLocks noChangeAspect="1"/>
          </p:cNvPicPr>
          <p:nvPr/>
        </p:nvPicPr>
        <p:blipFill>
          <a:blip r:embed="rId5"/>
          <a:stretch>
            <a:fillRect/>
          </a:stretch>
        </p:blipFill>
        <p:spPr>
          <a:xfrm>
            <a:off x="3422374" y="4469873"/>
            <a:ext cx="2876147" cy="2022290"/>
          </a:xfrm>
          <a:prstGeom prst="rect">
            <a:avLst/>
          </a:prstGeom>
        </p:spPr>
      </p:pic>
      <p:pic>
        <p:nvPicPr>
          <p:cNvPr id="13" name="Picture 12">
            <a:extLst>
              <a:ext uri="{FF2B5EF4-FFF2-40B4-BE49-F238E27FC236}">
                <a16:creationId xmlns:a16="http://schemas.microsoft.com/office/drawing/2014/main" id="{5BA4017F-D5A6-4511-A4C5-B46BD5C6AD70}"/>
              </a:ext>
            </a:extLst>
          </p:cNvPr>
          <p:cNvPicPr>
            <a:picLocks noChangeAspect="1"/>
          </p:cNvPicPr>
          <p:nvPr/>
        </p:nvPicPr>
        <p:blipFill>
          <a:blip r:embed="rId6"/>
          <a:stretch>
            <a:fillRect/>
          </a:stretch>
        </p:blipFill>
        <p:spPr>
          <a:xfrm>
            <a:off x="6680008" y="4469873"/>
            <a:ext cx="2876147" cy="2031815"/>
          </a:xfrm>
          <a:prstGeom prst="rect">
            <a:avLst/>
          </a:prstGeom>
        </p:spPr>
      </p:pic>
      <p:sp>
        <p:nvSpPr>
          <p:cNvPr id="3" name="Slide Number Placeholder 2">
            <a:extLst>
              <a:ext uri="{FF2B5EF4-FFF2-40B4-BE49-F238E27FC236}">
                <a16:creationId xmlns:a16="http://schemas.microsoft.com/office/drawing/2014/main" id="{1D51FCEB-EB61-4097-850A-FF0D74BEB783}"/>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4121375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26B15-7225-4CDF-ABD1-7FF477FABCFF}"/>
              </a:ext>
            </a:extLst>
          </p:cNvPr>
          <p:cNvSpPr>
            <a:spLocks noGrp="1"/>
          </p:cNvSpPr>
          <p:nvPr>
            <p:ph type="title"/>
          </p:nvPr>
        </p:nvSpPr>
        <p:spPr>
          <a:xfrm>
            <a:off x="1824594" y="778566"/>
            <a:ext cx="9601200" cy="1485900"/>
          </a:xfrm>
        </p:spPr>
        <p:txBody>
          <a:bodyPr/>
          <a:lstStyle/>
          <a:p>
            <a:pPr algn="ctr"/>
            <a:r>
              <a:rPr lang="tr-TR" dirty="0"/>
              <a:t>Building a dataset – Phase 2</a:t>
            </a:r>
          </a:p>
        </p:txBody>
      </p:sp>
      <p:pic>
        <p:nvPicPr>
          <p:cNvPr id="8" name="Picture 7">
            <a:extLst>
              <a:ext uri="{FF2B5EF4-FFF2-40B4-BE49-F238E27FC236}">
                <a16:creationId xmlns:a16="http://schemas.microsoft.com/office/drawing/2014/main" id="{143F22C5-D460-4A51-A0FE-8D4BB04F90AB}"/>
              </a:ext>
            </a:extLst>
          </p:cNvPr>
          <p:cNvPicPr>
            <a:picLocks noChangeAspect="1"/>
          </p:cNvPicPr>
          <p:nvPr/>
        </p:nvPicPr>
        <p:blipFill>
          <a:blip r:embed="rId2"/>
          <a:stretch>
            <a:fillRect/>
          </a:stretch>
        </p:blipFill>
        <p:spPr>
          <a:xfrm rot="10800000">
            <a:off x="1615873" y="1879324"/>
            <a:ext cx="3141655" cy="2220640"/>
          </a:xfrm>
          <a:prstGeom prst="rect">
            <a:avLst/>
          </a:prstGeom>
        </p:spPr>
      </p:pic>
      <p:pic>
        <p:nvPicPr>
          <p:cNvPr id="12" name="Picture 11">
            <a:extLst>
              <a:ext uri="{FF2B5EF4-FFF2-40B4-BE49-F238E27FC236}">
                <a16:creationId xmlns:a16="http://schemas.microsoft.com/office/drawing/2014/main" id="{0E464478-0A6D-4A46-B1C8-44746A31DA18}"/>
              </a:ext>
            </a:extLst>
          </p:cNvPr>
          <p:cNvPicPr>
            <a:picLocks noChangeAspect="1"/>
          </p:cNvPicPr>
          <p:nvPr/>
        </p:nvPicPr>
        <p:blipFill>
          <a:blip r:embed="rId3"/>
          <a:stretch>
            <a:fillRect/>
          </a:stretch>
        </p:blipFill>
        <p:spPr>
          <a:xfrm rot="10800000">
            <a:off x="5054367" y="1879325"/>
            <a:ext cx="3141655" cy="2220640"/>
          </a:xfrm>
          <a:prstGeom prst="rect">
            <a:avLst/>
          </a:prstGeom>
        </p:spPr>
      </p:pic>
      <p:pic>
        <p:nvPicPr>
          <p:cNvPr id="15" name="Picture 14">
            <a:extLst>
              <a:ext uri="{FF2B5EF4-FFF2-40B4-BE49-F238E27FC236}">
                <a16:creationId xmlns:a16="http://schemas.microsoft.com/office/drawing/2014/main" id="{CB971790-0203-46E2-AE1B-BF86663DBBFA}"/>
              </a:ext>
            </a:extLst>
          </p:cNvPr>
          <p:cNvPicPr>
            <a:picLocks noChangeAspect="1"/>
          </p:cNvPicPr>
          <p:nvPr/>
        </p:nvPicPr>
        <p:blipFill>
          <a:blip r:embed="rId4"/>
          <a:stretch>
            <a:fillRect/>
          </a:stretch>
        </p:blipFill>
        <p:spPr>
          <a:xfrm rot="10800000">
            <a:off x="8492862" y="1879325"/>
            <a:ext cx="3141656" cy="2220640"/>
          </a:xfrm>
          <a:prstGeom prst="rect">
            <a:avLst/>
          </a:prstGeom>
        </p:spPr>
      </p:pic>
      <p:pic>
        <p:nvPicPr>
          <p:cNvPr id="17" name="Picture 16">
            <a:extLst>
              <a:ext uri="{FF2B5EF4-FFF2-40B4-BE49-F238E27FC236}">
                <a16:creationId xmlns:a16="http://schemas.microsoft.com/office/drawing/2014/main" id="{2FE67C0B-38AC-4741-AD78-019A6A874113}"/>
              </a:ext>
            </a:extLst>
          </p:cNvPr>
          <p:cNvPicPr>
            <a:picLocks noChangeAspect="1"/>
          </p:cNvPicPr>
          <p:nvPr/>
        </p:nvPicPr>
        <p:blipFill>
          <a:blip r:embed="rId5"/>
          <a:stretch>
            <a:fillRect/>
          </a:stretch>
        </p:blipFill>
        <p:spPr>
          <a:xfrm rot="10800000">
            <a:off x="3310373" y="4301231"/>
            <a:ext cx="3314821" cy="2343040"/>
          </a:xfrm>
          <a:prstGeom prst="rect">
            <a:avLst/>
          </a:prstGeom>
        </p:spPr>
      </p:pic>
      <p:pic>
        <p:nvPicPr>
          <p:cNvPr id="19" name="Picture 18">
            <a:extLst>
              <a:ext uri="{FF2B5EF4-FFF2-40B4-BE49-F238E27FC236}">
                <a16:creationId xmlns:a16="http://schemas.microsoft.com/office/drawing/2014/main" id="{C6214C09-01AA-46E2-BF88-6E98B3115306}"/>
              </a:ext>
            </a:extLst>
          </p:cNvPr>
          <p:cNvPicPr>
            <a:picLocks noChangeAspect="1"/>
          </p:cNvPicPr>
          <p:nvPr/>
        </p:nvPicPr>
        <p:blipFill>
          <a:blip r:embed="rId6"/>
          <a:stretch>
            <a:fillRect/>
          </a:stretch>
        </p:blipFill>
        <p:spPr>
          <a:xfrm rot="10800000">
            <a:off x="7088370" y="4301231"/>
            <a:ext cx="3314822" cy="2343041"/>
          </a:xfrm>
          <a:prstGeom prst="rect">
            <a:avLst/>
          </a:prstGeom>
        </p:spPr>
      </p:pic>
      <p:sp>
        <p:nvSpPr>
          <p:cNvPr id="3" name="Slide Number Placeholder 2">
            <a:extLst>
              <a:ext uri="{FF2B5EF4-FFF2-40B4-BE49-F238E27FC236}">
                <a16:creationId xmlns:a16="http://schemas.microsoft.com/office/drawing/2014/main" id="{0F7FADF6-E382-4AD5-A904-842F0AA22518}"/>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1385175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42AA-8524-4594-BCC5-BEC1B3BB5671}"/>
              </a:ext>
            </a:extLst>
          </p:cNvPr>
          <p:cNvSpPr>
            <a:spLocks noGrp="1"/>
          </p:cNvSpPr>
          <p:nvPr>
            <p:ph type="title"/>
          </p:nvPr>
        </p:nvSpPr>
        <p:spPr>
          <a:xfrm>
            <a:off x="0" y="385141"/>
            <a:ext cx="12192000" cy="1485900"/>
          </a:xfrm>
        </p:spPr>
        <p:txBody>
          <a:bodyPr/>
          <a:lstStyle/>
          <a:p>
            <a:pPr algn="ctr"/>
            <a:r>
              <a:rPr lang="tr-TR" dirty="0"/>
              <a:t>Building a dataset – Phase 3</a:t>
            </a:r>
          </a:p>
        </p:txBody>
      </p:sp>
      <p:pic>
        <p:nvPicPr>
          <p:cNvPr id="6" name="Content Placeholder 5">
            <a:extLst>
              <a:ext uri="{FF2B5EF4-FFF2-40B4-BE49-F238E27FC236}">
                <a16:creationId xmlns:a16="http://schemas.microsoft.com/office/drawing/2014/main" id="{7D2DC774-A215-4CC6-918D-CD8DF85F332F}"/>
              </a:ext>
            </a:extLst>
          </p:cNvPr>
          <p:cNvPicPr>
            <a:picLocks noGrp="1" noChangeAspect="1"/>
          </p:cNvPicPr>
          <p:nvPr>
            <p:ph idx="1"/>
          </p:nvPr>
        </p:nvPicPr>
        <p:blipFill>
          <a:blip r:embed="rId2"/>
          <a:stretch>
            <a:fillRect/>
          </a:stretch>
        </p:blipFill>
        <p:spPr>
          <a:xfrm>
            <a:off x="2557670" y="1179443"/>
            <a:ext cx="7527235" cy="5346410"/>
          </a:xfrm>
          <a:ln w="28575">
            <a:solidFill>
              <a:schemeClr val="tx2"/>
            </a:solidFill>
          </a:ln>
        </p:spPr>
      </p:pic>
      <p:sp>
        <p:nvSpPr>
          <p:cNvPr id="3" name="Slide Number Placeholder 2">
            <a:extLst>
              <a:ext uri="{FF2B5EF4-FFF2-40B4-BE49-F238E27FC236}">
                <a16:creationId xmlns:a16="http://schemas.microsoft.com/office/drawing/2014/main" id="{27E080A7-5984-4226-AA65-F8CFAD74550B}"/>
              </a:ext>
            </a:extLst>
          </p:cNvPr>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3906977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05CA-9471-443E-A36F-FA9025684AFD}"/>
              </a:ext>
            </a:extLst>
          </p:cNvPr>
          <p:cNvSpPr>
            <a:spLocks noGrp="1"/>
          </p:cNvSpPr>
          <p:nvPr>
            <p:ph type="title"/>
          </p:nvPr>
        </p:nvSpPr>
        <p:spPr>
          <a:xfrm>
            <a:off x="1434642" y="341026"/>
            <a:ext cx="9601200" cy="1485900"/>
          </a:xfrm>
        </p:spPr>
        <p:txBody>
          <a:bodyPr/>
          <a:lstStyle/>
          <a:p>
            <a:pPr algn="ctr"/>
            <a:r>
              <a:rPr lang="tr-TR" dirty="0"/>
              <a:t>Method</a:t>
            </a:r>
          </a:p>
        </p:txBody>
      </p:sp>
      <p:sp>
        <p:nvSpPr>
          <p:cNvPr id="3" name="Content Placeholder 2">
            <a:extLst>
              <a:ext uri="{FF2B5EF4-FFF2-40B4-BE49-F238E27FC236}">
                <a16:creationId xmlns:a16="http://schemas.microsoft.com/office/drawing/2014/main" id="{51B95A75-E6A6-472A-8F49-739D2600C91B}"/>
              </a:ext>
            </a:extLst>
          </p:cNvPr>
          <p:cNvSpPr>
            <a:spLocks noGrp="1"/>
          </p:cNvSpPr>
          <p:nvPr>
            <p:ph idx="1"/>
          </p:nvPr>
        </p:nvSpPr>
        <p:spPr>
          <a:xfrm>
            <a:off x="1186328" y="1413759"/>
            <a:ext cx="6833598" cy="4581525"/>
          </a:xfrm>
        </p:spPr>
        <p:txBody>
          <a:bodyPr>
            <a:noAutofit/>
          </a:bodyPr>
          <a:lstStyle/>
          <a:p>
            <a:pPr marL="0" indent="0" algn="just">
              <a:lnSpc>
                <a:spcPct val="150000"/>
              </a:lnSpc>
              <a:buNone/>
            </a:pPr>
            <a:r>
              <a:rPr lang="tr-TR" sz="1800" dirty="0">
                <a:latin typeface="Times New Roman" panose="02020603050405020304" pitchFamily="18" charset="0"/>
                <a:cs typeface="Times New Roman" panose="02020603050405020304" pitchFamily="18" charset="0"/>
              </a:rPr>
              <a:t>We used convolutional neural network (CNN or CovNet) in this project because CNN is good for analyzing visual imagery. Firstly, we resize the training images to 28x28 pixels and convert them to grayscale images because the color is not important for this project. We used library of Pyhton Keras for recognition of Köktürk digits. We have 3 convolution layers and after 3 layers, a dropout layer is added to avoid overfitting problem.</a:t>
            </a:r>
          </a:p>
          <a:p>
            <a:pPr marL="0" indent="0" algn="just">
              <a:lnSpc>
                <a:spcPct val="100000"/>
              </a:lnSpc>
              <a:buNone/>
            </a:pPr>
            <a:r>
              <a:rPr lang="tr-TR" sz="1800" b="1" dirty="0">
                <a:latin typeface="Times New Roman" panose="02020603050405020304" pitchFamily="18" charset="0"/>
                <a:cs typeface="Times New Roman" panose="02020603050405020304" pitchFamily="18" charset="0"/>
              </a:rPr>
              <a:t>Technologies used for this project</a:t>
            </a:r>
          </a:p>
          <a:p>
            <a:pPr algn="just">
              <a:lnSpc>
                <a:spcPct val="100000"/>
              </a:lnSpc>
            </a:pPr>
            <a:r>
              <a:rPr lang="en-US" sz="1800" dirty="0">
                <a:latin typeface="Times New Roman" panose="02020603050405020304" pitchFamily="18" charset="0"/>
                <a:cs typeface="Times New Roman" panose="02020603050405020304" pitchFamily="18" charset="0"/>
              </a:rPr>
              <a:t>Python 3.6.6 </a:t>
            </a:r>
            <a:endParaRPr lang="tr-TR"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JetBrains PyCharm Community Edition as Python IDE</a:t>
            </a:r>
            <a:endParaRPr lang="tr-TR" sz="1800" dirty="0">
              <a:latin typeface="Times New Roman" panose="02020603050405020304" pitchFamily="18" charset="0"/>
              <a:cs typeface="Times New Roman" panose="02020603050405020304" pitchFamily="18" charset="0"/>
            </a:endParaRPr>
          </a:p>
          <a:p>
            <a:pPr algn="just">
              <a:lnSpc>
                <a:spcPct val="100000"/>
              </a:lnSpc>
            </a:pPr>
            <a:r>
              <a:rPr lang="tr-TR" sz="1800" dirty="0">
                <a:latin typeface="Times New Roman" panose="02020603050405020304" pitchFamily="18" charset="0"/>
                <a:cs typeface="Times New Roman" panose="02020603050405020304" pitchFamily="18" charset="0"/>
              </a:rPr>
              <a:t>Libraries: NumPy, OpenCV, Keras, Tensorflow</a:t>
            </a:r>
          </a:p>
          <a:p>
            <a:pPr marL="0" indent="0" algn="just">
              <a:lnSpc>
                <a:spcPct val="100000"/>
              </a:lnSpc>
              <a:buNone/>
            </a:pPr>
            <a:endParaRPr lang="tr-TR"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tr-TR" sz="1800" b="1" dirty="0">
              <a:latin typeface="Times New Roman" panose="02020603050405020304" pitchFamily="18" charset="0"/>
              <a:cs typeface="Times New Roman" panose="02020603050405020304" pitchFamily="18" charset="0"/>
            </a:endParaRPr>
          </a:p>
          <a:p>
            <a:pPr marL="0" indent="0" algn="just">
              <a:lnSpc>
                <a:spcPct val="100000"/>
              </a:lnSpc>
              <a:buNone/>
            </a:pPr>
            <a:endParaRPr lang="tr-TR" sz="1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C8E327D-23F8-43C9-B411-66E6CA0FCC0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8163102" y="1633595"/>
            <a:ext cx="3774440" cy="4581525"/>
          </a:xfrm>
          <a:prstGeom prst="rect">
            <a:avLst/>
          </a:prstGeom>
          <a:noFill/>
          <a:ln w="19050">
            <a:solidFill>
              <a:schemeClr val="tx1"/>
            </a:solidFill>
          </a:ln>
        </p:spPr>
      </p:pic>
      <p:sp>
        <p:nvSpPr>
          <p:cNvPr id="5" name="Slide Number Placeholder 4">
            <a:extLst>
              <a:ext uri="{FF2B5EF4-FFF2-40B4-BE49-F238E27FC236}">
                <a16:creationId xmlns:a16="http://schemas.microsoft.com/office/drawing/2014/main" id="{4C9C44C5-1818-417C-8D73-4DC24865126F}"/>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280284655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B548D4-9AE3-4C68-BBFD-81B6C75D949B}">
  <ds:schemaRefs>
    <ds:schemaRef ds:uri="http://schemas.microsoft.com/office/2006/documentManagement/types"/>
    <ds:schemaRef ds:uri="http://purl.org/dc/terms/"/>
    <ds:schemaRef ds:uri="http://purl.org/dc/dcmitype/"/>
    <ds:schemaRef ds:uri="71af3243-3dd4-4a8d-8c0d-dd76da1f02a5"/>
    <ds:schemaRef ds:uri="http://www.w3.org/XML/1998/namespace"/>
    <ds:schemaRef ds:uri="http://schemas.microsoft.com/office/infopath/2007/PartnerControls"/>
    <ds:schemaRef ds:uri="16c05727-aa75-4e4a-9b5f-8a80a1165891"/>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62AB1F06-89DB-455B-B4F5-38327B025780}">
  <ds:schemaRefs>
    <ds:schemaRef ds:uri="http://schemas.microsoft.com/sharepoint/v3/contenttype/forms"/>
  </ds:schemaRefs>
</ds:datastoreItem>
</file>

<file path=customXml/itemProps3.xml><?xml version="1.0" encoding="utf-8"?>
<ds:datastoreItem xmlns:ds="http://schemas.openxmlformats.org/officeDocument/2006/customXml" ds:itemID="{B0F3219C-66A9-4DC6-86F6-D229B2FBE8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Travel Crop design(2)</Template>
  <TotalTime>0</TotalTime>
  <Words>365</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Franklin Gothic Book</vt:lpstr>
      <vt:lpstr>Times New Roman</vt:lpstr>
      <vt:lpstr>Crop</vt:lpstr>
      <vt:lpstr>PowerPoint Presentation</vt:lpstr>
      <vt:lpstr>Handwritten Digit Recognition</vt:lpstr>
      <vt:lpstr>Köktürk Digits</vt:lpstr>
      <vt:lpstr>Goals</vt:lpstr>
      <vt:lpstr>Related Work</vt:lpstr>
      <vt:lpstr>Building a dataset – Phase 1</vt:lpstr>
      <vt:lpstr>Building a dataset – Phase 2</vt:lpstr>
      <vt:lpstr>Building a dataset – Phase 3</vt:lpstr>
      <vt:lpstr>Method</vt:lpstr>
      <vt:lpstr>Experiments</vt:lpstr>
      <vt:lpstr>Results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2018-12-25T08:22:33Z</dcterms:created>
  <dcterms:modified xsi:type="dcterms:W3CDTF">2018-12-27T20:11:35Z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