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Lobster"/>
      <p:regular r:id="rId23"/>
    </p:embeddedFont>
    <p:embeddedFont>
      <p:font typeface="Pacifico"/>
      <p:regular r:id="rId24"/>
    </p:embeddedFont>
    <p:embeddedFont>
      <p:font typeface="Rubik"/>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5A5754-EF6D-4798-91AF-EED2C9F398A8}">
  <a:tblStyle styleId="{015A5754-EF6D-4798-91AF-EED2C9F398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acifico-regular.fntdata"/><Relationship Id="rId23" Type="http://schemas.openxmlformats.org/officeDocument/2006/relationships/font" Target="fonts/Lobst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ubik-bold.fntdata"/><Relationship Id="rId25" Type="http://schemas.openxmlformats.org/officeDocument/2006/relationships/font" Target="fonts/Rubik-regular.fntdata"/><Relationship Id="rId28" Type="http://schemas.openxmlformats.org/officeDocument/2006/relationships/font" Target="fonts/Rubik-boldItalic.fntdata"/><Relationship Id="rId27" Type="http://schemas.openxmlformats.org/officeDocument/2006/relationships/font" Target="fonts/Rubik-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325d3c53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325d3c53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325d3c53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325d3c53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325d3c53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325d3c53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03ad2a2e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03ad2a2e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03ad2a2e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103ad2a2e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325d3c53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325d3c53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325d3c53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325d3c53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325d3c5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2325d3c5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325d3c5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325d3c5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325d3c53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325d3c53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325d3c53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325d3c53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325d3c53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325d3c53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325d3c53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325d3c53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325d3c53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325d3c53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325d3c53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325d3c53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jpg"/><Relationship Id="rId5" Type="http://schemas.openxmlformats.org/officeDocument/2006/relationships/image" Target="../media/image2.jp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hyperlink" Target="https://aclanthology.org/D19-5554" TargetMode="External"/><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jpg"/><Relationship Id="rId5" Type="http://schemas.openxmlformats.org/officeDocument/2006/relationships/image" Target="../media/image2.jp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895950" y="634900"/>
            <a:ext cx="7352100" cy="103710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SzPts val="935"/>
              <a:buNone/>
            </a:pPr>
            <a:r>
              <a:rPr b="1" lang="en" sz="2500">
                <a:solidFill>
                  <a:srgbClr val="C00000"/>
                </a:solidFill>
                <a:latin typeface="Calibri"/>
                <a:ea typeface="Calibri"/>
                <a:cs typeface="Calibri"/>
                <a:sym typeface="Calibri"/>
              </a:rPr>
              <a:t> 8</a:t>
            </a:r>
            <a:r>
              <a:rPr b="1" baseline="30000" lang="en" sz="2500">
                <a:solidFill>
                  <a:srgbClr val="C00000"/>
                </a:solidFill>
                <a:latin typeface="Calibri"/>
                <a:ea typeface="Calibri"/>
                <a:cs typeface="Calibri"/>
                <a:sym typeface="Calibri"/>
              </a:rPr>
              <a:t>th</a:t>
            </a:r>
            <a:r>
              <a:rPr b="1" lang="en" sz="2500">
                <a:solidFill>
                  <a:srgbClr val="C00000"/>
                </a:solidFill>
                <a:latin typeface="Calibri"/>
                <a:ea typeface="Calibri"/>
                <a:cs typeface="Calibri"/>
                <a:sym typeface="Calibri"/>
              </a:rPr>
              <a:t> International Conference for </a:t>
            </a:r>
            <a:endParaRPr b="1" sz="2500">
              <a:solidFill>
                <a:srgbClr val="C00000"/>
              </a:solidFill>
              <a:latin typeface="Calibri"/>
              <a:ea typeface="Calibri"/>
              <a:cs typeface="Calibri"/>
              <a:sym typeface="Calibri"/>
            </a:endParaRPr>
          </a:p>
          <a:p>
            <a:pPr indent="0" lvl="0" marL="0" rtl="0" algn="ctr">
              <a:lnSpc>
                <a:spcPct val="80000"/>
              </a:lnSpc>
              <a:spcBef>
                <a:spcPts val="0"/>
              </a:spcBef>
              <a:spcAft>
                <a:spcPts val="0"/>
              </a:spcAft>
              <a:buSzPts val="935"/>
              <a:buNone/>
            </a:pPr>
            <a:r>
              <a:rPr b="1" lang="en" sz="2500">
                <a:solidFill>
                  <a:srgbClr val="C00000"/>
                </a:solidFill>
                <a:latin typeface="Calibri"/>
                <a:ea typeface="Calibri"/>
                <a:cs typeface="Calibri"/>
                <a:sym typeface="Calibri"/>
              </a:rPr>
              <a:t>Convergence in Technology</a:t>
            </a:r>
            <a:br>
              <a:rPr b="1" lang="en" sz="2500">
                <a:solidFill>
                  <a:srgbClr val="C00000"/>
                </a:solidFill>
                <a:latin typeface="Calibri"/>
                <a:ea typeface="Calibri"/>
                <a:cs typeface="Calibri"/>
                <a:sym typeface="Calibri"/>
              </a:rPr>
            </a:br>
            <a:r>
              <a:rPr b="1" lang="en" sz="2500">
                <a:solidFill>
                  <a:srgbClr val="00B050"/>
                </a:solidFill>
                <a:latin typeface="Calibri"/>
                <a:ea typeface="Calibri"/>
                <a:cs typeface="Calibri"/>
                <a:sym typeface="Calibri"/>
              </a:rPr>
              <a:t>(8</a:t>
            </a:r>
            <a:r>
              <a:rPr b="1" baseline="30000" lang="en" sz="2500">
                <a:solidFill>
                  <a:srgbClr val="00B050"/>
                </a:solidFill>
                <a:latin typeface="Calibri"/>
                <a:ea typeface="Calibri"/>
                <a:cs typeface="Calibri"/>
                <a:sym typeface="Calibri"/>
              </a:rPr>
              <a:t>th</a:t>
            </a:r>
            <a:r>
              <a:rPr b="1" lang="en" sz="2500">
                <a:solidFill>
                  <a:srgbClr val="00B050"/>
                </a:solidFill>
                <a:latin typeface="Calibri"/>
                <a:ea typeface="Calibri"/>
                <a:cs typeface="Calibri"/>
                <a:sym typeface="Calibri"/>
              </a:rPr>
              <a:t> I2CT 2023)</a:t>
            </a:r>
            <a:endParaRPr sz="2500">
              <a:solidFill>
                <a:srgbClr val="000000"/>
              </a:solidFill>
              <a:latin typeface="Calibri"/>
              <a:ea typeface="Calibri"/>
              <a:cs typeface="Calibri"/>
              <a:sym typeface="Calibri"/>
            </a:endParaRPr>
          </a:p>
        </p:txBody>
      </p:sp>
      <p:sp>
        <p:nvSpPr>
          <p:cNvPr id="55" name="Google Shape;55;p13"/>
          <p:cNvSpPr txBox="1"/>
          <p:nvPr/>
        </p:nvSpPr>
        <p:spPr>
          <a:xfrm>
            <a:off x="0" y="1847275"/>
            <a:ext cx="9144000" cy="2912700"/>
          </a:xfrm>
          <a:prstGeom prst="rect">
            <a:avLst/>
          </a:prstGeom>
          <a:noFill/>
          <a:ln>
            <a:noFill/>
          </a:ln>
        </p:spPr>
        <p:txBody>
          <a:bodyPr anchorCtr="0" anchor="t" bIns="45700" lIns="91425" spcFirstLastPara="1" rIns="91425" wrap="square" tIns="45700">
            <a:normAutofit fontScale="70000"/>
          </a:bodyPr>
          <a:lstStyle/>
          <a:p>
            <a:pPr indent="0" lvl="0" marL="0" rtl="0" algn="ctr">
              <a:lnSpc>
                <a:spcPct val="90000"/>
              </a:lnSpc>
              <a:spcBef>
                <a:spcPts val="0"/>
              </a:spcBef>
              <a:spcAft>
                <a:spcPts val="0"/>
              </a:spcAft>
              <a:buNone/>
            </a:pPr>
            <a:r>
              <a:rPr b="1" lang="en" sz="5400">
                <a:solidFill>
                  <a:srgbClr val="4C4C4C"/>
                </a:solidFill>
              </a:rPr>
              <a:t>Sentiment Analysis on</a:t>
            </a:r>
            <a:r>
              <a:rPr b="1" lang="en" sz="5400">
                <a:solidFill>
                  <a:srgbClr val="4C4C4C"/>
                </a:solidFill>
              </a:rPr>
              <a:t> </a:t>
            </a:r>
            <a:r>
              <a:rPr b="1" lang="en" sz="5400">
                <a:solidFill>
                  <a:srgbClr val="4C4C4C"/>
                </a:solidFill>
              </a:rPr>
              <a:t>Indonesia-English Code-Mixed Data</a:t>
            </a:r>
            <a:br>
              <a:rPr lang="en" sz="2400">
                <a:solidFill>
                  <a:srgbClr val="000000"/>
                </a:solidFill>
                <a:latin typeface="Calibri"/>
                <a:ea typeface="Calibri"/>
                <a:cs typeface="Calibri"/>
                <a:sym typeface="Calibri"/>
              </a:rPr>
            </a:br>
            <a:endParaRPr sz="2400">
              <a:solidFill>
                <a:srgbClr val="000000"/>
              </a:solidFill>
              <a:latin typeface="Calibri"/>
              <a:ea typeface="Calibri"/>
              <a:cs typeface="Calibri"/>
              <a:sym typeface="Calibri"/>
            </a:endParaRPr>
          </a:p>
          <a:p>
            <a:pPr indent="0" lvl="0" marL="0" rtl="0" algn="ctr">
              <a:lnSpc>
                <a:spcPct val="90000"/>
              </a:lnSpc>
              <a:spcBef>
                <a:spcPts val="1000"/>
              </a:spcBef>
              <a:spcAft>
                <a:spcPts val="0"/>
              </a:spcAft>
              <a:buNone/>
            </a:pPr>
            <a:r>
              <a:rPr b="1" lang="en" sz="2400">
                <a:solidFill>
                  <a:srgbClr val="4C4C4C"/>
                </a:solidFill>
              </a:rPr>
              <a:t>Paper ID: 1614</a:t>
            </a:r>
            <a:endParaRPr b="1" sz="1532">
              <a:solidFill>
                <a:srgbClr val="4C4C4C"/>
              </a:solidFill>
            </a:endParaRPr>
          </a:p>
          <a:p>
            <a:pPr indent="0" lvl="0" marL="0" rtl="0" algn="ctr">
              <a:lnSpc>
                <a:spcPct val="90000"/>
              </a:lnSpc>
              <a:spcBef>
                <a:spcPts val="1000"/>
              </a:spcBef>
              <a:spcAft>
                <a:spcPts val="0"/>
              </a:spcAft>
              <a:buNone/>
            </a:pPr>
            <a:r>
              <a:rPr b="1" lang="en" sz="2400">
                <a:solidFill>
                  <a:srgbClr val="4C4C4C"/>
                </a:solidFill>
              </a:rPr>
              <a:t>Hilal Ramadhan Utomo; Ade Romadhony</a:t>
            </a:r>
            <a:endParaRPr sz="2400">
              <a:solidFill>
                <a:srgbClr val="000000"/>
              </a:solidFill>
              <a:latin typeface="Calibri"/>
              <a:ea typeface="Calibri"/>
              <a:cs typeface="Calibri"/>
              <a:sym typeface="Calibri"/>
            </a:endParaRPr>
          </a:p>
          <a:p>
            <a:pPr indent="0" lvl="0" marL="0" rtl="0" algn="ctr">
              <a:lnSpc>
                <a:spcPct val="90000"/>
              </a:lnSpc>
              <a:spcBef>
                <a:spcPts val="1000"/>
              </a:spcBef>
              <a:spcAft>
                <a:spcPts val="0"/>
              </a:spcAft>
              <a:buNone/>
            </a:pPr>
            <a:r>
              <a:rPr b="1" lang="en" sz="2400">
                <a:solidFill>
                  <a:srgbClr val="4C4C4C"/>
                </a:solidFill>
              </a:rPr>
              <a:t>Telkom University, Indonesia</a:t>
            </a:r>
            <a:endParaRPr b="1" sz="2400">
              <a:solidFill>
                <a:srgbClr val="4C4C4C"/>
              </a:solidFill>
            </a:endParaRPr>
          </a:p>
          <a:p>
            <a:pPr indent="0" lvl="0" marL="0" rtl="0" algn="ctr">
              <a:lnSpc>
                <a:spcPct val="90000"/>
              </a:lnSpc>
              <a:spcBef>
                <a:spcPts val="1000"/>
              </a:spcBef>
              <a:spcAft>
                <a:spcPts val="0"/>
              </a:spcAft>
              <a:buNone/>
            </a:pPr>
            <a:r>
              <a:t/>
            </a:r>
            <a:endParaRPr sz="2400">
              <a:solidFill>
                <a:srgbClr val="000000"/>
              </a:solidFill>
              <a:latin typeface="Calibri"/>
              <a:ea typeface="Calibri"/>
              <a:cs typeface="Calibri"/>
              <a:sym typeface="Calibri"/>
            </a:endParaRPr>
          </a:p>
        </p:txBody>
      </p:sp>
      <p:pic>
        <p:nvPicPr>
          <p:cNvPr id="56" name="Google Shape;56;p13"/>
          <p:cNvPicPr preferRelativeResize="0"/>
          <p:nvPr/>
        </p:nvPicPr>
        <p:blipFill rotWithShape="1">
          <a:blip r:embed="rId3">
            <a:alphaModFix/>
          </a:blip>
          <a:srcRect b="0" l="0" r="0" t="0"/>
          <a:stretch/>
        </p:blipFill>
        <p:spPr>
          <a:xfrm>
            <a:off x="7907525" y="3905151"/>
            <a:ext cx="1236475" cy="1238350"/>
          </a:xfrm>
          <a:prstGeom prst="rect">
            <a:avLst/>
          </a:prstGeom>
          <a:noFill/>
          <a:ln>
            <a:noFill/>
          </a:ln>
        </p:spPr>
      </p:pic>
      <p:pic>
        <p:nvPicPr>
          <p:cNvPr id="57" name="Google Shape;57;p13"/>
          <p:cNvPicPr preferRelativeResize="0"/>
          <p:nvPr/>
        </p:nvPicPr>
        <p:blipFill rotWithShape="1">
          <a:blip r:embed="rId4">
            <a:alphaModFix/>
          </a:blip>
          <a:srcRect b="0" l="0" r="0" t="0"/>
          <a:stretch/>
        </p:blipFill>
        <p:spPr>
          <a:xfrm>
            <a:off x="66807" y="218900"/>
            <a:ext cx="1187886" cy="416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Result and Discussion</a:t>
            </a:r>
            <a:endParaRPr sz="3020"/>
          </a:p>
        </p:txBody>
      </p:sp>
      <p:sp>
        <p:nvSpPr>
          <p:cNvPr id="164" name="Google Shape;164;p22"/>
          <p:cNvSpPr txBox="1"/>
          <p:nvPr>
            <p:ph idx="1" type="body"/>
          </p:nvPr>
        </p:nvSpPr>
        <p:spPr>
          <a:xfrm>
            <a:off x="311700" y="3650150"/>
            <a:ext cx="8520600" cy="1163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300"/>
              <a:t>C</a:t>
            </a:r>
            <a:r>
              <a:rPr lang="en" sz="1300"/>
              <a:t>onducted some experiment to the model to get most optimum parameter. We also use several batch and epoch settings to see how the model with our dataset react. The result of overall model accuracy that we get after conducting several parameter based on figure above is 76% with 90 test data, with the most optimum batch and epoch is 16 and 7 respectively.</a:t>
            </a:r>
            <a:endParaRPr sz="1300"/>
          </a:p>
        </p:txBody>
      </p:sp>
      <p:pic>
        <p:nvPicPr>
          <p:cNvPr id="165" name="Google Shape;165;p22"/>
          <p:cNvPicPr preferRelativeResize="0"/>
          <p:nvPr/>
        </p:nvPicPr>
        <p:blipFill>
          <a:blip r:embed="rId3">
            <a:alphaModFix/>
          </a:blip>
          <a:stretch>
            <a:fillRect/>
          </a:stretch>
        </p:blipFill>
        <p:spPr>
          <a:xfrm>
            <a:off x="2819438" y="1246325"/>
            <a:ext cx="3505116" cy="2105624"/>
          </a:xfrm>
          <a:prstGeom prst="rect">
            <a:avLst/>
          </a:prstGeom>
          <a:noFill/>
          <a:ln>
            <a:noFill/>
          </a:ln>
        </p:spPr>
      </p:pic>
      <p:sp>
        <p:nvSpPr>
          <p:cNvPr id="166" name="Google Shape;166;p22"/>
          <p:cNvSpPr txBox="1"/>
          <p:nvPr>
            <p:ph idx="1" type="body"/>
          </p:nvPr>
        </p:nvSpPr>
        <p:spPr>
          <a:xfrm>
            <a:off x="2242525" y="3351938"/>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t>Comparison between accuracy to epoch and batch size</a:t>
            </a:r>
            <a:endParaRPr sz="1020"/>
          </a:p>
        </p:txBody>
      </p:sp>
      <p:pic>
        <p:nvPicPr>
          <p:cNvPr id="167" name="Google Shape;167;p22"/>
          <p:cNvPicPr preferRelativeResize="0"/>
          <p:nvPr/>
        </p:nvPicPr>
        <p:blipFill>
          <a:blip r:embed="rId4">
            <a:alphaModFix/>
          </a:blip>
          <a:stretch>
            <a:fillRect/>
          </a:stretch>
        </p:blipFill>
        <p:spPr>
          <a:xfrm>
            <a:off x="8133200" y="0"/>
            <a:ext cx="1010809" cy="918925"/>
          </a:xfrm>
          <a:prstGeom prst="rect">
            <a:avLst/>
          </a:prstGeom>
          <a:noFill/>
          <a:ln>
            <a:noFill/>
          </a:ln>
        </p:spPr>
      </p:pic>
      <p:cxnSp>
        <p:nvCxnSpPr>
          <p:cNvPr id="168" name="Google Shape;168;p22"/>
          <p:cNvCxnSpPr/>
          <p:nvPr/>
        </p:nvCxnSpPr>
        <p:spPr>
          <a:xfrm>
            <a:off x="593850" y="4650475"/>
            <a:ext cx="7848900" cy="0"/>
          </a:xfrm>
          <a:prstGeom prst="straightConnector1">
            <a:avLst/>
          </a:prstGeom>
          <a:noFill/>
          <a:ln cap="flat" cmpd="sng" w="28575">
            <a:solidFill>
              <a:srgbClr val="014E96"/>
            </a:solidFill>
            <a:prstDash val="solid"/>
            <a:round/>
            <a:headEnd len="med" w="med" type="none"/>
            <a:tailEnd len="med" w="med" type="none"/>
          </a:ln>
        </p:spPr>
      </p:cxnSp>
      <p:pic>
        <p:nvPicPr>
          <p:cNvPr id="169" name="Google Shape;169;p22"/>
          <p:cNvPicPr preferRelativeResize="0"/>
          <p:nvPr/>
        </p:nvPicPr>
        <p:blipFill>
          <a:blip r:embed="rId5">
            <a:alphaModFix/>
          </a:blip>
          <a:stretch>
            <a:fillRect/>
          </a:stretch>
        </p:blipFill>
        <p:spPr>
          <a:xfrm>
            <a:off x="938426" y="4670877"/>
            <a:ext cx="1010800" cy="472623"/>
          </a:xfrm>
          <a:prstGeom prst="rect">
            <a:avLst/>
          </a:prstGeom>
          <a:noFill/>
          <a:ln>
            <a:noFill/>
          </a:ln>
        </p:spPr>
      </p:pic>
      <p:sp>
        <p:nvSpPr>
          <p:cNvPr id="170" name="Google Shape;170;p22"/>
          <p:cNvSpPr txBox="1"/>
          <p:nvPr>
            <p:ph idx="1" type="body"/>
          </p:nvPr>
        </p:nvSpPr>
        <p:spPr>
          <a:xfrm>
            <a:off x="2199600" y="4726263"/>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latin typeface="Lobster"/>
                <a:ea typeface="Lobster"/>
                <a:cs typeface="Lobster"/>
                <a:sym typeface="Lobster"/>
              </a:rPr>
              <a:t>8th I2CT 2023 India, 07-09 April 2023</a:t>
            </a:r>
            <a:endParaRPr sz="1020">
              <a:latin typeface="Lobster"/>
              <a:ea typeface="Lobster"/>
              <a:cs typeface="Lobster"/>
              <a:sym typeface="Lobster"/>
            </a:endParaRPr>
          </a:p>
        </p:txBody>
      </p:sp>
      <p:cxnSp>
        <p:nvCxnSpPr>
          <p:cNvPr id="171" name="Google Shape;171;p22"/>
          <p:cNvCxnSpPr/>
          <p:nvPr/>
        </p:nvCxnSpPr>
        <p:spPr>
          <a:xfrm>
            <a:off x="1382325" y="459463"/>
            <a:ext cx="6204000" cy="0"/>
          </a:xfrm>
          <a:prstGeom prst="straightConnector1">
            <a:avLst/>
          </a:prstGeom>
          <a:noFill/>
          <a:ln cap="flat" cmpd="sng" w="28575">
            <a:solidFill>
              <a:srgbClr val="014E96"/>
            </a:solidFill>
            <a:prstDash val="solid"/>
            <a:round/>
            <a:headEnd len="med" w="med" type="none"/>
            <a:tailEnd len="med" w="med" type="none"/>
          </a:ln>
        </p:spPr>
      </p:cxnSp>
      <p:pic>
        <p:nvPicPr>
          <p:cNvPr id="172" name="Google Shape;172;p22"/>
          <p:cNvPicPr preferRelativeResize="0"/>
          <p:nvPr/>
        </p:nvPicPr>
        <p:blipFill rotWithShape="1">
          <a:blip r:embed="rId6">
            <a:alphaModFix/>
          </a:blip>
          <a:srcRect b="0" l="0" r="0" t="0"/>
          <a:stretch/>
        </p:blipFill>
        <p:spPr>
          <a:xfrm>
            <a:off x="66807" y="218900"/>
            <a:ext cx="1187886" cy="41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Result and Discussion</a:t>
            </a:r>
            <a:endParaRPr sz="3000"/>
          </a:p>
        </p:txBody>
      </p:sp>
      <p:sp>
        <p:nvSpPr>
          <p:cNvPr id="178" name="Google Shape;178;p23"/>
          <p:cNvSpPr txBox="1"/>
          <p:nvPr>
            <p:ph idx="1" type="body"/>
          </p:nvPr>
        </p:nvSpPr>
        <p:spPr>
          <a:xfrm>
            <a:off x="311700" y="13810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Classification report with the best optimal record 16 batch and 7.0 epoch</a:t>
            </a:r>
            <a:endParaRPr/>
          </a:p>
        </p:txBody>
      </p:sp>
      <p:graphicFrame>
        <p:nvGraphicFramePr>
          <p:cNvPr id="179" name="Google Shape;179;p23"/>
          <p:cNvGraphicFramePr/>
          <p:nvPr/>
        </p:nvGraphicFramePr>
        <p:xfrm>
          <a:off x="952500" y="2088525"/>
          <a:ext cx="3000000" cy="3000000"/>
        </p:xfrm>
        <a:graphic>
          <a:graphicData uri="http://schemas.openxmlformats.org/drawingml/2006/table">
            <a:tbl>
              <a:tblPr>
                <a:noFill/>
                <a:tableStyleId>{015A5754-EF6D-4798-91AF-EED2C9F398A8}</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F1-score</a:t>
                      </a:r>
                      <a:endParaRPr/>
                    </a:p>
                  </a:txBody>
                  <a:tcPr marT="91425" marB="91425" marR="91425" marL="91425"/>
                </a:tc>
                <a:tc>
                  <a:txBody>
                    <a:bodyPr/>
                    <a:lstStyle/>
                    <a:p>
                      <a:pPr indent="0" lvl="0" marL="0" rtl="0" algn="l">
                        <a:spcBef>
                          <a:spcPts val="0"/>
                        </a:spcBef>
                        <a:spcAft>
                          <a:spcPts val="0"/>
                        </a:spcAft>
                        <a:buNone/>
                      </a:pPr>
                      <a:r>
                        <a:rPr lang="en"/>
                        <a:t>Support</a:t>
                      </a:r>
                      <a:endParaRPr/>
                    </a:p>
                  </a:txBody>
                  <a:tcPr marT="91425" marB="91425" marR="91425" marL="91425"/>
                </a:tc>
              </a:tr>
              <a:tr h="381000">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t>0.66</a:t>
                      </a:r>
                      <a:endParaRPr/>
                    </a:p>
                  </a:txBody>
                  <a:tcPr marT="91425" marB="91425" marR="91425" marL="91425"/>
                </a:tc>
                <a:tc>
                  <a:txBody>
                    <a:bodyPr/>
                    <a:lstStyle/>
                    <a:p>
                      <a:pPr indent="0" lvl="0" marL="0" rtl="0" algn="l">
                        <a:spcBef>
                          <a:spcPts val="0"/>
                        </a:spcBef>
                        <a:spcAft>
                          <a:spcPts val="0"/>
                        </a:spcAft>
                        <a:buNone/>
                      </a:pPr>
                      <a:r>
                        <a:rPr lang="en"/>
                        <a:t>0.74</a:t>
                      </a:r>
                      <a:endParaRPr/>
                    </a:p>
                  </a:txBody>
                  <a:tcPr marT="91425" marB="91425" marR="91425" marL="91425"/>
                </a:tc>
                <a:tc>
                  <a:txBody>
                    <a:bodyPr/>
                    <a:lstStyle/>
                    <a:p>
                      <a:pPr indent="0" lvl="0" marL="0" rtl="0" algn="l">
                        <a:spcBef>
                          <a:spcPts val="0"/>
                        </a:spcBef>
                        <a:spcAft>
                          <a:spcPts val="0"/>
                        </a:spcAft>
                        <a:buNone/>
                      </a:pPr>
                      <a:r>
                        <a:rPr lang="en"/>
                        <a:t>0.69</a:t>
                      </a:r>
                      <a:endParaRPr/>
                    </a:p>
                  </a:txBody>
                  <a:tcPr marT="91425" marB="91425" marR="91425" marL="91425"/>
                </a:tc>
                <a:tc>
                  <a:txBody>
                    <a:bodyPr/>
                    <a:lstStyle/>
                    <a:p>
                      <a:pPr indent="0" lvl="0" marL="0" rtl="0" algn="l">
                        <a:spcBef>
                          <a:spcPts val="0"/>
                        </a:spcBef>
                        <a:spcAft>
                          <a:spcPts val="0"/>
                        </a:spcAft>
                        <a:buNone/>
                      </a:pPr>
                      <a:r>
                        <a:rPr lang="en"/>
                        <a:t>34</a:t>
                      </a:r>
                      <a:endParaRPr/>
                    </a:p>
                  </a:txBody>
                  <a:tcPr marT="91425" marB="91425" marR="91425" marL="91425"/>
                </a:tc>
              </a:tr>
              <a:tr h="381000">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0.83</a:t>
                      </a:r>
                      <a:endParaRPr/>
                    </a:p>
                  </a:txBody>
                  <a:tcPr marT="91425" marB="91425" marR="91425" marL="91425"/>
                </a:tc>
                <a:tc>
                  <a:txBody>
                    <a:bodyPr/>
                    <a:lstStyle/>
                    <a:p>
                      <a:pPr indent="0" lvl="0" marL="0" rtl="0" algn="l">
                        <a:spcBef>
                          <a:spcPts val="0"/>
                        </a:spcBef>
                        <a:spcAft>
                          <a:spcPts val="0"/>
                        </a:spcAft>
                        <a:buNone/>
                      </a:pPr>
                      <a:r>
                        <a:rPr lang="en"/>
                        <a:t>0.77</a:t>
                      </a:r>
                      <a:endParaRPr/>
                    </a:p>
                  </a:txBody>
                  <a:tcPr marT="91425" marB="91425" marR="91425" marL="91425"/>
                </a:tc>
                <a:tc>
                  <a:txBody>
                    <a:bodyPr/>
                    <a:lstStyle/>
                    <a:p>
                      <a:pPr indent="0" lvl="0" marL="0" rtl="0" algn="l">
                        <a:spcBef>
                          <a:spcPts val="0"/>
                        </a:spcBef>
                        <a:spcAft>
                          <a:spcPts val="0"/>
                        </a:spcAft>
                        <a:buNone/>
                      </a:pPr>
                      <a:r>
                        <a:rPr lang="en"/>
                        <a:t>0.80</a:t>
                      </a:r>
                      <a:endParaRPr/>
                    </a:p>
                  </a:txBody>
                  <a:tcPr marT="91425" marB="91425" marR="91425" marL="91425"/>
                </a:tc>
                <a:tc>
                  <a:txBody>
                    <a:bodyPr/>
                    <a:lstStyle/>
                    <a:p>
                      <a:pPr indent="0" lvl="0" marL="0" rtl="0" algn="l">
                        <a:spcBef>
                          <a:spcPts val="0"/>
                        </a:spcBef>
                        <a:spcAft>
                          <a:spcPts val="0"/>
                        </a:spcAft>
                        <a:buNone/>
                      </a:pPr>
                      <a:r>
                        <a:rPr lang="en"/>
                        <a:t>56</a:t>
                      </a:r>
                      <a:endParaRPr/>
                    </a:p>
                  </a:txBody>
                  <a:tcPr marT="91425" marB="91425" marR="91425" marL="91425"/>
                </a:tc>
              </a:tr>
              <a:tr h="381000">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0.76</a:t>
                      </a:r>
                      <a:endParaRPr/>
                    </a:p>
                  </a:txBody>
                  <a:tcPr marT="91425" marB="91425" marR="91425" marL="91425"/>
                </a:tc>
                <a:tc>
                  <a:txBody>
                    <a:bodyPr/>
                    <a:lstStyle/>
                    <a:p>
                      <a:pPr indent="0" lvl="0" marL="0" rtl="0" algn="l">
                        <a:spcBef>
                          <a:spcPts val="0"/>
                        </a:spcBef>
                        <a:spcAft>
                          <a:spcPts val="0"/>
                        </a:spcAft>
                        <a:buNone/>
                      </a:pPr>
                      <a:r>
                        <a:rPr lang="en"/>
                        <a:t>90</a:t>
                      </a:r>
                      <a:endParaRPr/>
                    </a:p>
                  </a:txBody>
                  <a:tcPr marT="91425" marB="91425" marR="91425" marL="91425"/>
                </a:tc>
              </a:tr>
              <a:tr h="381000">
                <a:tc>
                  <a:txBody>
                    <a:bodyPr/>
                    <a:lstStyle/>
                    <a:p>
                      <a:pPr indent="0" lvl="0" marL="0" rtl="0" algn="l">
                        <a:spcBef>
                          <a:spcPts val="0"/>
                        </a:spcBef>
                        <a:spcAft>
                          <a:spcPts val="0"/>
                        </a:spcAft>
                        <a:buNone/>
                      </a:pPr>
                      <a:r>
                        <a:rPr lang="en"/>
                        <a:t>Macro avg</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0.74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0.75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0.75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90</a:t>
                      </a:r>
                      <a:endParaRPr/>
                    </a:p>
                  </a:txBody>
                  <a:tcPr marT="91425" marB="91425" marR="91425" marL="91425"/>
                </a:tc>
              </a:tr>
              <a:tr h="381000">
                <a:tc>
                  <a:txBody>
                    <a:bodyPr/>
                    <a:lstStyle/>
                    <a:p>
                      <a:pPr indent="0" lvl="0" marL="0" rtl="0" algn="l">
                        <a:spcBef>
                          <a:spcPts val="0"/>
                        </a:spcBef>
                        <a:spcAft>
                          <a:spcPts val="0"/>
                        </a:spcAft>
                        <a:buNone/>
                      </a:pPr>
                      <a:r>
                        <a:rPr lang="en"/>
                        <a:t>Weighted avg</a:t>
                      </a:r>
                      <a:endParaRPr/>
                    </a:p>
                  </a:txBody>
                  <a:tcPr marT="91425" marB="91425" marR="91425" marL="91425"/>
                </a:tc>
                <a:tc>
                  <a:txBody>
                    <a:bodyPr/>
                    <a:lstStyle/>
                    <a:p>
                      <a:pPr indent="0" lvl="0" marL="0" rtl="0" algn="l">
                        <a:spcBef>
                          <a:spcPts val="0"/>
                        </a:spcBef>
                        <a:spcAft>
                          <a:spcPts val="0"/>
                        </a:spcAft>
                        <a:buNone/>
                      </a:pPr>
                      <a:r>
                        <a:rPr lang="en"/>
                        <a:t>0.76</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0.76</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0.76</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90</a:t>
                      </a:r>
                      <a:endParaRPr/>
                    </a:p>
                  </a:txBody>
                  <a:tcPr marT="91425" marB="91425" marR="91425" marL="91425"/>
                </a:tc>
              </a:tr>
            </a:tbl>
          </a:graphicData>
        </a:graphic>
      </p:graphicFrame>
      <p:pic>
        <p:nvPicPr>
          <p:cNvPr id="180" name="Google Shape;180;p23"/>
          <p:cNvPicPr preferRelativeResize="0"/>
          <p:nvPr/>
        </p:nvPicPr>
        <p:blipFill>
          <a:blip r:embed="rId3">
            <a:alphaModFix/>
          </a:blip>
          <a:stretch>
            <a:fillRect/>
          </a:stretch>
        </p:blipFill>
        <p:spPr>
          <a:xfrm>
            <a:off x="8133200" y="0"/>
            <a:ext cx="1010809" cy="918925"/>
          </a:xfrm>
          <a:prstGeom prst="rect">
            <a:avLst/>
          </a:prstGeom>
          <a:noFill/>
          <a:ln>
            <a:noFill/>
          </a:ln>
        </p:spPr>
      </p:pic>
      <p:cxnSp>
        <p:nvCxnSpPr>
          <p:cNvPr id="181" name="Google Shape;181;p23"/>
          <p:cNvCxnSpPr/>
          <p:nvPr/>
        </p:nvCxnSpPr>
        <p:spPr>
          <a:xfrm>
            <a:off x="593850" y="4650475"/>
            <a:ext cx="7848900" cy="0"/>
          </a:xfrm>
          <a:prstGeom prst="straightConnector1">
            <a:avLst/>
          </a:prstGeom>
          <a:noFill/>
          <a:ln cap="flat" cmpd="sng" w="28575">
            <a:solidFill>
              <a:srgbClr val="014E96"/>
            </a:solidFill>
            <a:prstDash val="solid"/>
            <a:round/>
            <a:headEnd len="med" w="med" type="none"/>
            <a:tailEnd len="med" w="med" type="none"/>
          </a:ln>
        </p:spPr>
      </p:cxnSp>
      <p:pic>
        <p:nvPicPr>
          <p:cNvPr id="182" name="Google Shape;182;p23"/>
          <p:cNvPicPr preferRelativeResize="0"/>
          <p:nvPr/>
        </p:nvPicPr>
        <p:blipFill>
          <a:blip r:embed="rId4">
            <a:alphaModFix/>
          </a:blip>
          <a:stretch>
            <a:fillRect/>
          </a:stretch>
        </p:blipFill>
        <p:spPr>
          <a:xfrm>
            <a:off x="938426" y="4670877"/>
            <a:ext cx="1010800" cy="472623"/>
          </a:xfrm>
          <a:prstGeom prst="rect">
            <a:avLst/>
          </a:prstGeom>
          <a:noFill/>
          <a:ln>
            <a:noFill/>
          </a:ln>
        </p:spPr>
      </p:pic>
      <p:sp>
        <p:nvSpPr>
          <p:cNvPr id="183" name="Google Shape;183;p23"/>
          <p:cNvSpPr txBox="1"/>
          <p:nvPr>
            <p:ph idx="1" type="body"/>
          </p:nvPr>
        </p:nvSpPr>
        <p:spPr>
          <a:xfrm>
            <a:off x="2199600" y="4726263"/>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latin typeface="Lobster"/>
                <a:ea typeface="Lobster"/>
                <a:cs typeface="Lobster"/>
                <a:sym typeface="Lobster"/>
              </a:rPr>
              <a:t>8th I2CT 2023 India, 07-09 April 2023</a:t>
            </a:r>
            <a:endParaRPr sz="1020">
              <a:latin typeface="Lobster"/>
              <a:ea typeface="Lobster"/>
              <a:cs typeface="Lobster"/>
              <a:sym typeface="Lobster"/>
            </a:endParaRPr>
          </a:p>
        </p:txBody>
      </p:sp>
      <p:cxnSp>
        <p:nvCxnSpPr>
          <p:cNvPr id="184" name="Google Shape;184;p23"/>
          <p:cNvCxnSpPr/>
          <p:nvPr/>
        </p:nvCxnSpPr>
        <p:spPr>
          <a:xfrm>
            <a:off x="1382325" y="459463"/>
            <a:ext cx="6204000" cy="0"/>
          </a:xfrm>
          <a:prstGeom prst="straightConnector1">
            <a:avLst/>
          </a:prstGeom>
          <a:noFill/>
          <a:ln cap="flat" cmpd="sng" w="28575">
            <a:solidFill>
              <a:srgbClr val="014E96"/>
            </a:solidFill>
            <a:prstDash val="solid"/>
            <a:round/>
            <a:headEnd len="med" w="med" type="none"/>
            <a:tailEnd len="med" w="med" type="none"/>
          </a:ln>
        </p:spPr>
      </p:cxnSp>
      <p:pic>
        <p:nvPicPr>
          <p:cNvPr id="185" name="Google Shape;185;p23"/>
          <p:cNvPicPr preferRelativeResize="0"/>
          <p:nvPr/>
        </p:nvPicPr>
        <p:blipFill rotWithShape="1">
          <a:blip r:embed="rId5">
            <a:alphaModFix/>
          </a:blip>
          <a:srcRect b="0" l="0" r="0" t="0"/>
          <a:stretch/>
        </p:blipFill>
        <p:spPr>
          <a:xfrm>
            <a:off x="66807" y="218900"/>
            <a:ext cx="1187886" cy="41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311700" y="673625"/>
            <a:ext cx="8520600" cy="5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 and Discussion</a:t>
            </a:r>
            <a:endParaRPr sz="3000"/>
          </a:p>
        </p:txBody>
      </p:sp>
      <p:sp>
        <p:nvSpPr>
          <p:cNvPr id="191" name="Google Shape;191;p24"/>
          <p:cNvSpPr txBox="1"/>
          <p:nvPr>
            <p:ph idx="1" type="body"/>
          </p:nvPr>
        </p:nvSpPr>
        <p:spPr>
          <a:xfrm>
            <a:off x="311700" y="1319781"/>
            <a:ext cx="8520600" cy="15753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
              <a:t>C</a:t>
            </a:r>
            <a:r>
              <a:rPr lang="en"/>
              <a:t>onfusion matrix that is obtained from the 90 data that is tested on our model, which is based on mBERT model. The confusion matrix shows that the model predict 25 positive Tweets and 43 negative Tweets data correct. Also, predict 9 positive Tweets and 13 negative Tweets data wrong from 90 test data that is collected.</a:t>
            </a:r>
            <a:endParaRPr/>
          </a:p>
        </p:txBody>
      </p:sp>
      <p:graphicFrame>
        <p:nvGraphicFramePr>
          <p:cNvPr id="192" name="Google Shape;192;p24"/>
          <p:cNvGraphicFramePr/>
          <p:nvPr/>
        </p:nvGraphicFramePr>
        <p:xfrm>
          <a:off x="2762250" y="2705000"/>
          <a:ext cx="3000000" cy="3000000"/>
        </p:xfrm>
        <a:graphic>
          <a:graphicData uri="http://schemas.openxmlformats.org/drawingml/2006/table">
            <a:tbl>
              <a:tblPr>
                <a:noFill/>
                <a:tableStyleId>{015A5754-EF6D-4798-91AF-EED2C9F398A8}</a:tableStyleId>
              </a:tblPr>
              <a:tblGrid>
                <a:gridCol w="904875"/>
                <a:gridCol w="904875"/>
                <a:gridCol w="904875"/>
                <a:gridCol w="904875"/>
              </a:tblGrid>
              <a:tr h="381000">
                <a:tc gridSpan="2" rowSpan="2">
                  <a:txBody>
                    <a:bodyPr/>
                    <a:lstStyle/>
                    <a:p>
                      <a:pPr indent="0" lvl="0" marL="0" rtl="0" algn="l">
                        <a:spcBef>
                          <a:spcPts val="0"/>
                        </a:spcBef>
                        <a:spcAft>
                          <a:spcPts val="0"/>
                        </a:spcAft>
                        <a:buNone/>
                      </a:pPr>
                      <a:r>
                        <a:t/>
                      </a:r>
                      <a:endParaRPr/>
                    </a:p>
                  </a:txBody>
                  <a:tcPr marT="91425" marB="91425" marR="91425" marL="91425"/>
                </a:tc>
                <a:tc rowSpan="2" hMerge="1"/>
                <a:tc gridSpan="2">
                  <a:txBody>
                    <a:bodyPr/>
                    <a:lstStyle/>
                    <a:p>
                      <a:pPr indent="0" lvl="0" marL="0" rtl="0" algn="l">
                        <a:spcBef>
                          <a:spcPts val="0"/>
                        </a:spcBef>
                        <a:spcAft>
                          <a:spcPts val="0"/>
                        </a:spcAft>
                        <a:buNone/>
                      </a:pPr>
                      <a:r>
                        <a:rPr lang="en"/>
                        <a:t>Predicted Label</a:t>
                      </a:r>
                      <a:endParaRPr/>
                    </a:p>
                  </a:txBody>
                  <a:tcPr marT="91425" marB="91425" marR="91425" marL="91425"/>
                </a:tc>
                <a:tc hMerge="1"/>
              </a:tr>
              <a:tr h="381000">
                <a:tc gridSpan="2" vMerge="1"/>
                <a:tc hMerge="1" vMerge="1"/>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Negative</a:t>
                      </a:r>
                      <a:endParaRPr/>
                    </a:p>
                  </a:txBody>
                  <a:tcPr marT="91425" marB="91425" marR="91425" marL="91425"/>
                </a:tc>
              </a:tr>
              <a:tr h="381000">
                <a:tc rowSpan="2">
                  <a:txBody>
                    <a:bodyPr/>
                    <a:lstStyle/>
                    <a:p>
                      <a:pPr indent="0" lvl="0" marL="0" rtl="0" algn="l">
                        <a:spcBef>
                          <a:spcPts val="0"/>
                        </a:spcBef>
                        <a:spcAft>
                          <a:spcPts val="0"/>
                        </a:spcAft>
                        <a:buNone/>
                      </a:pPr>
                      <a:r>
                        <a:rPr lang="en"/>
                        <a:t>Actual Label</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r>
              <a:tr h="381000">
                <a:tc vMerge="1"/>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43</a:t>
                      </a:r>
                      <a:endParaRPr/>
                    </a:p>
                  </a:txBody>
                  <a:tcPr marT="91425" marB="91425" marR="91425" marL="91425"/>
                </a:tc>
              </a:tr>
            </a:tbl>
          </a:graphicData>
        </a:graphic>
      </p:graphicFrame>
      <p:sp>
        <p:nvSpPr>
          <p:cNvPr id="193" name="Google Shape;193;p24"/>
          <p:cNvSpPr txBox="1"/>
          <p:nvPr>
            <p:ph idx="1" type="body"/>
          </p:nvPr>
        </p:nvSpPr>
        <p:spPr>
          <a:xfrm>
            <a:off x="2199600" y="4324738"/>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t>Confusion matrix data tested on mBERT model</a:t>
            </a:r>
            <a:endParaRPr sz="1020"/>
          </a:p>
        </p:txBody>
      </p:sp>
      <p:pic>
        <p:nvPicPr>
          <p:cNvPr id="194" name="Google Shape;194;p24"/>
          <p:cNvPicPr preferRelativeResize="0"/>
          <p:nvPr/>
        </p:nvPicPr>
        <p:blipFill>
          <a:blip r:embed="rId3">
            <a:alphaModFix/>
          </a:blip>
          <a:stretch>
            <a:fillRect/>
          </a:stretch>
        </p:blipFill>
        <p:spPr>
          <a:xfrm>
            <a:off x="8133200" y="0"/>
            <a:ext cx="1010809" cy="918925"/>
          </a:xfrm>
          <a:prstGeom prst="rect">
            <a:avLst/>
          </a:prstGeom>
          <a:noFill/>
          <a:ln>
            <a:noFill/>
          </a:ln>
        </p:spPr>
      </p:pic>
      <p:cxnSp>
        <p:nvCxnSpPr>
          <p:cNvPr id="195" name="Google Shape;195;p24"/>
          <p:cNvCxnSpPr/>
          <p:nvPr/>
        </p:nvCxnSpPr>
        <p:spPr>
          <a:xfrm>
            <a:off x="593850" y="4650475"/>
            <a:ext cx="7848900" cy="0"/>
          </a:xfrm>
          <a:prstGeom prst="straightConnector1">
            <a:avLst/>
          </a:prstGeom>
          <a:noFill/>
          <a:ln cap="flat" cmpd="sng" w="28575">
            <a:solidFill>
              <a:srgbClr val="014E96"/>
            </a:solidFill>
            <a:prstDash val="solid"/>
            <a:round/>
            <a:headEnd len="med" w="med" type="none"/>
            <a:tailEnd len="med" w="med" type="none"/>
          </a:ln>
        </p:spPr>
      </p:cxnSp>
      <p:pic>
        <p:nvPicPr>
          <p:cNvPr id="196" name="Google Shape;196;p24"/>
          <p:cNvPicPr preferRelativeResize="0"/>
          <p:nvPr/>
        </p:nvPicPr>
        <p:blipFill>
          <a:blip r:embed="rId4">
            <a:alphaModFix/>
          </a:blip>
          <a:stretch>
            <a:fillRect/>
          </a:stretch>
        </p:blipFill>
        <p:spPr>
          <a:xfrm>
            <a:off x="938426" y="4670877"/>
            <a:ext cx="1010800" cy="472623"/>
          </a:xfrm>
          <a:prstGeom prst="rect">
            <a:avLst/>
          </a:prstGeom>
          <a:noFill/>
          <a:ln>
            <a:noFill/>
          </a:ln>
        </p:spPr>
      </p:pic>
      <p:sp>
        <p:nvSpPr>
          <p:cNvPr id="197" name="Google Shape;197;p24"/>
          <p:cNvSpPr txBox="1"/>
          <p:nvPr>
            <p:ph idx="1" type="body"/>
          </p:nvPr>
        </p:nvSpPr>
        <p:spPr>
          <a:xfrm>
            <a:off x="2199600" y="4726263"/>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latin typeface="Lobster"/>
                <a:ea typeface="Lobster"/>
                <a:cs typeface="Lobster"/>
                <a:sym typeface="Lobster"/>
              </a:rPr>
              <a:t>8th I2CT 2023 India, 07-09 April 2023</a:t>
            </a:r>
            <a:endParaRPr sz="1020">
              <a:latin typeface="Lobster"/>
              <a:ea typeface="Lobster"/>
              <a:cs typeface="Lobster"/>
              <a:sym typeface="Lobster"/>
            </a:endParaRPr>
          </a:p>
        </p:txBody>
      </p:sp>
      <p:cxnSp>
        <p:nvCxnSpPr>
          <p:cNvPr id="198" name="Google Shape;198;p24"/>
          <p:cNvCxnSpPr/>
          <p:nvPr/>
        </p:nvCxnSpPr>
        <p:spPr>
          <a:xfrm>
            <a:off x="1382325" y="459463"/>
            <a:ext cx="6204000" cy="0"/>
          </a:xfrm>
          <a:prstGeom prst="straightConnector1">
            <a:avLst/>
          </a:prstGeom>
          <a:noFill/>
          <a:ln cap="flat" cmpd="sng" w="28575">
            <a:solidFill>
              <a:srgbClr val="014E96"/>
            </a:solidFill>
            <a:prstDash val="solid"/>
            <a:round/>
            <a:headEnd len="med" w="med" type="none"/>
            <a:tailEnd len="med" w="med" type="none"/>
          </a:ln>
        </p:spPr>
      </p:cxnSp>
      <p:pic>
        <p:nvPicPr>
          <p:cNvPr id="199" name="Google Shape;199;p24"/>
          <p:cNvPicPr preferRelativeResize="0"/>
          <p:nvPr/>
        </p:nvPicPr>
        <p:blipFill rotWithShape="1">
          <a:blip r:embed="rId5">
            <a:alphaModFix/>
          </a:blip>
          <a:srcRect b="0" l="0" r="0" t="0"/>
          <a:stretch/>
        </p:blipFill>
        <p:spPr>
          <a:xfrm>
            <a:off x="66807" y="218900"/>
            <a:ext cx="1187886" cy="41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311700" y="673625"/>
            <a:ext cx="8520600" cy="5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 and Discussion</a:t>
            </a:r>
            <a:endParaRPr sz="3000"/>
          </a:p>
        </p:txBody>
      </p:sp>
      <p:sp>
        <p:nvSpPr>
          <p:cNvPr id="205" name="Google Shape;205;p25"/>
          <p:cNvSpPr txBox="1"/>
          <p:nvPr>
            <p:ph idx="1" type="body"/>
          </p:nvPr>
        </p:nvSpPr>
        <p:spPr>
          <a:xfrm>
            <a:off x="311700" y="1319769"/>
            <a:ext cx="8520600" cy="328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Error Example 1:</a:t>
            </a:r>
            <a:endParaRPr/>
          </a:p>
          <a:p>
            <a:pPr indent="0" lvl="0" marL="0" rtl="0" algn="just">
              <a:spcBef>
                <a:spcPts val="1200"/>
              </a:spcBef>
              <a:spcAft>
                <a:spcPts val="0"/>
              </a:spcAft>
              <a:buNone/>
            </a:pPr>
            <a:r>
              <a:rPr lang="en"/>
              <a:t>“</a:t>
            </a:r>
            <a:r>
              <a:rPr lang="en"/>
              <a:t>saya lebih parah nder setangan tangan sampai ke punggung tangan ngelopek kering begitu  rajinin pakai vaseline yang petroleum or whatever  jelly nder  it works well on me so far”</a:t>
            </a:r>
            <a:endParaRPr/>
          </a:p>
          <a:p>
            <a:pPr indent="0" lvl="0" marL="0" rtl="0" algn="just">
              <a:spcBef>
                <a:spcPts val="1200"/>
              </a:spcBef>
              <a:spcAft>
                <a:spcPts val="0"/>
              </a:spcAft>
              <a:buNone/>
            </a:pPr>
            <a:r>
              <a:rPr b="1" lang="en"/>
              <a:t>Translation:</a:t>
            </a:r>
            <a:r>
              <a:rPr lang="en"/>
              <a:t> I have more severe hand attacks to the back of my hands peeling dry so diligently use vaseline which is petroleum or whatever jelly sender it works well on me so far</a:t>
            </a:r>
            <a:endParaRPr/>
          </a:p>
          <a:p>
            <a:pPr indent="0" lvl="0" marL="0" rtl="0" algn="just">
              <a:spcBef>
                <a:spcPts val="1200"/>
              </a:spcBef>
              <a:spcAft>
                <a:spcPts val="0"/>
              </a:spcAft>
              <a:buNone/>
            </a:pPr>
            <a:r>
              <a:rPr b="1" lang="en"/>
              <a:t>Actual sentiment:</a:t>
            </a:r>
            <a:r>
              <a:rPr lang="en"/>
              <a:t> Positive</a:t>
            </a:r>
            <a:endParaRPr/>
          </a:p>
          <a:p>
            <a:pPr indent="0" lvl="0" marL="0" rtl="0" algn="just">
              <a:spcBef>
                <a:spcPts val="1200"/>
              </a:spcBef>
              <a:spcAft>
                <a:spcPts val="1200"/>
              </a:spcAft>
              <a:buNone/>
            </a:pPr>
            <a:r>
              <a:rPr b="1" lang="en"/>
              <a:t>Predicted sentiment:</a:t>
            </a:r>
            <a:r>
              <a:rPr lang="en"/>
              <a:t> Negative</a:t>
            </a:r>
            <a:endParaRPr/>
          </a:p>
        </p:txBody>
      </p:sp>
      <p:pic>
        <p:nvPicPr>
          <p:cNvPr id="206" name="Google Shape;206;p25"/>
          <p:cNvPicPr preferRelativeResize="0"/>
          <p:nvPr/>
        </p:nvPicPr>
        <p:blipFill>
          <a:blip r:embed="rId3">
            <a:alphaModFix/>
          </a:blip>
          <a:stretch>
            <a:fillRect/>
          </a:stretch>
        </p:blipFill>
        <p:spPr>
          <a:xfrm>
            <a:off x="8133200" y="0"/>
            <a:ext cx="1010809" cy="918925"/>
          </a:xfrm>
          <a:prstGeom prst="rect">
            <a:avLst/>
          </a:prstGeom>
          <a:noFill/>
          <a:ln>
            <a:noFill/>
          </a:ln>
        </p:spPr>
      </p:pic>
      <p:cxnSp>
        <p:nvCxnSpPr>
          <p:cNvPr id="207" name="Google Shape;207;p25"/>
          <p:cNvCxnSpPr/>
          <p:nvPr/>
        </p:nvCxnSpPr>
        <p:spPr>
          <a:xfrm>
            <a:off x="593850" y="4650475"/>
            <a:ext cx="7848900" cy="0"/>
          </a:xfrm>
          <a:prstGeom prst="straightConnector1">
            <a:avLst/>
          </a:prstGeom>
          <a:noFill/>
          <a:ln cap="flat" cmpd="sng" w="28575">
            <a:solidFill>
              <a:srgbClr val="014E96"/>
            </a:solidFill>
            <a:prstDash val="solid"/>
            <a:round/>
            <a:headEnd len="med" w="med" type="none"/>
            <a:tailEnd len="med" w="med" type="none"/>
          </a:ln>
        </p:spPr>
      </p:cxnSp>
      <p:pic>
        <p:nvPicPr>
          <p:cNvPr id="208" name="Google Shape;208;p25"/>
          <p:cNvPicPr preferRelativeResize="0"/>
          <p:nvPr/>
        </p:nvPicPr>
        <p:blipFill>
          <a:blip r:embed="rId4">
            <a:alphaModFix/>
          </a:blip>
          <a:stretch>
            <a:fillRect/>
          </a:stretch>
        </p:blipFill>
        <p:spPr>
          <a:xfrm>
            <a:off x="938426" y="4670877"/>
            <a:ext cx="1010800" cy="472623"/>
          </a:xfrm>
          <a:prstGeom prst="rect">
            <a:avLst/>
          </a:prstGeom>
          <a:noFill/>
          <a:ln>
            <a:noFill/>
          </a:ln>
        </p:spPr>
      </p:pic>
      <p:sp>
        <p:nvSpPr>
          <p:cNvPr id="209" name="Google Shape;209;p25"/>
          <p:cNvSpPr txBox="1"/>
          <p:nvPr>
            <p:ph idx="1" type="body"/>
          </p:nvPr>
        </p:nvSpPr>
        <p:spPr>
          <a:xfrm>
            <a:off x="2199600" y="4726263"/>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latin typeface="Lobster"/>
                <a:ea typeface="Lobster"/>
                <a:cs typeface="Lobster"/>
                <a:sym typeface="Lobster"/>
              </a:rPr>
              <a:t>8th I2CT 2023 India, 07-09 April 2023</a:t>
            </a:r>
            <a:endParaRPr sz="1020">
              <a:latin typeface="Lobster"/>
              <a:ea typeface="Lobster"/>
              <a:cs typeface="Lobster"/>
              <a:sym typeface="Lobster"/>
            </a:endParaRPr>
          </a:p>
        </p:txBody>
      </p:sp>
      <p:cxnSp>
        <p:nvCxnSpPr>
          <p:cNvPr id="210" name="Google Shape;210;p25"/>
          <p:cNvCxnSpPr/>
          <p:nvPr/>
        </p:nvCxnSpPr>
        <p:spPr>
          <a:xfrm>
            <a:off x="1382325" y="459463"/>
            <a:ext cx="6204000" cy="0"/>
          </a:xfrm>
          <a:prstGeom prst="straightConnector1">
            <a:avLst/>
          </a:prstGeom>
          <a:noFill/>
          <a:ln cap="flat" cmpd="sng" w="28575">
            <a:solidFill>
              <a:srgbClr val="014E96"/>
            </a:solidFill>
            <a:prstDash val="solid"/>
            <a:round/>
            <a:headEnd len="med" w="med" type="none"/>
            <a:tailEnd len="med" w="med" type="none"/>
          </a:ln>
        </p:spPr>
      </p:cxnSp>
      <p:pic>
        <p:nvPicPr>
          <p:cNvPr id="211" name="Google Shape;211;p25"/>
          <p:cNvPicPr preferRelativeResize="0"/>
          <p:nvPr/>
        </p:nvPicPr>
        <p:blipFill rotWithShape="1">
          <a:blip r:embed="rId5">
            <a:alphaModFix/>
          </a:blip>
          <a:srcRect b="0" l="0" r="0" t="0"/>
          <a:stretch/>
        </p:blipFill>
        <p:spPr>
          <a:xfrm>
            <a:off x="66807" y="218900"/>
            <a:ext cx="1187886" cy="41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11700" y="673625"/>
            <a:ext cx="8520600" cy="5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 and Discussion</a:t>
            </a:r>
            <a:endParaRPr sz="3000"/>
          </a:p>
        </p:txBody>
      </p:sp>
      <p:sp>
        <p:nvSpPr>
          <p:cNvPr id="217" name="Google Shape;217;p26"/>
          <p:cNvSpPr txBox="1"/>
          <p:nvPr>
            <p:ph idx="1" type="body"/>
          </p:nvPr>
        </p:nvSpPr>
        <p:spPr>
          <a:xfrm>
            <a:off x="311700" y="1319769"/>
            <a:ext cx="8520600" cy="328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Error Example 2:</a:t>
            </a:r>
            <a:endParaRPr/>
          </a:p>
          <a:p>
            <a:pPr indent="0" lvl="0" marL="0" rtl="0" algn="just">
              <a:spcBef>
                <a:spcPts val="1200"/>
              </a:spcBef>
              <a:spcAft>
                <a:spcPts val="0"/>
              </a:spcAft>
              <a:buNone/>
            </a:pPr>
            <a:r>
              <a:rPr lang="en"/>
              <a:t>“</a:t>
            </a:r>
            <a:r>
              <a:rPr lang="en"/>
              <a:t>sa aku sudah tau kamu kan jutek sama orang baru you know me so well berarti lah yah ya hahaha jutek sama jaga jarak memang beda tipis tebal</a:t>
            </a:r>
            <a:r>
              <a:rPr lang="en"/>
              <a:t>”</a:t>
            </a:r>
            <a:endParaRPr/>
          </a:p>
          <a:p>
            <a:pPr indent="0" lvl="0" marL="0" rtl="0" algn="just">
              <a:spcBef>
                <a:spcPts val="1200"/>
              </a:spcBef>
              <a:spcAft>
                <a:spcPts val="0"/>
              </a:spcAft>
              <a:buNone/>
            </a:pPr>
            <a:r>
              <a:rPr b="1" lang="en"/>
              <a:t>Translation:</a:t>
            </a:r>
            <a:r>
              <a:rPr lang="en"/>
              <a:t> </a:t>
            </a:r>
            <a:r>
              <a:rPr lang="en"/>
              <a:t>sa I know that you don't care about new people you know me so well that means yeah hahaha being tough and keeping your distance is a little bit different</a:t>
            </a:r>
            <a:endParaRPr/>
          </a:p>
          <a:p>
            <a:pPr indent="0" lvl="0" marL="0" rtl="0" algn="just">
              <a:spcBef>
                <a:spcPts val="1200"/>
              </a:spcBef>
              <a:spcAft>
                <a:spcPts val="0"/>
              </a:spcAft>
              <a:buNone/>
            </a:pPr>
            <a:r>
              <a:rPr b="1" lang="en"/>
              <a:t>Actual sentiment:</a:t>
            </a:r>
            <a:r>
              <a:rPr lang="en"/>
              <a:t> Negative</a:t>
            </a:r>
            <a:endParaRPr/>
          </a:p>
          <a:p>
            <a:pPr indent="0" lvl="0" marL="0" rtl="0" algn="just">
              <a:spcBef>
                <a:spcPts val="1200"/>
              </a:spcBef>
              <a:spcAft>
                <a:spcPts val="1200"/>
              </a:spcAft>
              <a:buNone/>
            </a:pPr>
            <a:r>
              <a:rPr b="1" lang="en"/>
              <a:t>Predicted sentiment:</a:t>
            </a:r>
            <a:r>
              <a:rPr lang="en"/>
              <a:t> </a:t>
            </a:r>
            <a:r>
              <a:rPr lang="en"/>
              <a:t>Positive</a:t>
            </a:r>
            <a:endParaRPr/>
          </a:p>
        </p:txBody>
      </p:sp>
      <p:pic>
        <p:nvPicPr>
          <p:cNvPr id="218" name="Google Shape;218;p26"/>
          <p:cNvPicPr preferRelativeResize="0"/>
          <p:nvPr/>
        </p:nvPicPr>
        <p:blipFill>
          <a:blip r:embed="rId3">
            <a:alphaModFix/>
          </a:blip>
          <a:stretch>
            <a:fillRect/>
          </a:stretch>
        </p:blipFill>
        <p:spPr>
          <a:xfrm>
            <a:off x="8133200" y="0"/>
            <a:ext cx="1010809" cy="918925"/>
          </a:xfrm>
          <a:prstGeom prst="rect">
            <a:avLst/>
          </a:prstGeom>
          <a:noFill/>
          <a:ln>
            <a:noFill/>
          </a:ln>
        </p:spPr>
      </p:pic>
      <p:cxnSp>
        <p:nvCxnSpPr>
          <p:cNvPr id="219" name="Google Shape;219;p26"/>
          <p:cNvCxnSpPr/>
          <p:nvPr/>
        </p:nvCxnSpPr>
        <p:spPr>
          <a:xfrm>
            <a:off x="593850" y="4650475"/>
            <a:ext cx="7848900" cy="0"/>
          </a:xfrm>
          <a:prstGeom prst="straightConnector1">
            <a:avLst/>
          </a:prstGeom>
          <a:noFill/>
          <a:ln cap="flat" cmpd="sng" w="28575">
            <a:solidFill>
              <a:srgbClr val="014E96"/>
            </a:solidFill>
            <a:prstDash val="solid"/>
            <a:round/>
            <a:headEnd len="med" w="med" type="none"/>
            <a:tailEnd len="med" w="med" type="none"/>
          </a:ln>
        </p:spPr>
      </p:cxnSp>
      <p:pic>
        <p:nvPicPr>
          <p:cNvPr id="220" name="Google Shape;220;p26"/>
          <p:cNvPicPr preferRelativeResize="0"/>
          <p:nvPr/>
        </p:nvPicPr>
        <p:blipFill>
          <a:blip r:embed="rId4">
            <a:alphaModFix/>
          </a:blip>
          <a:stretch>
            <a:fillRect/>
          </a:stretch>
        </p:blipFill>
        <p:spPr>
          <a:xfrm>
            <a:off x="938426" y="4670877"/>
            <a:ext cx="1010800" cy="472623"/>
          </a:xfrm>
          <a:prstGeom prst="rect">
            <a:avLst/>
          </a:prstGeom>
          <a:noFill/>
          <a:ln>
            <a:noFill/>
          </a:ln>
        </p:spPr>
      </p:pic>
      <p:sp>
        <p:nvSpPr>
          <p:cNvPr id="221" name="Google Shape;221;p26"/>
          <p:cNvSpPr txBox="1"/>
          <p:nvPr>
            <p:ph idx="1" type="body"/>
          </p:nvPr>
        </p:nvSpPr>
        <p:spPr>
          <a:xfrm>
            <a:off x="2199600" y="4726263"/>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latin typeface="Lobster"/>
                <a:ea typeface="Lobster"/>
                <a:cs typeface="Lobster"/>
                <a:sym typeface="Lobster"/>
              </a:rPr>
              <a:t>8th I2CT 2023 India, 07-09 April 2023</a:t>
            </a:r>
            <a:endParaRPr sz="1020">
              <a:latin typeface="Lobster"/>
              <a:ea typeface="Lobster"/>
              <a:cs typeface="Lobster"/>
              <a:sym typeface="Lobster"/>
            </a:endParaRPr>
          </a:p>
        </p:txBody>
      </p:sp>
      <p:cxnSp>
        <p:nvCxnSpPr>
          <p:cNvPr id="222" name="Google Shape;222;p26"/>
          <p:cNvCxnSpPr/>
          <p:nvPr/>
        </p:nvCxnSpPr>
        <p:spPr>
          <a:xfrm>
            <a:off x="1382325" y="459463"/>
            <a:ext cx="6204000" cy="0"/>
          </a:xfrm>
          <a:prstGeom prst="straightConnector1">
            <a:avLst/>
          </a:prstGeom>
          <a:noFill/>
          <a:ln cap="flat" cmpd="sng" w="28575">
            <a:solidFill>
              <a:srgbClr val="014E96"/>
            </a:solidFill>
            <a:prstDash val="solid"/>
            <a:round/>
            <a:headEnd len="med" w="med" type="none"/>
            <a:tailEnd len="med" w="med" type="none"/>
          </a:ln>
        </p:spPr>
      </p:cxnSp>
      <p:pic>
        <p:nvPicPr>
          <p:cNvPr id="223" name="Google Shape;223;p26"/>
          <p:cNvPicPr preferRelativeResize="0"/>
          <p:nvPr/>
        </p:nvPicPr>
        <p:blipFill rotWithShape="1">
          <a:blip r:embed="rId5">
            <a:alphaModFix/>
          </a:blip>
          <a:srcRect b="0" l="0" r="0" t="0"/>
          <a:stretch/>
        </p:blipFill>
        <p:spPr>
          <a:xfrm>
            <a:off x="66807" y="218900"/>
            <a:ext cx="1187886" cy="41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311700" y="673625"/>
            <a:ext cx="8520600" cy="5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Conclusion</a:t>
            </a:r>
            <a:endParaRPr sz="3020"/>
          </a:p>
        </p:txBody>
      </p:sp>
      <p:sp>
        <p:nvSpPr>
          <p:cNvPr id="229" name="Google Shape;229;p27"/>
          <p:cNvSpPr txBox="1"/>
          <p:nvPr>
            <p:ph idx="1" type="body"/>
          </p:nvPr>
        </p:nvSpPr>
        <p:spPr>
          <a:xfrm>
            <a:off x="311700" y="1320299"/>
            <a:ext cx="8520600" cy="3123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
              <a:t>Based on evaluation result, conclusions can be made that using </a:t>
            </a:r>
            <a:r>
              <a:rPr b="1" lang="en">
                <a:solidFill>
                  <a:schemeClr val="dk1"/>
                </a:solidFill>
              </a:rPr>
              <a:t>mBERT model</a:t>
            </a:r>
            <a:r>
              <a:rPr lang="en"/>
              <a:t> can be able to predict and classify </a:t>
            </a:r>
            <a:r>
              <a:rPr b="1" lang="en">
                <a:solidFill>
                  <a:schemeClr val="dk1"/>
                </a:solidFill>
              </a:rPr>
              <a:t>Indonesia-English code-mixed Tweets</a:t>
            </a:r>
            <a:r>
              <a:rPr lang="en"/>
              <a:t> by using two labels of sentiment which is positive and negative with the </a:t>
            </a:r>
            <a:r>
              <a:rPr b="1" lang="en">
                <a:solidFill>
                  <a:schemeClr val="dk1"/>
                </a:solidFill>
              </a:rPr>
              <a:t>optimum</a:t>
            </a:r>
            <a:r>
              <a:rPr b="1" lang="en"/>
              <a:t> </a:t>
            </a:r>
            <a:r>
              <a:rPr b="1" lang="en">
                <a:solidFill>
                  <a:schemeClr val="dk1"/>
                </a:solidFill>
              </a:rPr>
              <a:t>accuracy of 76%</a:t>
            </a:r>
            <a:r>
              <a:rPr lang="en"/>
              <a:t> with the obtained dataset by using 16 batch size and 7 epochs. </a:t>
            </a:r>
            <a:r>
              <a:rPr lang="en"/>
              <a:t>This study has potential limitations. The effect estimates in the model are based on interventional and prospective observational studies. They are therefore subject to biases and confounding that may have influenced our model estimates. Our estimates may be conservative to the </a:t>
            </a:r>
            <a:r>
              <a:rPr b="1" lang="en">
                <a:solidFill>
                  <a:schemeClr val="dk1"/>
                </a:solidFill>
              </a:rPr>
              <a:t>Insufficient dataset size</a:t>
            </a:r>
            <a:r>
              <a:rPr lang="en"/>
              <a:t> for model training.</a:t>
            </a:r>
            <a:r>
              <a:rPr lang="en"/>
              <a:t> For future research, it is highly suggested to provide a good quality dataset and more train data to improve the classification model performance and make a higher accuracy of prediction.</a:t>
            </a:r>
            <a:endParaRPr/>
          </a:p>
        </p:txBody>
      </p:sp>
      <p:pic>
        <p:nvPicPr>
          <p:cNvPr id="230" name="Google Shape;230;p27"/>
          <p:cNvPicPr preferRelativeResize="0"/>
          <p:nvPr/>
        </p:nvPicPr>
        <p:blipFill>
          <a:blip r:embed="rId3">
            <a:alphaModFix/>
          </a:blip>
          <a:stretch>
            <a:fillRect/>
          </a:stretch>
        </p:blipFill>
        <p:spPr>
          <a:xfrm>
            <a:off x="8133200" y="0"/>
            <a:ext cx="1010809" cy="918925"/>
          </a:xfrm>
          <a:prstGeom prst="rect">
            <a:avLst/>
          </a:prstGeom>
          <a:noFill/>
          <a:ln>
            <a:noFill/>
          </a:ln>
        </p:spPr>
      </p:pic>
      <p:cxnSp>
        <p:nvCxnSpPr>
          <p:cNvPr id="231" name="Google Shape;231;p27"/>
          <p:cNvCxnSpPr/>
          <p:nvPr/>
        </p:nvCxnSpPr>
        <p:spPr>
          <a:xfrm>
            <a:off x="593850" y="4650475"/>
            <a:ext cx="7848900" cy="0"/>
          </a:xfrm>
          <a:prstGeom prst="straightConnector1">
            <a:avLst/>
          </a:prstGeom>
          <a:noFill/>
          <a:ln cap="flat" cmpd="sng" w="28575">
            <a:solidFill>
              <a:srgbClr val="014E96"/>
            </a:solidFill>
            <a:prstDash val="solid"/>
            <a:round/>
            <a:headEnd len="med" w="med" type="none"/>
            <a:tailEnd len="med" w="med" type="none"/>
          </a:ln>
        </p:spPr>
      </p:cxnSp>
      <p:pic>
        <p:nvPicPr>
          <p:cNvPr id="232" name="Google Shape;232;p27"/>
          <p:cNvPicPr preferRelativeResize="0"/>
          <p:nvPr/>
        </p:nvPicPr>
        <p:blipFill>
          <a:blip r:embed="rId4">
            <a:alphaModFix/>
          </a:blip>
          <a:stretch>
            <a:fillRect/>
          </a:stretch>
        </p:blipFill>
        <p:spPr>
          <a:xfrm>
            <a:off x="938426" y="4670877"/>
            <a:ext cx="1010800" cy="472623"/>
          </a:xfrm>
          <a:prstGeom prst="rect">
            <a:avLst/>
          </a:prstGeom>
          <a:noFill/>
          <a:ln>
            <a:noFill/>
          </a:ln>
        </p:spPr>
      </p:pic>
      <p:sp>
        <p:nvSpPr>
          <p:cNvPr id="233" name="Google Shape;233;p27"/>
          <p:cNvSpPr txBox="1"/>
          <p:nvPr>
            <p:ph idx="1" type="body"/>
          </p:nvPr>
        </p:nvSpPr>
        <p:spPr>
          <a:xfrm>
            <a:off x="2199600" y="4726263"/>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latin typeface="Lobster"/>
                <a:ea typeface="Lobster"/>
                <a:cs typeface="Lobster"/>
                <a:sym typeface="Lobster"/>
              </a:rPr>
              <a:t>8th I2CT 2023 India, 07-09 April 2023</a:t>
            </a:r>
            <a:endParaRPr sz="1020">
              <a:latin typeface="Lobster"/>
              <a:ea typeface="Lobster"/>
              <a:cs typeface="Lobster"/>
              <a:sym typeface="Lobster"/>
            </a:endParaRPr>
          </a:p>
        </p:txBody>
      </p:sp>
      <p:cxnSp>
        <p:nvCxnSpPr>
          <p:cNvPr id="234" name="Google Shape;234;p27"/>
          <p:cNvCxnSpPr/>
          <p:nvPr/>
        </p:nvCxnSpPr>
        <p:spPr>
          <a:xfrm>
            <a:off x="1382325" y="459463"/>
            <a:ext cx="6204000" cy="0"/>
          </a:xfrm>
          <a:prstGeom prst="straightConnector1">
            <a:avLst/>
          </a:prstGeom>
          <a:noFill/>
          <a:ln cap="flat" cmpd="sng" w="28575">
            <a:solidFill>
              <a:srgbClr val="014E96"/>
            </a:solidFill>
            <a:prstDash val="solid"/>
            <a:round/>
            <a:headEnd len="med" w="med" type="none"/>
            <a:tailEnd len="med" w="med" type="none"/>
          </a:ln>
        </p:spPr>
      </p:cxnSp>
      <p:pic>
        <p:nvPicPr>
          <p:cNvPr id="235" name="Google Shape;235;p27"/>
          <p:cNvPicPr preferRelativeResize="0"/>
          <p:nvPr/>
        </p:nvPicPr>
        <p:blipFill rotWithShape="1">
          <a:blip r:embed="rId5">
            <a:alphaModFix/>
          </a:blip>
          <a:srcRect b="0" l="0" r="0" t="0"/>
          <a:stretch/>
        </p:blipFill>
        <p:spPr>
          <a:xfrm>
            <a:off x="66807" y="218900"/>
            <a:ext cx="1187886" cy="416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8"/>
          <p:cNvPicPr preferRelativeResize="0"/>
          <p:nvPr/>
        </p:nvPicPr>
        <p:blipFill>
          <a:blip r:embed="rId3">
            <a:alphaModFix/>
          </a:blip>
          <a:stretch>
            <a:fillRect/>
          </a:stretch>
        </p:blipFill>
        <p:spPr>
          <a:xfrm>
            <a:off x="8133200" y="0"/>
            <a:ext cx="1010809" cy="918925"/>
          </a:xfrm>
          <a:prstGeom prst="rect">
            <a:avLst/>
          </a:prstGeom>
          <a:noFill/>
          <a:ln>
            <a:noFill/>
          </a:ln>
        </p:spPr>
      </p:pic>
      <p:cxnSp>
        <p:nvCxnSpPr>
          <p:cNvPr id="241" name="Google Shape;241;p28"/>
          <p:cNvCxnSpPr/>
          <p:nvPr/>
        </p:nvCxnSpPr>
        <p:spPr>
          <a:xfrm>
            <a:off x="593850" y="4650475"/>
            <a:ext cx="7848900" cy="0"/>
          </a:xfrm>
          <a:prstGeom prst="straightConnector1">
            <a:avLst/>
          </a:prstGeom>
          <a:noFill/>
          <a:ln cap="flat" cmpd="sng" w="28575">
            <a:solidFill>
              <a:srgbClr val="014E96"/>
            </a:solidFill>
            <a:prstDash val="solid"/>
            <a:round/>
            <a:headEnd len="med" w="med" type="none"/>
            <a:tailEnd len="med" w="med" type="none"/>
          </a:ln>
        </p:spPr>
      </p:cxnSp>
      <p:pic>
        <p:nvPicPr>
          <p:cNvPr id="242" name="Google Shape;242;p28"/>
          <p:cNvPicPr preferRelativeResize="0"/>
          <p:nvPr/>
        </p:nvPicPr>
        <p:blipFill>
          <a:blip r:embed="rId4">
            <a:alphaModFix/>
          </a:blip>
          <a:stretch>
            <a:fillRect/>
          </a:stretch>
        </p:blipFill>
        <p:spPr>
          <a:xfrm>
            <a:off x="938426" y="4670877"/>
            <a:ext cx="1010800" cy="472623"/>
          </a:xfrm>
          <a:prstGeom prst="rect">
            <a:avLst/>
          </a:prstGeom>
          <a:noFill/>
          <a:ln>
            <a:noFill/>
          </a:ln>
        </p:spPr>
      </p:pic>
      <p:sp>
        <p:nvSpPr>
          <p:cNvPr id="243" name="Google Shape;243;p28"/>
          <p:cNvSpPr txBox="1"/>
          <p:nvPr>
            <p:ph idx="1" type="body"/>
          </p:nvPr>
        </p:nvSpPr>
        <p:spPr>
          <a:xfrm>
            <a:off x="2199600" y="4726263"/>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latin typeface="Lobster"/>
                <a:ea typeface="Lobster"/>
                <a:cs typeface="Lobster"/>
                <a:sym typeface="Lobster"/>
              </a:rPr>
              <a:t>8th I2CT 2023 India, 07-09 April 2023</a:t>
            </a:r>
            <a:endParaRPr sz="1020">
              <a:latin typeface="Lobster"/>
              <a:ea typeface="Lobster"/>
              <a:cs typeface="Lobster"/>
              <a:sym typeface="Lobster"/>
            </a:endParaRPr>
          </a:p>
        </p:txBody>
      </p:sp>
      <p:sp>
        <p:nvSpPr>
          <p:cNvPr id="244" name="Google Shape;244;p28"/>
          <p:cNvSpPr txBox="1"/>
          <p:nvPr>
            <p:ph type="title"/>
          </p:nvPr>
        </p:nvSpPr>
        <p:spPr>
          <a:xfrm>
            <a:off x="311700" y="2065050"/>
            <a:ext cx="8520600" cy="50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Pacifico"/>
                <a:ea typeface="Pacifico"/>
                <a:cs typeface="Pacifico"/>
                <a:sym typeface="Pacifico"/>
              </a:rPr>
              <a:t>Thank You for your attention!</a:t>
            </a:r>
            <a:endParaRPr sz="3020">
              <a:latin typeface="Pacifico"/>
              <a:ea typeface="Pacifico"/>
              <a:cs typeface="Pacifico"/>
              <a:sym typeface="Pacifico"/>
            </a:endParaRPr>
          </a:p>
        </p:txBody>
      </p:sp>
      <p:cxnSp>
        <p:nvCxnSpPr>
          <p:cNvPr id="245" name="Google Shape;245;p28"/>
          <p:cNvCxnSpPr/>
          <p:nvPr/>
        </p:nvCxnSpPr>
        <p:spPr>
          <a:xfrm>
            <a:off x="1382325" y="459463"/>
            <a:ext cx="6204000" cy="0"/>
          </a:xfrm>
          <a:prstGeom prst="straightConnector1">
            <a:avLst/>
          </a:prstGeom>
          <a:noFill/>
          <a:ln cap="flat" cmpd="sng" w="28575">
            <a:solidFill>
              <a:srgbClr val="014E96"/>
            </a:solidFill>
            <a:prstDash val="solid"/>
            <a:round/>
            <a:headEnd len="med" w="med" type="none"/>
            <a:tailEnd len="med" w="med" type="none"/>
          </a:ln>
        </p:spPr>
      </p:cxnSp>
      <p:pic>
        <p:nvPicPr>
          <p:cNvPr id="246" name="Google Shape;246;p28"/>
          <p:cNvPicPr preferRelativeResize="0"/>
          <p:nvPr/>
        </p:nvPicPr>
        <p:blipFill rotWithShape="1">
          <a:blip r:embed="rId5">
            <a:alphaModFix/>
          </a:blip>
          <a:srcRect b="0" l="0" r="0" t="0"/>
          <a:stretch/>
        </p:blipFill>
        <p:spPr>
          <a:xfrm>
            <a:off x="66807" y="218900"/>
            <a:ext cx="1187886" cy="41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Code mixed</a:t>
            </a:r>
            <a:endParaRPr sz="3020"/>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63037"/>
              </a:lnSpc>
              <a:spcBef>
                <a:spcPts val="0"/>
              </a:spcBef>
              <a:spcAft>
                <a:spcPts val="0"/>
              </a:spcAft>
              <a:buClr>
                <a:schemeClr val="dk1"/>
              </a:buClr>
              <a:buSzPts val="852"/>
              <a:buFont typeface="Arial"/>
              <a:buNone/>
            </a:pPr>
            <a:r>
              <a:rPr b="1" lang="en" sz="1500">
                <a:solidFill>
                  <a:schemeClr val="dk1"/>
                </a:solidFill>
                <a:latin typeface="Rubik"/>
                <a:ea typeface="Rubik"/>
                <a:cs typeface="Rubik"/>
                <a:sym typeface="Rubik"/>
              </a:rPr>
              <a:t>Code-mixing</a:t>
            </a:r>
            <a:r>
              <a:rPr lang="en" sz="1500">
                <a:solidFill>
                  <a:srgbClr val="191919"/>
                </a:solidFill>
                <a:latin typeface="Rubik"/>
                <a:ea typeface="Rubik"/>
                <a:cs typeface="Rubik"/>
                <a:sym typeface="Rubik"/>
              </a:rPr>
              <a:t> phenomenon is common in multilingual countries like Indonesia. The practice of </a:t>
            </a:r>
            <a:r>
              <a:rPr b="1" lang="en" sz="1500">
                <a:solidFill>
                  <a:schemeClr val="dk1"/>
                </a:solidFill>
                <a:latin typeface="Rubik"/>
                <a:ea typeface="Rubik"/>
                <a:cs typeface="Rubik"/>
                <a:sym typeface="Rubik"/>
              </a:rPr>
              <a:t>incorporating linguistic constructions</a:t>
            </a:r>
            <a:r>
              <a:rPr lang="en" sz="1500">
                <a:solidFill>
                  <a:srgbClr val="191919"/>
                </a:solidFill>
                <a:latin typeface="Rubik"/>
                <a:ea typeface="Rubik"/>
                <a:cs typeface="Rubik"/>
                <a:sym typeface="Rubik"/>
              </a:rPr>
              <a:t> from one language, such as words and phrases, into another is known as code-mixing. It can take many different forms. For example, a person might use words or phrases from one language in the midst of speaking or writing in another language, or they might </a:t>
            </a:r>
            <a:r>
              <a:rPr b="1" lang="en" sz="1500">
                <a:solidFill>
                  <a:srgbClr val="191919"/>
                </a:solidFill>
                <a:latin typeface="Rubik"/>
                <a:ea typeface="Rubik"/>
                <a:cs typeface="Rubik"/>
                <a:sym typeface="Rubik"/>
              </a:rPr>
              <a:t>s</a:t>
            </a:r>
            <a:r>
              <a:rPr b="1" lang="en" sz="1500">
                <a:solidFill>
                  <a:schemeClr val="dk1"/>
                </a:solidFill>
                <a:latin typeface="Rubik"/>
                <a:ea typeface="Rubik"/>
                <a:cs typeface="Rubik"/>
                <a:sym typeface="Rubik"/>
              </a:rPr>
              <a:t>witch back and forth between languages</a:t>
            </a:r>
            <a:r>
              <a:rPr lang="en" sz="1500">
                <a:solidFill>
                  <a:srgbClr val="191919"/>
                </a:solidFill>
                <a:latin typeface="Rubik"/>
                <a:ea typeface="Rubik"/>
                <a:cs typeface="Rubik"/>
                <a:sym typeface="Rubik"/>
              </a:rPr>
              <a:t> within a single sentence or phrase. Code-mixing can also involve</a:t>
            </a:r>
            <a:r>
              <a:rPr b="1" lang="en" sz="1500">
                <a:solidFill>
                  <a:srgbClr val="191919"/>
                </a:solidFill>
                <a:latin typeface="Rubik"/>
                <a:ea typeface="Rubik"/>
                <a:cs typeface="Rubik"/>
                <a:sym typeface="Rubik"/>
              </a:rPr>
              <a:t> </a:t>
            </a:r>
            <a:r>
              <a:rPr b="1" lang="en" sz="1500">
                <a:solidFill>
                  <a:schemeClr val="dk1"/>
                </a:solidFill>
                <a:latin typeface="Rubik"/>
                <a:ea typeface="Rubik"/>
                <a:cs typeface="Rubik"/>
                <a:sym typeface="Rubik"/>
              </a:rPr>
              <a:t>combining elements of different language varieties</a:t>
            </a:r>
            <a:r>
              <a:rPr lang="en" sz="1500">
                <a:solidFill>
                  <a:srgbClr val="191919"/>
                </a:solidFill>
                <a:latin typeface="Rubik"/>
                <a:ea typeface="Rubik"/>
                <a:cs typeface="Rubik"/>
                <a:sym typeface="Rubik"/>
              </a:rPr>
              <a:t>, such as combining standard and colloquial forms of a language or mixing dialects.</a:t>
            </a:r>
            <a:endParaRPr sz="1500">
              <a:latin typeface="Rubik"/>
              <a:ea typeface="Rubik"/>
              <a:cs typeface="Rubik"/>
              <a:sym typeface="Rubik"/>
            </a:endParaRPr>
          </a:p>
        </p:txBody>
      </p:sp>
      <p:pic>
        <p:nvPicPr>
          <p:cNvPr id="64" name="Google Shape;64;p14"/>
          <p:cNvPicPr preferRelativeResize="0"/>
          <p:nvPr/>
        </p:nvPicPr>
        <p:blipFill>
          <a:blip r:embed="rId3">
            <a:alphaModFix/>
          </a:blip>
          <a:stretch>
            <a:fillRect/>
          </a:stretch>
        </p:blipFill>
        <p:spPr>
          <a:xfrm>
            <a:off x="8133200" y="0"/>
            <a:ext cx="1010809" cy="918925"/>
          </a:xfrm>
          <a:prstGeom prst="rect">
            <a:avLst/>
          </a:prstGeom>
          <a:noFill/>
          <a:ln>
            <a:noFill/>
          </a:ln>
        </p:spPr>
      </p:pic>
      <p:cxnSp>
        <p:nvCxnSpPr>
          <p:cNvPr id="65" name="Google Shape;65;p14"/>
          <p:cNvCxnSpPr/>
          <p:nvPr/>
        </p:nvCxnSpPr>
        <p:spPr>
          <a:xfrm>
            <a:off x="1382325" y="459463"/>
            <a:ext cx="6204000" cy="0"/>
          </a:xfrm>
          <a:prstGeom prst="straightConnector1">
            <a:avLst/>
          </a:prstGeom>
          <a:noFill/>
          <a:ln cap="flat" cmpd="sng" w="28575">
            <a:solidFill>
              <a:srgbClr val="014E96"/>
            </a:solidFill>
            <a:prstDash val="solid"/>
            <a:round/>
            <a:headEnd len="med" w="med" type="none"/>
            <a:tailEnd len="med" w="med" type="none"/>
          </a:ln>
        </p:spPr>
      </p:cxnSp>
      <p:cxnSp>
        <p:nvCxnSpPr>
          <p:cNvPr id="66" name="Google Shape;66;p14"/>
          <p:cNvCxnSpPr/>
          <p:nvPr/>
        </p:nvCxnSpPr>
        <p:spPr>
          <a:xfrm>
            <a:off x="593850" y="4650475"/>
            <a:ext cx="7848900" cy="0"/>
          </a:xfrm>
          <a:prstGeom prst="straightConnector1">
            <a:avLst/>
          </a:prstGeom>
          <a:noFill/>
          <a:ln cap="flat" cmpd="sng" w="28575">
            <a:solidFill>
              <a:srgbClr val="014E96"/>
            </a:solidFill>
            <a:prstDash val="solid"/>
            <a:round/>
            <a:headEnd len="med" w="med" type="none"/>
            <a:tailEnd len="med" w="med" type="none"/>
          </a:ln>
        </p:spPr>
      </p:cxnSp>
      <p:pic>
        <p:nvPicPr>
          <p:cNvPr id="67" name="Google Shape;67;p14"/>
          <p:cNvPicPr preferRelativeResize="0"/>
          <p:nvPr/>
        </p:nvPicPr>
        <p:blipFill>
          <a:blip r:embed="rId4">
            <a:alphaModFix/>
          </a:blip>
          <a:stretch>
            <a:fillRect/>
          </a:stretch>
        </p:blipFill>
        <p:spPr>
          <a:xfrm>
            <a:off x="938426" y="4670877"/>
            <a:ext cx="1010800" cy="472623"/>
          </a:xfrm>
          <a:prstGeom prst="rect">
            <a:avLst/>
          </a:prstGeom>
          <a:noFill/>
          <a:ln>
            <a:noFill/>
          </a:ln>
        </p:spPr>
      </p:pic>
      <p:sp>
        <p:nvSpPr>
          <p:cNvPr id="68" name="Google Shape;68;p14"/>
          <p:cNvSpPr txBox="1"/>
          <p:nvPr>
            <p:ph idx="1" type="body"/>
          </p:nvPr>
        </p:nvSpPr>
        <p:spPr>
          <a:xfrm>
            <a:off x="2199600" y="4726263"/>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latin typeface="Lobster"/>
                <a:ea typeface="Lobster"/>
                <a:cs typeface="Lobster"/>
                <a:sym typeface="Lobster"/>
              </a:rPr>
              <a:t>8th I2CT 2023 India, 07-09 April 2023</a:t>
            </a:r>
            <a:endParaRPr sz="1020">
              <a:latin typeface="Lobster"/>
              <a:ea typeface="Lobster"/>
              <a:cs typeface="Lobster"/>
              <a:sym typeface="Lobster"/>
            </a:endParaRPr>
          </a:p>
        </p:txBody>
      </p:sp>
      <p:pic>
        <p:nvPicPr>
          <p:cNvPr id="69" name="Google Shape;69;p14"/>
          <p:cNvPicPr preferRelativeResize="0"/>
          <p:nvPr/>
        </p:nvPicPr>
        <p:blipFill rotWithShape="1">
          <a:blip r:embed="rId5">
            <a:alphaModFix/>
          </a:blip>
          <a:srcRect b="0" l="0" r="0" t="0"/>
          <a:stretch/>
        </p:blipFill>
        <p:spPr>
          <a:xfrm>
            <a:off x="66807" y="218900"/>
            <a:ext cx="1187886" cy="41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Methodology</a:t>
            </a:r>
            <a:endParaRPr sz="3020"/>
          </a:p>
        </p:txBody>
      </p:sp>
      <p:sp>
        <p:nvSpPr>
          <p:cNvPr id="75" name="Google Shape;75;p15"/>
          <p:cNvSpPr txBox="1"/>
          <p:nvPr>
            <p:ph idx="1" type="body"/>
          </p:nvPr>
        </p:nvSpPr>
        <p:spPr>
          <a:xfrm>
            <a:off x="311700" y="1304875"/>
            <a:ext cx="8520600" cy="2997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Indonesian-English Code-Mixed Dataset</a:t>
            </a:r>
            <a:endParaRPr/>
          </a:p>
          <a:p>
            <a:pPr indent="-342900" lvl="0" marL="457200" rtl="0" algn="l">
              <a:spcBef>
                <a:spcPts val="0"/>
              </a:spcBef>
              <a:spcAft>
                <a:spcPts val="0"/>
              </a:spcAft>
              <a:buSzPts val="1800"/>
              <a:buChar char="●"/>
            </a:pPr>
            <a:r>
              <a:rPr lang="en"/>
              <a:t>Preprocessing data</a:t>
            </a:r>
            <a:endParaRPr/>
          </a:p>
          <a:p>
            <a:pPr indent="-342900" lvl="0" marL="457200" rtl="0" algn="l">
              <a:spcBef>
                <a:spcPts val="0"/>
              </a:spcBef>
              <a:spcAft>
                <a:spcPts val="0"/>
              </a:spcAft>
              <a:buSzPts val="1800"/>
              <a:buChar char="●"/>
            </a:pPr>
            <a:r>
              <a:rPr lang="en"/>
              <a:t>Data splitting</a:t>
            </a:r>
            <a:endParaRPr/>
          </a:p>
          <a:p>
            <a:pPr indent="-317500" lvl="1" marL="914400" rtl="0" algn="l">
              <a:spcBef>
                <a:spcPts val="0"/>
              </a:spcBef>
              <a:spcAft>
                <a:spcPts val="0"/>
              </a:spcAft>
              <a:buSzPts val="1400"/>
              <a:buChar char="○"/>
            </a:pPr>
            <a:r>
              <a:rPr lang="en"/>
              <a:t>Data Train (80%)</a:t>
            </a:r>
            <a:endParaRPr/>
          </a:p>
          <a:p>
            <a:pPr indent="-317500" lvl="1" marL="914400" rtl="0" algn="l">
              <a:spcBef>
                <a:spcPts val="0"/>
              </a:spcBef>
              <a:spcAft>
                <a:spcPts val="0"/>
              </a:spcAft>
              <a:buSzPts val="1400"/>
              <a:buChar char="○"/>
            </a:pPr>
            <a:r>
              <a:rPr lang="en"/>
              <a:t>Data Test (20%)</a:t>
            </a:r>
            <a:endParaRPr/>
          </a:p>
          <a:p>
            <a:pPr indent="-342900" lvl="0" marL="457200" rtl="0" algn="l">
              <a:spcBef>
                <a:spcPts val="0"/>
              </a:spcBef>
              <a:spcAft>
                <a:spcPts val="0"/>
              </a:spcAft>
              <a:buSzPts val="1800"/>
              <a:buChar char="●"/>
            </a:pPr>
            <a:r>
              <a:rPr lang="en"/>
              <a:t>Tokenization</a:t>
            </a:r>
            <a:endParaRPr/>
          </a:p>
          <a:p>
            <a:pPr indent="-317500" lvl="1" marL="914400" rtl="0" algn="l">
              <a:spcBef>
                <a:spcPts val="0"/>
              </a:spcBef>
              <a:spcAft>
                <a:spcPts val="0"/>
              </a:spcAft>
              <a:buSzPts val="1400"/>
              <a:buChar char="○"/>
            </a:pPr>
            <a:r>
              <a:rPr lang="en"/>
              <a:t>The process of breaking a stream of textual data into words, terms, sentences, symbols, or some other meaningful elements called tokens.</a:t>
            </a:r>
            <a:endParaRPr/>
          </a:p>
          <a:p>
            <a:pPr indent="-342900" lvl="0" marL="457200" rtl="0" algn="l">
              <a:spcBef>
                <a:spcPts val="0"/>
              </a:spcBef>
              <a:spcAft>
                <a:spcPts val="0"/>
              </a:spcAft>
              <a:buSzPts val="1800"/>
              <a:buChar char="●"/>
            </a:pPr>
            <a:r>
              <a:rPr lang="en"/>
              <a:t>Train Model</a:t>
            </a:r>
            <a:endParaRPr/>
          </a:p>
          <a:p>
            <a:pPr indent="-342900" lvl="0" marL="457200" rtl="0" algn="l">
              <a:spcBef>
                <a:spcPts val="0"/>
              </a:spcBef>
              <a:spcAft>
                <a:spcPts val="0"/>
              </a:spcAft>
              <a:buSzPts val="1800"/>
              <a:buChar char="●"/>
            </a:pPr>
            <a:r>
              <a:rPr lang="en"/>
              <a:t>Evaluation</a:t>
            </a:r>
            <a:endParaRPr/>
          </a:p>
          <a:p>
            <a:pPr indent="0" lvl="0" marL="0" rtl="0" algn="l">
              <a:spcBef>
                <a:spcPts val="120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8133200" y="0"/>
            <a:ext cx="1010809" cy="918925"/>
          </a:xfrm>
          <a:prstGeom prst="rect">
            <a:avLst/>
          </a:prstGeom>
          <a:noFill/>
          <a:ln>
            <a:noFill/>
          </a:ln>
        </p:spPr>
      </p:pic>
      <p:cxnSp>
        <p:nvCxnSpPr>
          <p:cNvPr id="77" name="Google Shape;77;p15"/>
          <p:cNvCxnSpPr/>
          <p:nvPr/>
        </p:nvCxnSpPr>
        <p:spPr>
          <a:xfrm>
            <a:off x="593850" y="4650475"/>
            <a:ext cx="7848900" cy="0"/>
          </a:xfrm>
          <a:prstGeom prst="straightConnector1">
            <a:avLst/>
          </a:prstGeom>
          <a:noFill/>
          <a:ln cap="flat" cmpd="sng" w="28575">
            <a:solidFill>
              <a:srgbClr val="014E96"/>
            </a:solidFill>
            <a:prstDash val="solid"/>
            <a:round/>
            <a:headEnd len="med" w="med" type="none"/>
            <a:tailEnd len="med" w="med" type="none"/>
          </a:ln>
        </p:spPr>
      </p:cxnSp>
      <p:pic>
        <p:nvPicPr>
          <p:cNvPr id="78" name="Google Shape;78;p15"/>
          <p:cNvPicPr preferRelativeResize="0"/>
          <p:nvPr/>
        </p:nvPicPr>
        <p:blipFill>
          <a:blip r:embed="rId4">
            <a:alphaModFix/>
          </a:blip>
          <a:stretch>
            <a:fillRect/>
          </a:stretch>
        </p:blipFill>
        <p:spPr>
          <a:xfrm>
            <a:off x="938426" y="4670877"/>
            <a:ext cx="1010800" cy="472623"/>
          </a:xfrm>
          <a:prstGeom prst="rect">
            <a:avLst/>
          </a:prstGeom>
          <a:noFill/>
          <a:ln>
            <a:noFill/>
          </a:ln>
        </p:spPr>
      </p:pic>
      <p:sp>
        <p:nvSpPr>
          <p:cNvPr id="79" name="Google Shape;79;p15"/>
          <p:cNvSpPr txBox="1"/>
          <p:nvPr>
            <p:ph idx="1" type="body"/>
          </p:nvPr>
        </p:nvSpPr>
        <p:spPr>
          <a:xfrm>
            <a:off x="2199600" y="4726263"/>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latin typeface="Lobster"/>
                <a:ea typeface="Lobster"/>
                <a:cs typeface="Lobster"/>
                <a:sym typeface="Lobster"/>
              </a:rPr>
              <a:t>8th I2CT 2023 India, 07-09 April 2023</a:t>
            </a:r>
            <a:endParaRPr sz="1020">
              <a:latin typeface="Lobster"/>
              <a:ea typeface="Lobster"/>
              <a:cs typeface="Lobster"/>
              <a:sym typeface="Lobster"/>
            </a:endParaRPr>
          </a:p>
        </p:txBody>
      </p:sp>
      <p:cxnSp>
        <p:nvCxnSpPr>
          <p:cNvPr id="80" name="Google Shape;80;p15"/>
          <p:cNvCxnSpPr/>
          <p:nvPr/>
        </p:nvCxnSpPr>
        <p:spPr>
          <a:xfrm>
            <a:off x="1382325" y="459463"/>
            <a:ext cx="6204000" cy="0"/>
          </a:xfrm>
          <a:prstGeom prst="straightConnector1">
            <a:avLst/>
          </a:prstGeom>
          <a:noFill/>
          <a:ln cap="flat" cmpd="sng" w="28575">
            <a:solidFill>
              <a:srgbClr val="014E96"/>
            </a:solidFill>
            <a:prstDash val="solid"/>
            <a:round/>
            <a:headEnd len="med" w="med" type="none"/>
            <a:tailEnd len="med" w="med" type="none"/>
          </a:ln>
        </p:spPr>
      </p:cxnSp>
      <p:pic>
        <p:nvPicPr>
          <p:cNvPr id="81" name="Google Shape;81;p15"/>
          <p:cNvPicPr preferRelativeResize="0"/>
          <p:nvPr/>
        </p:nvPicPr>
        <p:blipFill rotWithShape="1">
          <a:blip r:embed="rId5">
            <a:alphaModFix/>
          </a:blip>
          <a:srcRect b="0" l="0" r="0" t="0"/>
          <a:stretch/>
        </p:blipFill>
        <p:spPr>
          <a:xfrm>
            <a:off x="66807" y="218900"/>
            <a:ext cx="1187886" cy="41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Data Collection</a:t>
            </a:r>
            <a:endParaRPr sz="3020"/>
          </a:p>
        </p:txBody>
      </p:sp>
      <p:sp>
        <p:nvSpPr>
          <p:cNvPr id="87" name="Google Shape;87;p16"/>
          <p:cNvSpPr txBox="1"/>
          <p:nvPr>
            <p:ph idx="1" type="body"/>
          </p:nvPr>
        </p:nvSpPr>
        <p:spPr>
          <a:xfrm>
            <a:off x="311700" y="1457275"/>
            <a:ext cx="8520600" cy="29985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900 Tweets total of Indonesia-English Data</a:t>
            </a:r>
            <a:endParaRPr sz="2100"/>
          </a:p>
          <a:p>
            <a:pPr indent="-336550" lvl="1" marL="914400" rtl="0" algn="l">
              <a:spcBef>
                <a:spcPts val="0"/>
              </a:spcBef>
              <a:spcAft>
                <a:spcPts val="0"/>
              </a:spcAft>
              <a:buSzPts val="1700"/>
              <a:buChar char="○"/>
            </a:pPr>
            <a:r>
              <a:rPr lang="en" sz="1700"/>
              <a:t>825 </a:t>
            </a:r>
            <a:r>
              <a:rPr lang="en" sz="1700"/>
              <a:t>Indonesia-English code-mixed Tweets from “Normalization of Indonesian-English code-mixed data” study.</a:t>
            </a:r>
            <a:endParaRPr sz="1700"/>
          </a:p>
          <a:p>
            <a:pPr indent="-336550" lvl="1" marL="914400" rtl="0" algn="l">
              <a:spcBef>
                <a:spcPts val="0"/>
              </a:spcBef>
              <a:spcAft>
                <a:spcPts val="0"/>
              </a:spcAft>
              <a:buSzPts val="1700"/>
              <a:buChar char="○"/>
            </a:pPr>
            <a:r>
              <a:rPr lang="en" sz="1700"/>
              <a:t>75 Indonesia-English code-mixed Tweets randomly from “Multi-label hate speech and abusive language detection in Indonesian Twitter” study.</a:t>
            </a:r>
            <a:endParaRPr sz="1700"/>
          </a:p>
        </p:txBody>
      </p:sp>
      <p:pic>
        <p:nvPicPr>
          <p:cNvPr id="88" name="Google Shape;88;p16"/>
          <p:cNvPicPr preferRelativeResize="0"/>
          <p:nvPr/>
        </p:nvPicPr>
        <p:blipFill>
          <a:blip r:embed="rId3">
            <a:alphaModFix/>
          </a:blip>
          <a:stretch>
            <a:fillRect/>
          </a:stretch>
        </p:blipFill>
        <p:spPr>
          <a:xfrm>
            <a:off x="8133200" y="0"/>
            <a:ext cx="1010809" cy="918925"/>
          </a:xfrm>
          <a:prstGeom prst="rect">
            <a:avLst/>
          </a:prstGeom>
          <a:noFill/>
          <a:ln>
            <a:noFill/>
          </a:ln>
        </p:spPr>
      </p:pic>
      <p:cxnSp>
        <p:nvCxnSpPr>
          <p:cNvPr id="89" name="Google Shape;89;p16"/>
          <p:cNvCxnSpPr/>
          <p:nvPr/>
        </p:nvCxnSpPr>
        <p:spPr>
          <a:xfrm>
            <a:off x="593850" y="4650475"/>
            <a:ext cx="7848900" cy="0"/>
          </a:xfrm>
          <a:prstGeom prst="straightConnector1">
            <a:avLst/>
          </a:prstGeom>
          <a:noFill/>
          <a:ln cap="flat" cmpd="sng" w="28575">
            <a:solidFill>
              <a:srgbClr val="014E96"/>
            </a:solidFill>
            <a:prstDash val="solid"/>
            <a:round/>
            <a:headEnd len="med" w="med" type="none"/>
            <a:tailEnd len="med" w="med" type="none"/>
          </a:ln>
        </p:spPr>
      </p:cxnSp>
      <p:pic>
        <p:nvPicPr>
          <p:cNvPr id="90" name="Google Shape;90;p16"/>
          <p:cNvPicPr preferRelativeResize="0"/>
          <p:nvPr/>
        </p:nvPicPr>
        <p:blipFill>
          <a:blip r:embed="rId4">
            <a:alphaModFix/>
          </a:blip>
          <a:stretch>
            <a:fillRect/>
          </a:stretch>
        </p:blipFill>
        <p:spPr>
          <a:xfrm>
            <a:off x="938426" y="4670877"/>
            <a:ext cx="1010800" cy="472623"/>
          </a:xfrm>
          <a:prstGeom prst="rect">
            <a:avLst/>
          </a:prstGeom>
          <a:noFill/>
          <a:ln>
            <a:noFill/>
          </a:ln>
        </p:spPr>
      </p:pic>
      <p:sp>
        <p:nvSpPr>
          <p:cNvPr id="91" name="Google Shape;91;p16"/>
          <p:cNvSpPr txBox="1"/>
          <p:nvPr>
            <p:ph idx="1" type="body"/>
          </p:nvPr>
        </p:nvSpPr>
        <p:spPr>
          <a:xfrm>
            <a:off x="2199600" y="4726263"/>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latin typeface="Lobster"/>
                <a:ea typeface="Lobster"/>
                <a:cs typeface="Lobster"/>
                <a:sym typeface="Lobster"/>
              </a:rPr>
              <a:t>8th I2CT 2023 India, 07-09 April 2023</a:t>
            </a:r>
            <a:endParaRPr sz="1020">
              <a:latin typeface="Lobster"/>
              <a:ea typeface="Lobster"/>
              <a:cs typeface="Lobster"/>
              <a:sym typeface="Lobster"/>
            </a:endParaRPr>
          </a:p>
        </p:txBody>
      </p:sp>
      <p:sp>
        <p:nvSpPr>
          <p:cNvPr id="92" name="Google Shape;92;p16"/>
          <p:cNvSpPr txBox="1"/>
          <p:nvPr/>
        </p:nvSpPr>
        <p:spPr>
          <a:xfrm>
            <a:off x="5832300" y="4670825"/>
            <a:ext cx="3311700" cy="4725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500"/>
              <a:t>[1]</a:t>
            </a:r>
            <a:r>
              <a:rPr lang="en" sz="500"/>
              <a:t>A. M. Barik, R. Mahendra, and M. Adriani, “Normalization of Indonesian-English code-mixed Twitter data,” in Proceedings of the 5th Workshop on Noisy User-generated Text (W-NUT 2019). Hong Kong, China: Association for Computational Linguistics, Nov. 2019, pp. 417–424. [Online]. Available: </a:t>
            </a:r>
            <a:r>
              <a:rPr lang="en" sz="500" u="sng">
                <a:solidFill>
                  <a:schemeClr val="hlink"/>
                </a:solidFill>
                <a:hlinkClick r:id="rId5"/>
              </a:rPr>
              <a:t>https://aclanthology.org/D19-5554</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 sz="500"/>
              <a:t>[2]</a:t>
            </a:r>
            <a:r>
              <a:rPr lang="en" sz="500"/>
              <a:t>M. O. Ibrohim and I. Budi, “Multi-label hate speech and abusive language detection in Indonesian Twitter,” in Proceedings of the Third Workshop on Abusive Language Online. Florence, Italy: Association for Computational Linguistics, Aug. 2019, pp. 46–57. [Online]. Available: https://aclanthology.org/W19-3506</a:t>
            </a:r>
            <a:endParaRPr sz="500"/>
          </a:p>
        </p:txBody>
      </p:sp>
      <p:cxnSp>
        <p:nvCxnSpPr>
          <p:cNvPr id="93" name="Google Shape;93;p16"/>
          <p:cNvCxnSpPr/>
          <p:nvPr/>
        </p:nvCxnSpPr>
        <p:spPr>
          <a:xfrm>
            <a:off x="1382325" y="459463"/>
            <a:ext cx="6204000" cy="0"/>
          </a:xfrm>
          <a:prstGeom prst="straightConnector1">
            <a:avLst/>
          </a:prstGeom>
          <a:noFill/>
          <a:ln cap="flat" cmpd="sng" w="28575">
            <a:solidFill>
              <a:srgbClr val="014E96"/>
            </a:solidFill>
            <a:prstDash val="solid"/>
            <a:round/>
            <a:headEnd len="med" w="med" type="none"/>
            <a:tailEnd len="med" w="med" type="none"/>
          </a:ln>
        </p:spPr>
      </p:cxnSp>
      <p:pic>
        <p:nvPicPr>
          <p:cNvPr id="94" name="Google Shape;94;p16"/>
          <p:cNvPicPr preferRelativeResize="0"/>
          <p:nvPr/>
        </p:nvPicPr>
        <p:blipFill rotWithShape="1">
          <a:blip r:embed="rId6">
            <a:alphaModFix/>
          </a:blip>
          <a:srcRect b="0" l="0" r="0" t="0"/>
          <a:stretch/>
        </p:blipFill>
        <p:spPr>
          <a:xfrm>
            <a:off x="66807" y="218900"/>
            <a:ext cx="1187886" cy="41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11"/>
              <a:t>Annotation </a:t>
            </a:r>
            <a:endParaRPr sz="3011"/>
          </a:p>
        </p:txBody>
      </p:sp>
      <p:sp>
        <p:nvSpPr>
          <p:cNvPr id="100" name="Google Shape;100;p17"/>
          <p:cNvSpPr txBox="1"/>
          <p:nvPr>
            <p:ph idx="1" type="body"/>
          </p:nvPr>
        </p:nvSpPr>
        <p:spPr>
          <a:xfrm>
            <a:off x="311700" y="1304875"/>
            <a:ext cx="8520600" cy="18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Annotator:</a:t>
            </a:r>
            <a:endParaRPr sz="1300"/>
          </a:p>
          <a:p>
            <a:pPr indent="-311150" lvl="0" marL="457200" rtl="0" algn="l">
              <a:spcBef>
                <a:spcPts val="1200"/>
              </a:spcBef>
              <a:spcAft>
                <a:spcPts val="0"/>
              </a:spcAft>
              <a:buSzPts val="1300"/>
              <a:buChar char="●"/>
            </a:pPr>
            <a:r>
              <a:rPr lang="en" sz="1300"/>
              <a:t>3 People; 2 Male &amp; 1 Female</a:t>
            </a:r>
            <a:endParaRPr sz="1300"/>
          </a:p>
          <a:p>
            <a:pPr indent="-311150" lvl="0" marL="457200" rtl="0" algn="l">
              <a:spcBef>
                <a:spcPts val="0"/>
              </a:spcBef>
              <a:spcAft>
                <a:spcPts val="0"/>
              </a:spcAft>
              <a:buSzPts val="1300"/>
              <a:buChar char="●"/>
            </a:pPr>
            <a:r>
              <a:rPr lang="en" sz="1300"/>
              <a:t>Indonesian nationality</a:t>
            </a:r>
            <a:endParaRPr sz="1300"/>
          </a:p>
          <a:p>
            <a:pPr indent="-311150" lvl="0" marL="457200" rtl="0" algn="l">
              <a:spcBef>
                <a:spcPts val="0"/>
              </a:spcBef>
              <a:spcAft>
                <a:spcPts val="0"/>
              </a:spcAft>
              <a:buSzPts val="1300"/>
              <a:buChar char="●"/>
            </a:pPr>
            <a:r>
              <a:rPr lang="en" sz="1300"/>
              <a:t>EPrT (English Proficiency Test) : min.450</a:t>
            </a:r>
            <a:endParaRPr sz="1300"/>
          </a:p>
          <a:p>
            <a:pPr indent="-311150" lvl="0" marL="457200" rtl="0" algn="l">
              <a:spcBef>
                <a:spcPts val="0"/>
              </a:spcBef>
              <a:spcAft>
                <a:spcPts val="0"/>
              </a:spcAft>
              <a:buSzPts val="1300"/>
              <a:buChar char="●"/>
            </a:pPr>
            <a:r>
              <a:rPr lang="en" sz="1300"/>
              <a:t>20-25 years old</a:t>
            </a:r>
            <a:endParaRPr sz="1300"/>
          </a:p>
          <a:p>
            <a:pPr indent="0" lvl="0" marL="0" rtl="0" algn="l">
              <a:spcBef>
                <a:spcPts val="1200"/>
              </a:spcBef>
              <a:spcAft>
                <a:spcPts val="1200"/>
              </a:spcAft>
              <a:buNone/>
            </a:pPr>
            <a:r>
              <a:rPr lang="en" sz="1300"/>
              <a:t>Task:</a:t>
            </a:r>
            <a:endParaRPr sz="1300"/>
          </a:p>
        </p:txBody>
      </p:sp>
      <p:graphicFrame>
        <p:nvGraphicFramePr>
          <p:cNvPr id="101" name="Google Shape;101;p17"/>
          <p:cNvGraphicFramePr/>
          <p:nvPr/>
        </p:nvGraphicFramePr>
        <p:xfrm>
          <a:off x="952500" y="2880300"/>
          <a:ext cx="3000000" cy="3000000"/>
        </p:xfrm>
        <a:graphic>
          <a:graphicData uri="http://schemas.openxmlformats.org/drawingml/2006/table">
            <a:tbl>
              <a:tblPr>
                <a:noFill/>
                <a:tableStyleId>{015A5754-EF6D-4798-91AF-EED2C9F398A8}</a:tableStyleId>
              </a:tblPr>
              <a:tblGrid>
                <a:gridCol w="1279125"/>
                <a:gridCol w="5996700"/>
              </a:tblGrid>
              <a:tr h="293475">
                <a:tc>
                  <a:txBody>
                    <a:bodyPr/>
                    <a:lstStyle/>
                    <a:p>
                      <a:pPr indent="0" lvl="0" marL="0" rtl="0" algn="l">
                        <a:spcBef>
                          <a:spcPts val="0"/>
                        </a:spcBef>
                        <a:spcAft>
                          <a:spcPts val="0"/>
                        </a:spcAft>
                        <a:buNone/>
                      </a:pPr>
                      <a:r>
                        <a:rPr lang="en" sz="1200"/>
                        <a:t>Label</a:t>
                      </a:r>
                      <a:endParaRPr sz="1200"/>
                    </a:p>
                  </a:txBody>
                  <a:tcPr marT="91425" marB="91425" marR="91425" marL="91425"/>
                </a:tc>
                <a:tc>
                  <a:txBody>
                    <a:bodyPr/>
                    <a:lstStyle/>
                    <a:p>
                      <a:pPr indent="0" lvl="0" marL="0" rtl="0" algn="l">
                        <a:spcBef>
                          <a:spcPts val="0"/>
                        </a:spcBef>
                        <a:spcAft>
                          <a:spcPts val="0"/>
                        </a:spcAft>
                        <a:buNone/>
                      </a:pPr>
                      <a:r>
                        <a:rPr lang="en" sz="1200"/>
                        <a:t>Description</a:t>
                      </a:r>
                      <a:endParaRPr sz="1200"/>
                    </a:p>
                  </a:txBody>
                  <a:tcPr marT="91425" marB="91425" marR="91425" marL="91425"/>
                </a:tc>
              </a:tr>
              <a:tr h="586950">
                <a:tc>
                  <a:txBody>
                    <a:bodyPr/>
                    <a:lstStyle/>
                    <a:p>
                      <a:pPr indent="0" lvl="0" marL="0" rtl="0" algn="l">
                        <a:spcBef>
                          <a:spcPts val="0"/>
                        </a:spcBef>
                        <a:spcAft>
                          <a:spcPts val="0"/>
                        </a:spcAft>
                        <a:buNone/>
                      </a:pPr>
                      <a:r>
                        <a:rPr lang="en" sz="1200"/>
                        <a:t>Positive</a:t>
                      </a:r>
                      <a:endParaRPr sz="1200"/>
                    </a:p>
                  </a:txBody>
                  <a:tcPr marT="91425" marB="91425" marR="91425" marL="91425"/>
                </a:tc>
                <a:tc>
                  <a:txBody>
                    <a:bodyPr/>
                    <a:lstStyle/>
                    <a:p>
                      <a:pPr indent="0" lvl="0" marL="0" rtl="0" algn="l">
                        <a:spcBef>
                          <a:spcPts val="0"/>
                        </a:spcBef>
                        <a:spcAft>
                          <a:spcPts val="0"/>
                        </a:spcAft>
                        <a:buNone/>
                      </a:pPr>
                      <a:r>
                        <a:rPr lang="en" sz="1200"/>
                        <a:t>There is an explicit or implicit clue in the Tweets, suggesting the writer is in a positive state or can be based on the text if most of the text showed a non-negative word.</a:t>
                      </a:r>
                      <a:endParaRPr sz="1200"/>
                    </a:p>
                  </a:txBody>
                  <a:tcPr marT="91425" marB="91425" marR="91425" marL="91425"/>
                </a:tc>
              </a:tr>
              <a:tr h="586950">
                <a:tc>
                  <a:txBody>
                    <a:bodyPr/>
                    <a:lstStyle/>
                    <a:p>
                      <a:pPr indent="0" lvl="0" marL="0" rtl="0" algn="l">
                        <a:spcBef>
                          <a:spcPts val="0"/>
                        </a:spcBef>
                        <a:spcAft>
                          <a:spcPts val="0"/>
                        </a:spcAft>
                        <a:buNone/>
                      </a:pPr>
                      <a:r>
                        <a:rPr lang="en" sz="1200"/>
                        <a:t>Negative</a:t>
                      </a:r>
                      <a:endParaRPr sz="1200"/>
                    </a:p>
                  </a:txBody>
                  <a:tcPr marT="91425" marB="91425" marR="91425" marL="91425"/>
                </a:tc>
                <a:tc>
                  <a:txBody>
                    <a:bodyPr/>
                    <a:lstStyle/>
                    <a:p>
                      <a:pPr indent="0" lvl="0" marL="0" rtl="0" algn="l">
                        <a:spcBef>
                          <a:spcPts val="0"/>
                        </a:spcBef>
                        <a:spcAft>
                          <a:spcPts val="0"/>
                        </a:spcAft>
                        <a:buNone/>
                      </a:pPr>
                      <a:r>
                        <a:rPr lang="en" sz="1200"/>
                        <a:t>There is an explicit or implicit clue in the Tweets, suggesting the writer is in a negative state or can be based on the text if most of the text showed a negative word.</a:t>
                      </a:r>
                      <a:endParaRPr sz="1200"/>
                    </a:p>
                  </a:txBody>
                  <a:tcPr marT="91425" marB="91425" marR="91425" marL="91425"/>
                </a:tc>
              </a:tr>
            </a:tbl>
          </a:graphicData>
        </a:graphic>
      </p:graphicFrame>
      <p:pic>
        <p:nvPicPr>
          <p:cNvPr id="102" name="Google Shape;102;p17"/>
          <p:cNvPicPr preferRelativeResize="0"/>
          <p:nvPr/>
        </p:nvPicPr>
        <p:blipFill>
          <a:blip r:embed="rId3">
            <a:alphaModFix/>
          </a:blip>
          <a:stretch>
            <a:fillRect/>
          </a:stretch>
        </p:blipFill>
        <p:spPr>
          <a:xfrm>
            <a:off x="8133200" y="0"/>
            <a:ext cx="1010809" cy="918925"/>
          </a:xfrm>
          <a:prstGeom prst="rect">
            <a:avLst/>
          </a:prstGeom>
          <a:noFill/>
          <a:ln>
            <a:noFill/>
          </a:ln>
        </p:spPr>
      </p:pic>
      <p:cxnSp>
        <p:nvCxnSpPr>
          <p:cNvPr id="103" name="Google Shape;103;p17"/>
          <p:cNvCxnSpPr/>
          <p:nvPr/>
        </p:nvCxnSpPr>
        <p:spPr>
          <a:xfrm>
            <a:off x="593850" y="4650475"/>
            <a:ext cx="7848900" cy="0"/>
          </a:xfrm>
          <a:prstGeom prst="straightConnector1">
            <a:avLst/>
          </a:prstGeom>
          <a:noFill/>
          <a:ln cap="flat" cmpd="sng" w="28575">
            <a:solidFill>
              <a:srgbClr val="014E96"/>
            </a:solidFill>
            <a:prstDash val="solid"/>
            <a:round/>
            <a:headEnd len="med" w="med" type="none"/>
            <a:tailEnd len="med" w="med" type="none"/>
          </a:ln>
        </p:spPr>
      </p:cxnSp>
      <p:pic>
        <p:nvPicPr>
          <p:cNvPr id="104" name="Google Shape;104;p17"/>
          <p:cNvPicPr preferRelativeResize="0"/>
          <p:nvPr/>
        </p:nvPicPr>
        <p:blipFill>
          <a:blip r:embed="rId4">
            <a:alphaModFix/>
          </a:blip>
          <a:stretch>
            <a:fillRect/>
          </a:stretch>
        </p:blipFill>
        <p:spPr>
          <a:xfrm>
            <a:off x="938426" y="4670877"/>
            <a:ext cx="1010800" cy="472623"/>
          </a:xfrm>
          <a:prstGeom prst="rect">
            <a:avLst/>
          </a:prstGeom>
          <a:noFill/>
          <a:ln>
            <a:noFill/>
          </a:ln>
        </p:spPr>
      </p:pic>
      <p:sp>
        <p:nvSpPr>
          <p:cNvPr id="105" name="Google Shape;105;p17"/>
          <p:cNvSpPr txBox="1"/>
          <p:nvPr>
            <p:ph idx="1" type="body"/>
          </p:nvPr>
        </p:nvSpPr>
        <p:spPr>
          <a:xfrm>
            <a:off x="2199600" y="4726263"/>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latin typeface="Lobster"/>
                <a:ea typeface="Lobster"/>
                <a:cs typeface="Lobster"/>
                <a:sym typeface="Lobster"/>
              </a:rPr>
              <a:t>8th I2CT 2023 India, 07-09 April 2023</a:t>
            </a:r>
            <a:endParaRPr sz="1020">
              <a:latin typeface="Lobster"/>
              <a:ea typeface="Lobster"/>
              <a:cs typeface="Lobster"/>
              <a:sym typeface="Lobster"/>
            </a:endParaRPr>
          </a:p>
        </p:txBody>
      </p:sp>
      <p:cxnSp>
        <p:nvCxnSpPr>
          <p:cNvPr id="106" name="Google Shape;106;p17"/>
          <p:cNvCxnSpPr/>
          <p:nvPr/>
        </p:nvCxnSpPr>
        <p:spPr>
          <a:xfrm>
            <a:off x="1382325" y="459463"/>
            <a:ext cx="6204000" cy="0"/>
          </a:xfrm>
          <a:prstGeom prst="straightConnector1">
            <a:avLst/>
          </a:prstGeom>
          <a:noFill/>
          <a:ln cap="flat" cmpd="sng" w="28575">
            <a:solidFill>
              <a:srgbClr val="014E96"/>
            </a:solidFill>
            <a:prstDash val="solid"/>
            <a:round/>
            <a:headEnd len="med" w="med" type="none"/>
            <a:tailEnd len="med" w="med" type="none"/>
          </a:ln>
        </p:spPr>
      </p:cxnSp>
      <p:pic>
        <p:nvPicPr>
          <p:cNvPr id="107" name="Google Shape;107;p17"/>
          <p:cNvPicPr preferRelativeResize="0"/>
          <p:nvPr/>
        </p:nvPicPr>
        <p:blipFill rotWithShape="1">
          <a:blip r:embed="rId5">
            <a:alphaModFix/>
          </a:blip>
          <a:srcRect b="0" l="0" r="0" t="0"/>
          <a:stretch/>
        </p:blipFill>
        <p:spPr>
          <a:xfrm>
            <a:off x="66807" y="218900"/>
            <a:ext cx="1187886" cy="41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11"/>
              <a:t>Data Labelling</a:t>
            </a:r>
            <a:endParaRPr sz="3011"/>
          </a:p>
        </p:txBody>
      </p:sp>
      <p:sp>
        <p:nvSpPr>
          <p:cNvPr id="113" name="Google Shape;113;p18"/>
          <p:cNvSpPr txBox="1"/>
          <p:nvPr>
            <p:ph idx="1" type="body"/>
          </p:nvPr>
        </p:nvSpPr>
        <p:spPr>
          <a:xfrm>
            <a:off x="311700" y="1304875"/>
            <a:ext cx="8520600" cy="85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Sentiment categories: Positive &amp; Negative</a:t>
            </a:r>
            <a:endParaRPr/>
          </a:p>
          <a:p>
            <a:pPr indent="-342900" lvl="0" marL="457200" rtl="0" algn="l">
              <a:spcBef>
                <a:spcPts val="0"/>
              </a:spcBef>
              <a:spcAft>
                <a:spcPts val="0"/>
              </a:spcAft>
              <a:buSzPts val="1800"/>
              <a:buChar char="●"/>
            </a:pPr>
            <a:r>
              <a:rPr lang="en"/>
              <a:t>Labeling method: Annotator (3 people)</a:t>
            </a:r>
            <a:endParaRPr/>
          </a:p>
        </p:txBody>
      </p:sp>
      <p:graphicFrame>
        <p:nvGraphicFramePr>
          <p:cNvPr id="114" name="Google Shape;114;p18"/>
          <p:cNvGraphicFramePr/>
          <p:nvPr/>
        </p:nvGraphicFramePr>
        <p:xfrm>
          <a:off x="5350450" y="673625"/>
          <a:ext cx="3000000" cy="3000000"/>
        </p:xfrm>
        <a:graphic>
          <a:graphicData uri="http://schemas.openxmlformats.org/drawingml/2006/table">
            <a:tbl>
              <a:tblPr>
                <a:noFill/>
                <a:tableStyleId>{015A5754-EF6D-4798-91AF-EED2C9F398A8}</a:tableStyleId>
              </a:tblPr>
              <a:tblGrid>
                <a:gridCol w="1321300"/>
                <a:gridCol w="1321300"/>
              </a:tblGrid>
              <a:tr h="396200">
                <a:tc>
                  <a:txBody>
                    <a:bodyPr/>
                    <a:lstStyle/>
                    <a:p>
                      <a:pPr indent="0" lvl="0" marL="0" rtl="0" algn="l">
                        <a:spcBef>
                          <a:spcPts val="0"/>
                        </a:spcBef>
                        <a:spcAft>
                          <a:spcPts val="0"/>
                        </a:spcAft>
                        <a:buNone/>
                      </a:pPr>
                      <a:r>
                        <a:rPr lang="en"/>
                        <a:t>Sentiment</a:t>
                      </a:r>
                      <a:endParaRPr/>
                    </a:p>
                  </a:txBody>
                  <a:tcPr marT="91425" marB="91425" marR="91425" marL="91425"/>
                </a:tc>
                <a:tc>
                  <a:txBody>
                    <a:bodyPr/>
                    <a:lstStyle/>
                    <a:p>
                      <a:pPr indent="0" lvl="0" marL="0" rtl="0" algn="l">
                        <a:spcBef>
                          <a:spcPts val="0"/>
                        </a:spcBef>
                        <a:spcAft>
                          <a:spcPts val="0"/>
                        </a:spcAft>
                        <a:buNone/>
                      </a:pPr>
                      <a:r>
                        <a:rPr lang="en"/>
                        <a:t>Total</a:t>
                      </a:r>
                      <a:endParaRPr/>
                    </a:p>
                  </a:txBody>
                  <a:tcPr marT="91425" marB="91425" marR="91425" marL="91425"/>
                </a:tc>
              </a:tr>
              <a:tr h="396200">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463</a:t>
                      </a:r>
                      <a:endParaRPr/>
                    </a:p>
                  </a:txBody>
                  <a:tcPr marT="91425" marB="91425" marR="91425" marL="91425"/>
                </a:tc>
              </a:tr>
              <a:tr h="396200">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t>437</a:t>
                      </a:r>
                      <a:endParaRPr/>
                    </a:p>
                  </a:txBody>
                  <a:tcPr marT="91425" marB="91425" marR="91425" marL="91425"/>
                </a:tc>
              </a:tr>
              <a:tr h="396200">
                <a:tc>
                  <a:txBody>
                    <a:bodyPr/>
                    <a:lstStyle/>
                    <a:p>
                      <a:pPr indent="0" lvl="0" marL="0" rtl="0" algn="l">
                        <a:spcBef>
                          <a:spcPts val="0"/>
                        </a:spcBef>
                        <a:spcAft>
                          <a:spcPts val="0"/>
                        </a:spcAft>
                        <a:buNone/>
                      </a:pPr>
                      <a:r>
                        <a:rPr lang="en"/>
                        <a:t>Total</a:t>
                      </a:r>
                      <a:endParaRPr/>
                    </a:p>
                  </a:txBody>
                  <a:tcPr marT="91425" marB="91425" marR="91425" marL="91425"/>
                </a:tc>
                <a:tc>
                  <a:txBody>
                    <a:bodyPr/>
                    <a:lstStyle/>
                    <a:p>
                      <a:pPr indent="0" lvl="0" marL="0" rtl="0" algn="l">
                        <a:spcBef>
                          <a:spcPts val="0"/>
                        </a:spcBef>
                        <a:spcAft>
                          <a:spcPts val="0"/>
                        </a:spcAft>
                        <a:buNone/>
                      </a:pPr>
                      <a:r>
                        <a:rPr lang="en"/>
                        <a:t>900</a:t>
                      </a:r>
                      <a:endParaRPr/>
                    </a:p>
                  </a:txBody>
                  <a:tcPr marT="91425" marB="91425" marR="91425" marL="91425"/>
                </a:tc>
              </a:tr>
            </a:tbl>
          </a:graphicData>
        </a:graphic>
      </p:graphicFrame>
      <p:pic>
        <p:nvPicPr>
          <p:cNvPr id="115" name="Google Shape;115;p18"/>
          <p:cNvPicPr preferRelativeResize="0"/>
          <p:nvPr/>
        </p:nvPicPr>
        <p:blipFill>
          <a:blip r:embed="rId3">
            <a:alphaModFix/>
          </a:blip>
          <a:stretch>
            <a:fillRect/>
          </a:stretch>
        </p:blipFill>
        <p:spPr>
          <a:xfrm>
            <a:off x="8133200" y="0"/>
            <a:ext cx="1010809" cy="918925"/>
          </a:xfrm>
          <a:prstGeom prst="rect">
            <a:avLst/>
          </a:prstGeom>
          <a:noFill/>
          <a:ln>
            <a:noFill/>
          </a:ln>
        </p:spPr>
      </p:pic>
      <p:cxnSp>
        <p:nvCxnSpPr>
          <p:cNvPr id="116" name="Google Shape;116;p18"/>
          <p:cNvCxnSpPr/>
          <p:nvPr/>
        </p:nvCxnSpPr>
        <p:spPr>
          <a:xfrm>
            <a:off x="593850" y="4650475"/>
            <a:ext cx="7848900" cy="0"/>
          </a:xfrm>
          <a:prstGeom prst="straightConnector1">
            <a:avLst/>
          </a:prstGeom>
          <a:noFill/>
          <a:ln cap="flat" cmpd="sng" w="28575">
            <a:solidFill>
              <a:srgbClr val="014E96"/>
            </a:solidFill>
            <a:prstDash val="solid"/>
            <a:round/>
            <a:headEnd len="med" w="med" type="none"/>
            <a:tailEnd len="med" w="med" type="none"/>
          </a:ln>
        </p:spPr>
      </p:cxnSp>
      <p:pic>
        <p:nvPicPr>
          <p:cNvPr id="117" name="Google Shape;117;p18"/>
          <p:cNvPicPr preferRelativeResize="0"/>
          <p:nvPr/>
        </p:nvPicPr>
        <p:blipFill>
          <a:blip r:embed="rId4">
            <a:alphaModFix/>
          </a:blip>
          <a:stretch>
            <a:fillRect/>
          </a:stretch>
        </p:blipFill>
        <p:spPr>
          <a:xfrm>
            <a:off x="938426" y="4670877"/>
            <a:ext cx="1010800" cy="472623"/>
          </a:xfrm>
          <a:prstGeom prst="rect">
            <a:avLst/>
          </a:prstGeom>
          <a:noFill/>
          <a:ln>
            <a:noFill/>
          </a:ln>
        </p:spPr>
      </p:pic>
      <p:sp>
        <p:nvSpPr>
          <p:cNvPr id="118" name="Google Shape;118;p18"/>
          <p:cNvSpPr txBox="1"/>
          <p:nvPr>
            <p:ph idx="1" type="body"/>
          </p:nvPr>
        </p:nvSpPr>
        <p:spPr>
          <a:xfrm>
            <a:off x="2199600" y="4726263"/>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latin typeface="Lobster"/>
                <a:ea typeface="Lobster"/>
                <a:cs typeface="Lobster"/>
                <a:sym typeface="Lobster"/>
              </a:rPr>
              <a:t>8th I2CT 2023 India, 07-09 April 2023</a:t>
            </a:r>
            <a:endParaRPr sz="1020">
              <a:latin typeface="Lobster"/>
              <a:ea typeface="Lobster"/>
              <a:cs typeface="Lobster"/>
              <a:sym typeface="Lobster"/>
            </a:endParaRPr>
          </a:p>
        </p:txBody>
      </p:sp>
      <p:cxnSp>
        <p:nvCxnSpPr>
          <p:cNvPr id="119" name="Google Shape;119;p18"/>
          <p:cNvCxnSpPr/>
          <p:nvPr/>
        </p:nvCxnSpPr>
        <p:spPr>
          <a:xfrm>
            <a:off x="1382325" y="459463"/>
            <a:ext cx="6204000" cy="0"/>
          </a:xfrm>
          <a:prstGeom prst="straightConnector1">
            <a:avLst/>
          </a:prstGeom>
          <a:noFill/>
          <a:ln cap="flat" cmpd="sng" w="28575">
            <a:solidFill>
              <a:srgbClr val="014E96"/>
            </a:solidFill>
            <a:prstDash val="solid"/>
            <a:round/>
            <a:headEnd len="med" w="med" type="none"/>
            <a:tailEnd len="med" w="med" type="none"/>
          </a:ln>
        </p:spPr>
      </p:cxnSp>
      <p:pic>
        <p:nvPicPr>
          <p:cNvPr id="120" name="Google Shape;120;p18"/>
          <p:cNvPicPr preferRelativeResize="0"/>
          <p:nvPr/>
        </p:nvPicPr>
        <p:blipFill rotWithShape="1">
          <a:blip r:embed="rId5">
            <a:alphaModFix/>
          </a:blip>
          <a:srcRect b="0" l="0" r="0" t="0"/>
          <a:stretch/>
        </p:blipFill>
        <p:spPr>
          <a:xfrm>
            <a:off x="66807" y="218900"/>
            <a:ext cx="1187886" cy="416000"/>
          </a:xfrm>
          <a:prstGeom prst="rect">
            <a:avLst/>
          </a:prstGeom>
          <a:noFill/>
          <a:ln>
            <a:noFill/>
          </a:ln>
        </p:spPr>
      </p:pic>
      <p:sp>
        <p:nvSpPr>
          <p:cNvPr id="121" name="Google Shape;121;p18"/>
          <p:cNvSpPr txBox="1"/>
          <p:nvPr>
            <p:ph idx="1" type="body"/>
          </p:nvPr>
        </p:nvSpPr>
        <p:spPr>
          <a:xfrm>
            <a:off x="311700" y="2092400"/>
            <a:ext cx="8520600" cy="2482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1500"/>
              <a:t>Example:</a:t>
            </a:r>
            <a:endParaRPr b="1" sz="1500"/>
          </a:p>
          <a:p>
            <a:pPr indent="457200" lvl="0" marL="0" rtl="0" algn="l">
              <a:lnSpc>
                <a:spcPct val="90000"/>
              </a:lnSpc>
              <a:spcBef>
                <a:spcPts val="1200"/>
              </a:spcBef>
              <a:spcAft>
                <a:spcPts val="0"/>
              </a:spcAft>
              <a:buNone/>
            </a:pPr>
            <a:r>
              <a:rPr b="1" lang="en" sz="1500"/>
              <a:t>Positive</a:t>
            </a:r>
            <a:endParaRPr b="1" sz="1500"/>
          </a:p>
          <a:p>
            <a:pPr indent="0" lvl="0" marL="914400" rtl="0" algn="l">
              <a:lnSpc>
                <a:spcPct val="90000"/>
              </a:lnSpc>
              <a:spcBef>
                <a:spcPts val="1200"/>
              </a:spcBef>
              <a:spcAft>
                <a:spcPts val="0"/>
              </a:spcAft>
              <a:buNone/>
            </a:pPr>
            <a:r>
              <a:rPr lang="en" sz="1500"/>
              <a:t>Tweet: Ehhh welcome back a  .Sering sering tengokin twitternya, udah berdebu itu haha</a:t>
            </a:r>
            <a:endParaRPr sz="1500"/>
          </a:p>
          <a:p>
            <a:pPr indent="0" lvl="0" marL="914400" rtl="0" algn="l">
              <a:lnSpc>
                <a:spcPct val="90000"/>
              </a:lnSpc>
              <a:spcBef>
                <a:spcPts val="1200"/>
              </a:spcBef>
              <a:spcAft>
                <a:spcPts val="0"/>
              </a:spcAft>
              <a:buNone/>
            </a:pPr>
            <a:r>
              <a:rPr lang="en" sz="1500"/>
              <a:t>Translate: Ehhh welcome back a. I often look at his Twitter, it's already dusty haha</a:t>
            </a:r>
            <a:endParaRPr sz="1500"/>
          </a:p>
          <a:p>
            <a:pPr indent="0" lvl="0" marL="457200" rtl="0" algn="l">
              <a:lnSpc>
                <a:spcPct val="90000"/>
              </a:lnSpc>
              <a:spcBef>
                <a:spcPts val="1200"/>
              </a:spcBef>
              <a:spcAft>
                <a:spcPts val="0"/>
              </a:spcAft>
              <a:buNone/>
            </a:pPr>
            <a:r>
              <a:rPr b="1" lang="en" sz="1500"/>
              <a:t>Negative</a:t>
            </a:r>
            <a:endParaRPr b="1" sz="1500"/>
          </a:p>
          <a:p>
            <a:pPr indent="0" lvl="0" marL="914400" rtl="0" algn="l">
              <a:lnSpc>
                <a:spcPct val="90000"/>
              </a:lnSpc>
              <a:spcBef>
                <a:spcPts val="1200"/>
              </a:spcBef>
              <a:spcAft>
                <a:spcPts val="0"/>
              </a:spcAft>
              <a:buNone/>
            </a:pPr>
            <a:r>
              <a:rPr lang="en" sz="1500"/>
              <a:t>Tweet: susah kalau udah gak jujur.....I'm not signing up for this…</a:t>
            </a:r>
            <a:endParaRPr sz="1500"/>
          </a:p>
          <a:p>
            <a:pPr indent="0" lvl="0" marL="914400" rtl="0" algn="l">
              <a:lnSpc>
                <a:spcPct val="90000"/>
              </a:lnSpc>
              <a:spcBef>
                <a:spcPts val="1200"/>
              </a:spcBef>
              <a:spcAft>
                <a:spcPts val="1200"/>
              </a:spcAft>
              <a:buNone/>
            </a:pPr>
            <a:r>
              <a:rPr lang="en" sz="1500"/>
              <a:t>Translate: it's hard if you're not honest.....I'm not signing up for this...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Preprocessing</a:t>
            </a:r>
            <a:endParaRPr sz="3020"/>
          </a:p>
        </p:txBody>
      </p:sp>
      <p:sp>
        <p:nvSpPr>
          <p:cNvPr id="127" name="Google Shape;127;p19"/>
          <p:cNvSpPr txBox="1"/>
          <p:nvPr>
            <p:ph idx="1" type="body"/>
          </p:nvPr>
        </p:nvSpPr>
        <p:spPr>
          <a:xfrm>
            <a:off x="311700" y="1381075"/>
            <a:ext cx="8520600" cy="313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
            </a:r>
            <a:r>
              <a:rPr lang="en"/>
              <a:t>emoving the stopwords that do not have strong meaningful connotations for instance, ‘will’, ‘they’, ‘and’, ‘a’, etc.</a:t>
            </a:r>
            <a:endParaRPr/>
          </a:p>
          <a:p>
            <a:pPr indent="-317500" lvl="1" marL="914400" rtl="0" algn="l">
              <a:spcBef>
                <a:spcPts val="0"/>
              </a:spcBef>
              <a:spcAft>
                <a:spcPts val="0"/>
              </a:spcAft>
              <a:buSzPts val="1400"/>
              <a:buChar char="○"/>
            </a:pPr>
            <a:r>
              <a:rPr lang="en"/>
              <a:t>Natural Language ToolKit (NLTK) 'stopwords' module</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Check if a particular string matches a given regular expression and then remove the particular string</a:t>
            </a:r>
            <a:endParaRPr/>
          </a:p>
          <a:p>
            <a:pPr indent="-317500" lvl="1" marL="914400" rtl="0" algn="l">
              <a:spcBef>
                <a:spcPts val="0"/>
              </a:spcBef>
              <a:spcAft>
                <a:spcPts val="0"/>
              </a:spcAft>
              <a:buSzPts val="1400"/>
              <a:buChar char="○"/>
            </a:pPr>
            <a:r>
              <a:rPr lang="en"/>
              <a:t>Regular Expression (RE) module</a:t>
            </a:r>
            <a:endParaRPr/>
          </a:p>
        </p:txBody>
      </p:sp>
      <p:pic>
        <p:nvPicPr>
          <p:cNvPr id="128" name="Google Shape;128;p19"/>
          <p:cNvPicPr preferRelativeResize="0"/>
          <p:nvPr/>
        </p:nvPicPr>
        <p:blipFill>
          <a:blip r:embed="rId3">
            <a:alphaModFix/>
          </a:blip>
          <a:stretch>
            <a:fillRect/>
          </a:stretch>
        </p:blipFill>
        <p:spPr>
          <a:xfrm>
            <a:off x="8133200" y="0"/>
            <a:ext cx="1010809" cy="918925"/>
          </a:xfrm>
          <a:prstGeom prst="rect">
            <a:avLst/>
          </a:prstGeom>
          <a:noFill/>
          <a:ln>
            <a:noFill/>
          </a:ln>
        </p:spPr>
      </p:pic>
      <p:cxnSp>
        <p:nvCxnSpPr>
          <p:cNvPr id="129" name="Google Shape;129;p19"/>
          <p:cNvCxnSpPr/>
          <p:nvPr/>
        </p:nvCxnSpPr>
        <p:spPr>
          <a:xfrm>
            <a:off x="593850" y="4650475"/>
            <a:ext cx="7848900" cy="0"/>
          </a:xfrm>
          <a:prstGeom prst="straightConnector1">
            <a:avLst/>
          </a:prstGeom>
          <a:noFill/>
          <a:ln cap="flat" cmpd="sng" w="28575">
            <a:solidFill>
              <a:srgbClr val="014E96"/>
            </a:solidFill>
            <a:prstDash val="solid"/>
            <a:round/>
            <a:headEnd len="med" w="med" type="none"/>
            <a:tailEnd len="med" w="med" type="none"/>
          </a:ln>
        </p:spPr>
      </p:cxnSp>
      <p:pic>
        <p:nvPicPr>
          <p:cNvPr id="130" name="Google Shape;130;p19"/>
          <p:cNvPicPr preferRelativeResize="0"/>
          <p:nvPr/>
        </p:nvPicPr>
        <p:blipFill>
          <a:blip r:embed="rId4">
            <a:alphaModFix/>
          </a:blip>
          <a:stretch>
            <a:fillRect/>
          </a:stretch>
        </p:blipFill>
        <p:spPr>
          <a:xfrm>
            <a:off x="938426" y="4670877"/>
            <a:ext cx="1010800" cy="472623"/>
          </a:xfrm>
          <a:prstGeom prst="rect">
            <a:avLst/>
          </a:prstGeom>
          <a:noFill/>
          <a:ln>
            <a:noFill/>
          </a:ln>
        </p:spPr>
      </p:pic>
      <p:sp>
        <p:nvSpPr>
          <p:cNvPr id="131" name="Google Shape;131;p19"/>
          <p:cNvSpPr txBox="1"/>
          <p:nvPr>
            <p:ph idx="1" type="body"/>
          </p:nvPr>
        </p:nvSpPr>
        <p:spPr>
          <a:xfrm>
            <a:off x="2199600" y="4726263"/>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latin typeface="Lobster"/>
                <a:ea typeface="Lobster"/>
                <a:cs typeface="Lobster"/>
                <a:sym typeface="Lobster"/>
              </a:rPr>
              <a:t>8th I2CT 2023 India, 07-09 April 2023</a:t>
            </a:r>
            <a:endParaRPr sz="1020">
              <a:latin typeface="Lobster"/>
              <a:ea typeface="Lobster"/>
              <a:cs typeface="Lobster"/>
              <a:sym typeface="Lobster"/>
            </a:endParaRPr>
          </a:p>
        </p:txBody>
      </p:sp>
      <p:cxnSp>
        <p:nvCxnSpPr>
          <p:cNvPr id="132" name="Google Shape;132;p19"/>
          <p:cNvCxnSpPr/>
          <p:nvPr/>
        </p:nvCxnSpPr>
        <p:spPr>
          <a:xfrm>
            <a:off x="1382325" y="459463"/>
            <a:ext cx="6204000" cy="0"/>
          </a:xfrm>
          <a:prstGeom prst="straightConnector1">
            <a:avLst/>
          </a:prstGeom>
          <a:noFill/>
          <a:ln cap="flat" cmpd="sng" w="28575">
            <a:solidFill>
              <a:srgbClr val="014E96"/>
            </a:solidFill>
            <a:prstDash val="solid"/>
            <a:round/>
            <a:headEnd len="med" w="med" type="none"/>
            <a:tailEnd len="med" w="med" type="none"/>
          </a:ln>
        </p:spPr>
      </p:cxnSp>
      <p:pic>
        <p:nvPicPr>
          <p:cNvPr id="133" name="Google Shape;133;p19"/>
          <p:cNvPicPr preferRelativeResize="0"/>
          <p:nvPr/>
        </p:nvPicPr>
        <p:blipFill rotWithShape="1">
          <a:blip r:embed="rId5">
            <a:alphaModFix/>
          </a:blip>
          <a:srcRect b="0" l="0" r="0" t="0"/>
          <a:stretch/>
        </p:blipFill>
        <p:spPr>
          <a:xfrm>
            <a:off x="66807" y="218900"/>
            <a:ext cx="1187886" cy="41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Model Architecture</a:t>
            </a:r>
            <a:endParaRPr sz="3020"/>
          </a:p>
        </p:txBody>
      </p:sp>
      <p:sp>
        <p:nvSpPr>
          <p:cNvPr id="139" name="Google Shape;139;p20"/>
          <p:cNvSpPr txBox="1"/>
          <p:nvPr>
            <p:ph idx="1" type="body"/>
          </p:nvPr>
        </p:nvSpPr>
        <p:spPr>
          <a:xfrm>
            <a:off x="3128700" y="4324900"/>
            <a:ext cx="2986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000"/>
              <a:t>Multilingual BERT (mBERT) architecture</a:t>
            </a:r>
            <a:endParaRPr sz="1000"/>
          </a:p>
        </p:txBody>
      </p:sp>
      <p:pic>
        <p:nvPicPr>
          <p:cNvPr id="140" name="Google Shape;140;p20"/>
          <p:cNvPicPr preferRelativeResize="0"/>
          <p:nvPr/>
        </p:nvPicPr>
        <p:blipFill>
          <a:blip r:embed="rId3">
            <a:alphaModFix/>
          </a:blip>
          <a:stretch>
            <a:fillRect/>
          </a:stretch>
        </p:blipFill>
        <p:spPr>
          <a:xfrm>
            <a:off x="2289687" y="1138150"/>
            <a:ext cx="4564625" cy="3186750"/>
          </a:xfrm>
          <a:prstGeom prst="rect">
            <a:avLst/>
          </a:prstGeom>
          <a:noFill/>
          <a:ln>
            <a:noFill/>
          </a:ln>
        </p:spPr>
      </p:pic>
      <p:pic>
        <p:nvPicPr>
          <p:cNvPr id="141" name="Google Shape;141;p20"/>
          <p:cNvPicPr preferRelativeResize="0"/>
          <p:nvPr/>
        </p:nvPicPr>
        <p:blipFill>
          <a:blip r:embed="rId4">
            <a:alphaModFix/>
          </a:blip>
          <a:stretch>
            <a:fillRect/>
          </a:stretch>
        </p:blipFill>
        <p:spPr>
          <a:xfrm>
            <a:off x="8133200" y="0"/>
            <a:ext cx="1010809" cy="918925"/>
          </a:xfrm>
          <a:prstGeom prst="rect">
            <a:avLst/>
          </a:prstGeom>
          <a:noFill/>
          <a:ln>
            <a:noFill/>
          </a:ln>
        </p:spPr>
      </p:pic>
      <p:cxnSp>
        <p:nvCxnSpPr>
          <p:cNvPr id="142" name="Google Shape;142;p20"/>
          <p:cNvCxnSpPr/>
          <p:nvPr/>
        </p:nvCxnSpPr>
        <p:spPr>
          <a:xfrm>
            <a:off x="593850" y="4650475"/>
            <a:ext cx="7848900" cy="0"/>
          </a:xfrm>
          <a:prstGeom prst="straightConnector1">
            <a:avLst/>
          </a:prstGeom>
          <a:noFill/>
          <a:ln cap="flat" cmpd="sng" w="28575">
            <a:solidFill>
              <a:srgbClr val="014E96"/>
            </a:solidFill>
            <a:prstDash val="solid"/>
            <a:round/>
            <a:headEnd len="med" w="med" type="none"/>
            <a:tailEnd len="med" w="med" type="none"/>
          </a:ln>
        </p:spPr>
      </p:cxnSp>
      <p:pic>
        <p:nvPicPr>
          <p:cNvPr id="143" name="Google Shape;143;p20"/>
          <p:cNvPicPr preferRelativeResize="0"/>
          <p:nvPr/>
        </p:nvPicPr>
        <p:blipFill>
          <a:blip r:embed="rId5">
            <a:alphaModFix/>
          </a:blip>
          <a:stretch>
            <a:fillRect/>
          </a:stretch>
        </p:blipFill>
        <p:spPr>
          <a:xfrm>
            <a:off x="938426" y="4670877"/>
            <a:ext cx="1010800" cy="472623"/>
          </a:xfrm>
          <a:prstGeom prst="rect">
            <a:avLst/>
          </a:prstGeom>
          <a:noFill/>
          <a:ln>
            <a:noFill/>
          </a:ln>
        </p:spPr>
      </p:pic>
      <p:sp>
        <p:nvSpPr>
          <p:cNvPr id="144" name="Google Shape;144;p20"/>
          <p:cNvSpPr txBox="1"/>
          <p:nvPr>
            <p:ph idx="1" type="body"/>
          </p:nvPr>
        </p:nvSpPr>
        <p:spPr>
          <a:xfrm>
            <a:off x="2199600" y="4726263"/>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latin typeface="Lobster"/>
                <a:ea typeface="Lobster"/>
                <a:cs typeface="Lobster"/>
                <a:sym typeface="Lobster"/>
              </a:rPr>
              <a:t>8th I2CT 2023 India, 07-09 April 2023</a:t>
            </a:r>
            <a:endParaRPr sz="1020">
              <a:latin typeface="Lobster"/>
              <a:ea typeface="Lobster"/>
              <a:cs typeface="Lobster"/>
              <a:sym typeface="Lobster"/>
            </a:endParaRPr>
          </a:p>
        </p:txBody>
      </p:sp>
      <p:cxnSp>
        <p:nvCxnSpPr>
          <p:cNvPr id="145" name="Google Shape;145;p20"/>
          <p:cNvCxnSpPr/>
          <p:nvPr/>
        </p:nvCxnSpPr>
        <p:spPr>
          <a:xfrm>
            <a:off x="1382325" y="459463"/>
            <a:ext cx="6204000" cy="0"/>
          </a:xfrm>
          <a:prstGeom prst="straightConnector1">
            <a:avLst/>
          </a:prstGeom>
          <a:noFill/>
          <a:ln cap="flat" cmpd="sng" w="28575">
            <a:solidFill>
              <a:srgbClr val="014E96"/>
            </a:solidFill>
            <a:prstDash val="solid"/>
            <a:round/>
            <a:headEnd len="med" w="med" type="none"/>
            <a:tailEnd len="med" w="med" type="none"/>
          </a:ln>
        </p:spPr>
      </p:cxnSp>
      <p:pic>
        <p:nvPicPr>
          <p:cNvPr id="146" name="Google Shape;146;p20"/>
          <p:cNvPicPr preferRelativeResize="0"/>
          <p:nvPr/>
        </p:nvPicPr>
        <p:blipFill rotWithShape="1">
          <a:blip r:embed="rId6">
            <a:alphaModFix/>
          </a:blip>
          <a:srcRect b="0" l="0" r="0" t="0"/>
          <a:stretch/>
        </p:blipFill>
        <p:spPr>
          <a:xfrm>
            <a:off x="66807" y="218900"/>
            <a:ext cx="1187886" cy="41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11700" y="74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Evaluation </a:t>
            </a:r>
            <a:endParaRPr sz="3020"/>
          </a:p>
        </p:txBody>
      </p:sp>
      <p:sp>
        <p:nvSpPr>
          <p:cNvPr id="152" name="Google Shape;152;p21"/>
          <p:cNvSpPr txBox="1"/>
          <p:nvPr>
            <p:ph idx="1" type="body"/>
          </p:nvPr>
        </p:nvSpPr>
        <p:spPr>
          <a:xfrm>
            <a:off x="311700" y="1457275"/>
            <a:ext cx="8520600" cy="305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Confusion matrix</a:t>
            </a:r>
            <a:endParaRPr/>
          </a:p>
          <a:p>
            <a:pPr indent="-342900" lvl="0" marL="457200" rtl="0" algn="l">
              <a:spcBef>
                <a:spcPts val="0"/>
              </a:spcBef>
              <a:spcAft>
                <a:spcPts val="0"/>
              </a:spcAft>
              <a:buSzPts val="1800"/>
              <a:buChar char="●"/>
            </a:pPr>
            <a:r>
              <a:rPr lang="en"/>
              <a:t>Evaluation metrics</a:t>
            </a:r>
            <a:endParaRPr/>
          </a:p>
          <a:p>
            <a:pPr indent="-317500" lvl="1" marL="914400" rtl="0" algn="l">
              <a:spcBef>
                <a:spcPts val="0"/>
              </a:spcBef>
              <a:spcAft>
                <a:spcPts val="0"/>
              </a:spcAft>
              <a:buSzPts val="1400"/>
              <a:buChar char="○"/>
            </a:pPr>
            <a:r>
              <a:rPr lang="en"/>
              <a:t>Accuracy</a:t>
            </a:r>
            <a:endParaRPr/>
          </a:p>
          <a:p>
            <a:pPr indent="-317500" lvl="1" marL="914400" rtl="0" algn="l">
              <a:spcBef>
                <a:spcPts val="0"/>
              </a:spcBef>
              <a:spcAft>
                <a:spcPts val="0"/>
              </a:spcAft>
              <a:buSzPts val="1400"/>
              <a:buChar char="○"/>
            </a:pPr>
            <a:r>
              <a:rPr lang="en"/>
              <a:t>Recall</a:t>
            </a:r>
            <a:endParaRPr/>
          </a:p>
          <a:p>
            <a:pPr indent="-317500" lvl="1" marL="914400" rtl="0" algn="l">
              <a:spcBef>
                <a:spcPts val="0"/>
              </a:spcBef>
              <a:spcAft>
                <a:spcPts val="0"/>
              </a:spcAft>
              <a:buSzPts val="1400"/>
              <a:buChar char="○"/>
            </a:pPr>
            <a:r>
              <a:rPr lang="en"/>
              <a:t>F-score</a:t>
            </a:r>
            <a:endParaRPr/>
          </a:p>
          <a:p>
            <a:pPr indent="-317500" lvl="1" marL="914400" rtl="0" algn="l">
              <a:spcBef>
                <a:spcPts val="0"/>
              </a:spcBef>
              <a:spcAft>
                <a:spcPts val="0"/>
              </a:spcAft>
              <a:buSzPts val="1400"/>
              <a:buChar char="○"/>
            </a:pPr>
            <a:r>
              <a:rPr lang="en"/>
              <a:t>Precision</a:t>
            </a:r>
            <a:endParaRPr/>
          </a:p>
        </p:txBody>
      </p:sp>
      <p:pic>
        <p:nvPicPr>
          <p:cNvPr id="153" name="Google Shape;153;p21"/>
          <p:cNvPicPr preferRelativeResize="0"/>
          <p:nvPr/>
        </p:nvPicPr>
        <p:blipFill>
          <a:blip r:embed="rId3">
            <a:alphaModFix/>
          </a:blip>
          <a:stretch>
            <a:fillRect/>
          </a:stretch>
        </p:blipFill>
        <p:spPr>
          <a:xfrm>
            <a:off x="8133200" y="0"/>
            <a:ext cx="1010809" cy="918925"/>
          </a:xfrm>
          <a:prstGeom prst="rect">
            <a:avLst/>
          </a:prstGeom>
          <a:noFill/>
          <a:ln>
            <a:noFill/>
          </a:ln>
        </p:spPr>
      </p:pic>
      <p:cxnSp>
        <p:nvCxnSpPr>
          <p:cNvPr id="154" name="Google Shape;154;p21"/>
          <p:cNvCxnSpPr/>
          <p:nvPr/>
        </p:nvCxnSpPr>
        <p:spPr>
          <a:xfrm>
            <a:off x="593850" y="4650475"/>
            <a:ext cx="7848900" cy="0"/>
          </a:xfrm>
          <a:prstGeom prst="straightConnector1">
            <a:avLst/>
          </a:prstGeom>
          <a:noFill/>
          <a:ln cap="flat" cmpd="sng" w="28575">
            <a:solidFill>
              <a:srgbClr val="014E96"/>
            </a:solidFill>
            <a:prstDash val="solid"/>
            <a:round/>
            <a:headEnd len="med" w="med" type="none"/>
            <a:tailEnd len="med" w="med" type="none"/>
          </a:ln>
        </p:spPr>
      </p:cxnSp>
      <p:pic>
        <p:nvPicPr>
          <p:cNvPr id="155" name="Google Shape;155;p21"/>
          <p:cNvPicPr preferRelativeResize="0"/>
          <p:nvPr/>
        </p:nvPicPr>
        <p:blipFill>
          <a:blip r:embed="rId4">
            <a:alphaModFix/>
          </a:blip>
          <a:stretch>
            <a:fillRect/>
          </a:stretch>
        </p:blipFill>
        <p:spPr>
          <a:xfrm>
            <a:off x="938426" y="4670877"/>
            <a:ext cx="1010800" cy="472623"/>
          </a:xfrm>
          <a:prstGeom prst="rect">
            <a:avLst/>
          </a:prstGeom>
          <a:noFill/>
          <a:ln>
            <a:noFill/>
          </a:ln>
        </p:spPr>
      </p:pic>
      <p:sp>
        <p:nvSpPr>
          <p:cNvPr id="156" name="Google Shape;156;p21"/>
          <p:cNvSpPr txBox="1"/>
          <p:nvPr>
            <p:ph idx="1" type="body"/>
          </p:nvPr>
        </p:nvSpPr>
        <p:spPr>
          <a:xfrm>
            <a:off x="2199600" y="4726263"/>
            <a:ext cx="4744800" cy="298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440"/>
              <a:buNone/>
            </a:pPr>
            <a:r>
              <a:rPr lang="en" sz="1020">
                <a:latin typeface="Lobster"/>
                <a:ea typeface="Lobster"/>
                <a:cs typeface="Lobster"/>
                <a:sym typeface="Lobster"/>
              </a:rPr>
              <a:t>8th I2CT 2023 India, 07-09 April 2023</a:t>
            </a:r>
            <a:endParaRPr sz="1020">
              <a:latin typeface="Lobster"/>
              <a:ea typeface="Lobster"/>
              <a:cs typeface="Lobster"/>
              <a:sym typeface="Lobster"/>
            </a:endParaRPr>
          </a:p>
        </p:txBody>
      </p:sp>
      <p:cxnSp>
        <p:nvCxnSpPr>
          <p:cNvPr id="157" name="Google Shape;157;p21"/>
          <p:cNvCxnSpPr/>
          <p:nvPr/>
        </p:nvCxnSpPr>
        <p:spPr>
          <a:xfrm>
            <a:off x="1382325" y="459463"/>
            <a:ext cx="6204000" cy="0"/>
          </a:xfrm>
          <a:prstGeom prst="straightConnector1">
            <a:avLst/>
          </a:prstGeom>
          <a:noFill/>
          <a:ln cap="flat" cmpd="sng" w="28575">
            <a:solidFill>
              <a:srgbClr val="014E96"/>
            </a:solidFill>
            <a:prstDash val="solid"/>
            <a:round/>
            <a:headEnd len="med" w="med" type="none"/>
            <a:tailEnd len="med" w="med" type="none"/>
          </a:ln>
        </p:spPr>
      </p:cxnSp>
      <p:pic>
        <p:nvPicPr>
          <p:cNvPr id="158" name="Google Shape;158;p21"/>
          <p:cNvPicPr preferRelativeResize="0"/>
          <p:nvPr/>
        </p:nvPicPr>
        <p:blipFill rotWithShape="1">
          <a:blip r:embed="rId5">
            <a:alphaModFix/>
          </a:blip>
          <a:srcRect b="0" l="0" r="0" t="0"/>
          <a:stretch/>
        </p:blipFill>
        <p:spPr>
          <a:xfrm>
            <a:off x="66807" y="218900"/>
            <a:ext cx="1187886" cy="41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