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48" r:id="rId5"/>
    <p:sldId id="543" r:id="rId6"/>
    <p:sldId id="563" r:id="rId7"/>
    <p:sldId id="560" r:id="rId8"/>
    <p:sldId id="559" r:id="rId9"/>
    <p:sldId id="562" r:id="rId10"/>
    <p:sldId id="550" r:id="rId11"/>
    <p:sldId id="553" r:id="rId12"/>
    <p:sldId id="557" r:id="rId13"/>
    <p:sldId id="54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407C9C-6F76-4CA8-BFDD-19DCD4FCDF20}">
          <p14:sldIdLst>
            <p14:sldId id="548"/>
            <p14:sldId id="543"/>
          </p14:sldIdLst>
        </p14:section>
        <p14:section name="Finding 1" id="{0CA1C3F9-3A15-4A36-BFE8-26999BF30D23}">
          <p14:sldIdLst>
            <p14:sldId id="563"/>
            <p14:sldId id="560"/>
            <p14:sldId id="559"/>
          </p14:sldIdLst>
        </p14:section>
        <p14:section name="Finding 2" id="{D28F703A-876C-4DF7-94CA-BACD91E53C3F}">
          <p14:sldIdLst>
            <p14:sldId id="562"/>
            <p14:sldId id="550"/>
            <p14:sldId id="553"/>
            <p14:sldId id="557"/>
          </p14:sldIdLst>
        </p14:section>
        <p14:section name="END" id="{69F6CDF5-AC14-4E4B-AA99-8DC791FE6EF9}">
          <p14:sldIdLst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236"/>
    <a:srgbClr val="FF7A0F"/>
    <a:srgbClr val="D73A2C"/>
    <a:srgbClr val="FEF8F2"/>
    <a:srgbClr val="ADDCFF"/>
    <a:srgbClr val="002A92"/>
    <a:srgbClr val="75D8E9"/>
    <a:srgbClr val="001A66"/>
    <a:srgbClr val="58A6B5"/>
    <a:srgbClr val="008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5E70E-B51A-3349-A737-A4D8B5322AC0}" v="793" dt="2023-11-14T13:08:25.022"/>
    <p1510:client id="{A4F10ADA-BD14-08E6-4C95-65F7728CB38B}" v="14" dt="2023-11-14T13:02:01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8" autoAdjust="0"/>
    <p:restoredTop sz="95367" autoAdjust="0"/>
  </p:normalViewPr>
  <p:slideViewPr>
    <p:cSldViewPr>
      <p:cViewPr varScale="1">
        <p:scale>
          <a:sx n="91" d="100"/>
          <a:sy n="91" d="100"/>
        </p:scale>
        <p:origin x="224" y="800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ty Nguyen" userId="3ab6c2f8-a775-46bd-9baa-b43469115bc3" providerId="ADAL" clId="{1A35E70E-B51A-3349-A737-A4D8B5322AC0}"/>
    <pc:docChg chg="modSld">
      <pc:chgData name="Katty Nguyen" userId="3ab6c2f8-a775-46bd-9baa-b43469115bc3" providerId="ADAL" clId="{1A35E70E-B51A-3349-A737-A4D8B5322AC0}" dt="2023-11-14T13:08:25.021" v="23"/>
      <pc:docMkLst>
        <pc:docMk/>
      </pc:docMkLst>
      <pc:sldChg chg="modAnim">
        <pc:chgData name="Katty Nguyen" userId="3ab6c2f8-a775-46bd-9baa-b43469115bc3" providerId="ADAL" clId="{1A35E70E-B51A-3349-A737-A4D8B5322AC0}" dt="2023-11-14T13:08:25.021" v="23"/>
        <pc:sldMkLst>
          <pc:docMk/>
          <pc:sldMk cId="3360870271" sldId="553"/>
        </pc:sldMkLst>
      </pc:sldChg>
      <pc:sldChg chg="modAnim">
        <pc:chgData name="Katty Nguyen" userId="3ab6c2f8-a775-46bd-9baa-b43469115bc3" providerId="ADAL" clId="{1A35E70E-B51A-3349-A737-A4D8B5322AC0}" dt="2023-11-14T13:03:00.917" v="13"/>
        <pc:sldMkLst>
          <pc:docMk/>
          <pc:sldMk cId="2711298207" sldId="5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11/14/23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11/14/23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9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7A694B-06C2-CFC4-F018-0F8CF6C50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9384" y="6370639"/>
            <a:ext cx="527963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6A5236"/>
                </a:solidFill>
              </a:defRPr>
            </a:lvl1pPr>
          </a:lstStyle>
          <a:p>
            <a:fld id="{F9C5C842-BCA2-FF44-B239-45145ABF1F62}" type="slidenum">
              <a:rPr lang="en-VN" smtClean="0"/>
              <a:pPr/>
              <a:t>‹#›</a:t>
            </a:fld>
            <a:endParaRPr lang="en-V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D767-7241-28DD-E3CC-809D0783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85957-CF51-214B-82B1-B9FF90963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43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7CB826-511A-A14A-6D00-4CAB6F692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095" y="56974"/>
            <a:ext cx="527963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6A5236"/>
                </a:solidFill>
              </a:defRPr>
            </a:lvl1pPr>
          </a:lstStyle>
          <a:p>
            <a:fld id="{F9C5C842-BCA2-FF44-B239-45145ABF1F62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1CB97D-09FA-B0B3-BB30-D6EA88094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9384" y="6370639"/>
            <a:ext cx="527963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6A5236"/>
                </a:solidFill>
              </a:defRPr>
            </a:lvl1pPr>
          </a:lstStyle>
          <a:p>
            <a:fld id="{F9C5C842-BCA2-FF44-B239-45145ABF1F62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1E2951-6426-6982-929E-091157B0E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9384" y="6370639"/>
            <a:ext cx="527963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6A5236"/>
                </a:solidFill>
              </a:defRPr>
            </a:lvl1pPr>
          </a:lstStyle>
          <a:p>
            <a:fld id="{F9C5C842-BCA2-FF44-B239-45145ABF1F62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E7CAF1D-E873-CB54-6C47-D269662A9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7227" y="23191"/>
            <a:ext cx="527963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6A5236"/>
                </a:solidFill>
              </a:defRPr>
            </a:lvl1pPr>
          </a:lstStyle>
          <a:p>
            <a:fld id="{F9C5C842-BCA2-FF44-B239-45145ABF1F62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412" y="3429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24457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4D4ED98-3CD8-F244-60FF-2B47B662B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9384" y="6416675"/>
            <a:ext cx="527963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6A5236"/>
                </a:solidFill>
              </a:defRPr>
            </a:lvl1pPr>
          </a:lstStyle>
          <a:p>
            <a:fld id="{F9C5C842-BCA2-FF44-B239-45145ABF1F62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AADC61-0835-2455-D35D-6D7552E8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9384" y="6370639"/>
            <a:ext cx="527963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6A5236"/>
                </a:solidFill>
              </a:defRPr>
            </a:lvl1pPr>
          </a:lstStyle>
          <a:p>
            <a:fld id="{F9C5C842-BCA2-FF44-B239-45145ABF1F62}" type="slidenum">
              <a:rPr lang="en-VN" smtClean="0"/>
              <a:pPr/>
              <a:t>‹#›</a:t>
            </a:fld>
            <a:endParaRPr lang="en-V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6" r:id="rId8"/>
    <p:sldLayoutId id="2147483650" r:id="rId9"/>
    <p:sldLayoutId id="2147483651" r:id="rId10"/>
    <p:sldLayoutId id="2147483652" r:id="rId11"/>
    <p:sldLayoutId id="2147483653" r:id="rId12"/>
    <p:sldLayoutId id="2147483655" r:id="rId13"/>
    <p:sldLayoutId id="2147483656" r:id="rId14"/>
    <p:sldLayoutId id="2147483657" r:id="rId15"/>
    <p:sldLayoutId id="2147483668" r:id="rId16"/>
    <p:sldLayoutId id="2147483669" r:id="rId17"/>
  </p:sldLayoutIdLst>
  <p:hf hdr="0" ftr="0" dt="0"/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7">
            <a:extLst>
              <a:ext uri="{FF2B5EF4-FFF2-40B4-BE49-F238E27FC236}">
                <a16:creationId xmlns:a16="http://schemas.microsoft.com/office/drawing/2014/main" id="{576512FD-5185-3DD3-46F4-3C591B2E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582012"/>
            <a:ext cx="6477000" cy="3666388"/>
          </a:xfrm>
        </p:spPr>
        <p:txBody>
          <a:bodyPr>
            <a:normAutofit/>
          </a:bodyPr>
          <a:lstStyle/>
          <a:p>
            <a:r>
              <a:rPr lang="en-US" sz="2000" dirty="0"/>
              <a:t>Assignment 1: </a:t>
            </a:r>
            <a:br>
              <a:rPr lang="en-US" sz="2000" dirty="0"/>
            </a:br>
            <a:r>
              <a:rPr lang="en-US" sz="4000" dirty="0"/>
              <a:t>Data visualization using tableau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4A5D0-DABF-E269-FE5E-B4C600766F7E}"/>
              </a:ext>
            </a:extLst>
          </p:cNvPr>
          <p:cNvSpPr txBox="1"/>
          <p:nvPr/>
        </p:nvSpPr>
        <p:spPr>
          <a:xfrm>
            <a:off x="7657318" y="4038600"/>
            <a:ext cx="4915866" cy="28462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+mj-lt"/>
              </a:rPr>
              <a:t>Group Members</a:t>
            </a:r>
            <a:endParaRPr lang="en-US" sz="1500" b="0" dirty="0">
              <a:effectLst/>
              <a:latin typeface="+mj-lt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+mj-lt"/>
              </a:rPr>
              <a:t>Hilal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Ilcin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+mj-lt"/>
              </a:rPr>
              <a:t> - M00912970</a:t>
            </a:r>
            <a:endParaRPr lang="en-US" sz="1500" b="0" dirty="0">
              <a:effectLst/>
              <a:latin typeface="+mj-lt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+mj-lt"/>
              </a:rPr>
              <a:t>Thu Thao (Alex) Le - M00939507 </a:t>
            </a:r>
            <a:endParaRPr lang="en-US" sz="1500" b="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Thi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+mj-lt"/>
              </a:rPr>
              <a:t> Hong Nhung</a:t>
            </a:r>
            <a:r>
              <a:rPr lang="en-US" sz="1500" dirty="0">
                <a:solidFill>
                  <a:srgbClr val="000000"/>
                </a:solidFill>
                <a:latin typeface="+mj-lt"/>
              </a:rPr>
              <a:t> (Katty)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+mj-lt"/>
              </a:rPr>
              <a:t> Nguyen - M00964642</a:t>
            </a:r>
            <a:endParaRPr lang="en-US" sz="1500" b="0" dirty="0">
              <a:effectLst/>
              <a:latin typeface="+mj-lt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+mj-lt"/>
              </a:rPr>
              <a:t>Jennifer Angelina D. - M00957714</a:t>
            </a:r>
            <a:endParaRPr lang="en-US" sz="1500" b="0" dirty="0">
              <a:effectLst/>
              <a:latin typeface="+mj-lt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+mj-lt"/>
              </a:rPr>
              <a:t>Muhammad Younas - M00789966</a:t>
            </a:r>
            <a:endParaRPr lang="en-US" sz="1500" b="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br>
              <a:rPr lang="en-US" sz="1600" dirty="0">
                <a:latin typeface="+mj-lt"/>
              </a:rPr>
            </a:br>
            <a:endParaRPr lang="en-US" sz="1500" dirty="0">
              <a:latin typeface="+mj-lt"/>
            </a:endParaRPr>
          </a:p>
        </p:txBody>
      </p:sp>
      <p:pic>
        <p:nvPicPr>
          <p:cNvPr id="6" name="Picture 5" descr="A computer screen with icons&#10;&#10;Description automatically generated">
            <a:extLst>
              <a:ext uri="{FF2B5EF4-FFF2-40B4-BE49-F238E27FC236}">
                <a16:creationId xmlns:a16="http://schemas.microsoft.com/office/drawing/2014/main" id="{F85E5187-5931-2EE9-AF12-18B7FE35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98612" y="152400"/>
            <a:ext cx="4352187" cy="4352187"/>
          </a:xfrm>
          <a:prstGeom prst="rect">
            <a:avLst/>
          </a:prstGeom>
        </p:spPr>
      </p:pic>
      <p:pic>
        <p:nvPicPr>
          <p:cNvPr id="7" name="Picture 4" descr="Middlesex University logo - Fonts In Use">
            <a:extLst>
              <a:ext uri="{FF2B5EF4-FFF2-40B4-BE49-F238E27FC236}">
                <a16:creationId xmlns:a16="http://schemas.microsoft.com/office/drawing/2014/main" id="{378DABF5-742D-9468-41B3-23A0541A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570" y="541242"/>
            <a:ext cx="1668558" cy="166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FC65FC-9230-AD1F-3BA0-240B33666D03}"/>
              </a:ext>
            </a:extLst>
          </p:cNvPr>
          <p:cNvSpPr txBox="1"/>
          <p:nvPr/>
        </p:nvSpPr>
        <p:spPr>
          <a:xfrm>
            <a:off x="2360612" y="6367046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10 November 2023</a:t>
            </a:r>
          </a:p>
        </p:txBody>
      </p:sp>
    </p:spTree>
    <p:extLst>
      <p:ext uri="{BB962C8B-B14F-4D97-AF65-F5344CB8AC3E}">
        <p14:creationId xmlns:p14="http://schemas.microsoft.com/office/powerpoint/2010/main" val="371793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2484439"/>
            <a:ext cx="10969943" cy="944561"/>
          </a:xfrm>
        </p:spPr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2867E34F-9146-270C-7EFA-FD250FB4B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5C842-BCA2-FF44-B239-45145ABF1F62}" type="slidenum">
              <a:rPr lang="en-VN" smtClean="0"/>
              <a:pPr/>
              <a:t>10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ABDD-12A0-23D6-B16A-1DE7555D3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0563" y="1473089"/>
            <a:ext cx="1066800" cy="73671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8609F1-3E91-1B36-B247-136EAAAF75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7960" y="2251491"/>
            <a:ext cx="6897652" cy="339309"/>
          </a:xfrm>
        </p:spPr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</a:rPr>
              <a:t>Find a pattern for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one of the measurements </a:t>
            </a:r>
            <a:endParaRPr lang="en-US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FA6D-4135-72A4-D1E1-C6BBA7B5E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3167" y="3581400"/>
            <a:ext cx="1066800" cy="73671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0F1A6E-B57D-10BC-3745-98A91F8D21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92668" y="4359802"/>
            <a:ext cx="6564344" cy="339309"/>
          </a:xfrm>
        </p:spPr>
        <p:txBody>
          <a:bodyPr/>
          <a:lstStyle/>
          <a:p>
            <a:r>
              <a:rPr lang="en-US" sz="2800" dirty="0">
                <a:effectLst/>
                <a:latin typeface="Calibri" panose="020F0502020204030204" pitchFamily="34" charset="0"/>
              </a:rPr>
              <a:t>Find a relationship between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two or three measurements </a:t>
            </a:r>
            <a:endParaRPr lang="en-US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D49ED898-7A2F-2B38-466C-B4D92C4C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5C842-BCA2-FF44-B239-45145ABF1F62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BCD2D28-2D4B-ECED-8F8F-8EAC7BA7CDDA}"/>
              </a:ext>
            </a:extLst>
          </p:cNvPr>
          <p:cNvSpPr/>
          <p:nvPr/>
        </p:nvSpPr>
        <p:spPr>
          <a:xfrm>
            <a:off x="455612" y="2286000"/>
            <a:ext cx="11277600" cy="411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2667000"/>
            <a:ext cx="10969943" cy="944561"/>
          </a:xfrm>
        </p:spPr>
        <p:txBody>
          <a:bodyPr>
            <a:normAutofit/>
          </a:bodyPr>
          <a:lstStyle/>
          <a:p>
            <a:r>
              <a:rPr lang="en-US" sz="6000" b="1" dirty="0"/>
              <a:t>FINDING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B1D90-5E5F-3096-FDEC-DA6C4DCF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5C842-BCA2-FF44-B239-45145ABF1F62}" type="slidenum">
              <a:rPr lang="en-VN" smtClean="0"/>
              <a:pPr/>
              <a:t>3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2430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510627-3370-B386-BD6C-DE489FCAB0B7}"/>
              </a:ext>
            </a:extLst>
          </p:cNvPr>
          <p:cNvSpPr/>
          <p:nvPr/>
        </p:nvSpPr>
        <p:spPr>
          <a:xfrm>
            <a:off x="434661" y="410514"/>
            <a:ext cx="11758297" cy="602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B146-CDFC-F0F3-05E3-BE6EDEED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72" y="783929"/>
            <a:ext cx="3251514" cy="854649"/>
          </a:xfr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z="12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From </a:t>
            </a:r>
            <a:r>
              <a:rPr lang="en-US" sz="1200" b="1" cap="none" dirty="0">
                <a:solidFill>
                  <a:schemeClr val="tx1"/>
                </a:solidFill>
                <a:effectLst/>
                <a:latin typeface="Corbel"/>
                <a:ea typeface="+mj-lt"/>
                <a:cs typeface="+mj-lt"/>
              </a:rPr>
              <a:t>1980 to </a:t>
            </a:r>
            <a:r>
              <a:rPr lang="en-US" sz="12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2015</a:t>
            </a:r>
            <a:r>
              <a:rPr lang="en-US" sz="1200" b="1" cap="none" dirty="0">
                <a:solidFill>
                  <a:schemeClr val="tx1"/>
                </a:solidFill>
                <a:effectLst/>
                <a:latin typeface="Corbel"/>
                <a:ea typeface="+mj-lt"/>
                <a:cs typeface="+mj-lt"/>
              </a:rPr>
              <a:t>, </a:t>
            </a:r>
            <a:r>
              <a:rPr lang="en-US" sz="12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both men's </a:t>
            </a:r>
            <a:r>
              <a:rPr lang="en-US" sz="1200" b="1" cap="none" dirty="0">
                <a:solidFill>
                  <a:schemeClr val="tx1"/>
                </a:solidFill>
                <a:effectLst/>
                <a:latin typeface="Corbel"/>
                <a:ea typeface="+mj-lt"/>
                <a:cs typeface="+mj-lt"/>
              </a:rPr>
              <a:t>and </a:t>
            </a:r>
            <a:r>
              <a:rPr lang="en-US" sz="12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women’s avg. % of obesity were increasing but </a:t>
            </a:r>
            <a:r>
              <a:rPr lang="en-US" sz="1200" b="1" cap="none" dirty="0">
                <a:solidFill>
                  <a:srgbClr val="C00000"/>
                </a:solidFill>
                <a:latin typeface="Corbel"/>
                <a:ea typeface="+mj-lt"/>
                <a:cs typeface="+mj-lt"/>
              </a:rPr>
              <a:t>women's was always higher than men's.</a:t>
            </a:r>
            <a:r>
              <a:rPr lang="en-US" sz="12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 </a:t>
            </a:r>
            <a:endParaRPr lang="en-US" sz="1200" b="1" cap="none" dirty="0">
              <a:solidFill>
                <a:schemeClr val="tx1"/>
              </a:solidFill>
              <a:latin typeface="Corbel"/>
              <a:ea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1BE97D-B6EF-5923-D706-68E01315171A}"/>
              </a:ext>
            </a:extLst>
          </p:cNvPr>
          <p:cNvSpPr txBox="1">
            <a:spLocks/>
          </p:cNvSpPr>
          <p:nvPr/>
        </p:nvSpPr>
        <p:spPr>
          <a:xfrm>
            <a:off x="4169320" y="1524000"/>
            <a:ext cx="2248369" cy="1084257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kern="1200" cap="all" spc="100" baseline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sz="1200" b="1" cap="none" dirty="0">
                <a:solidFill>
                  <a:srgbClr val="C00000"/>
                </a:solidFill>
                <a:latin typeface="Corbel"/>
                <a:ea typeface="+mj-lt"/>
                <a:cs typeface="+mj-lt"/>
              </a:rPr>
              <a:t>The same trend</a:t>
            </a:r>
            <a:r>
              <a:rPr lang="en-US" sz="12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 that women’s obesity was always higher than men's </a:t>
            </a:r>
            <a:r>
              <a:rPr lang="en-US" sz="1200" b="1" cap="none" dirty="0">
                <a:solidFill>
                  <a:srgbClr val="C00000"/>
                </a:solidFill>
                <a:latin typeface="Corbel"/>
                <a:ea typeface="+mj-lt"/>
                <a:cs typeface="+mj-lt"/>
              </a:rPr>
              <a:t>across all continents</a:t>
            </a:r>
            <a:r>
              <a:rPr lang="en-US" sz="12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CB39C-5109-A049-6990-365EF4E9F3CB}"/>
              </a:ext>
            </a:extLst>
          </p:cNvPr>
          <p:cNvSpPr txBox="1"/>
          <p:nvPr/>
        </p:nvSpPr>
        <p:spPr>
          <a:xfrm>
            <a:off x="4187799" y="4206817"/>
            <a:ext cx="22114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spc="100" dirty="0">
                <a:latin typeface="Corbel"/>
                <a:ea typeface="+mj-lt"/>
                <a:cs typeface="+mj-lt"/>
              </a:rPr>
              <a:t>However, through years, </a:t>
            </a:r>
            <a:r>
              <a:rPr lang="en-US" sz="1200" b="1" spc="100" dirty="0">
                <a:solidFill>
                  <a:srgbClr val="C00000"/>
                </a:solidFill>
                <a:latin typeface="Corbel"/>
                <a:ea typeface="+mj-lt"/>
                <a:cs typeface="+mj-lt"/>
              </a:rPr>
              <a:t>Europe was different</a:t>
            </a:r>
            <a:r>
              <a:rPr lang="en-US" sz="1200" b="1" spc="100" dirty="0">
                <a:latin typeface="Corbel"/>
                <a:ea typeface="+mj-lt"/>
                <a:cs typeface="+mj-lt"/>
              </a:rPr>
              <a:t>, the </a:t>
            </a:r>
            <a:r>
              <a:rPr lang="en-US" sz="1200" b="1" spc="100" dirty="0">
                <a:solidFill>
                  <a:srgbClr val="C00000"/>
                </a:solidFill>
                <a:latin typeface="Corbel"/>
                <a:ea typeface="+mj-lt"/>
                <a:cs typeface="+mj-lt"/>
              </a:rPr>
              <a:t>men caught up with women</a:t>
            </a:r>
            <a:r>
              <a:rPr lang="en-US" sz="1200" b="1" spc="100" dirty="0">
                <a:latin typeface="Corbel"/>
                <a:ea typeface="+mj-lt"/>
                <a:cs typeface="+mj-lt"/>
              </a:rPr>
              <a:t>​ </a:t>
            </a:r>
            <a:r>
              <a:rPr lang="en-US" sz="1200" b="1" spc="100" dirty="0">
                <a:ea typeface="+mn-lt"/>
                <a:cs typeface="+mn-lt"/>
              </a:rPr>
              <a:t>for the first time.</a:t>
            </a:r>
            <a:endParaRPr lang="en-US" sz="1200" b="1" spc="100" dirty="0">
              <a:latin typeface="Corbel"/>
              <a:ea typeface="+mj-lt"/>
              <a:cs typeface="+mj-lt"/>
            </a:endParaRPr>
          </a:p>
        </p:txBody>
      </p:sp>
      <p:pic>
        <p:nvPicPr>
          <p:cNvPr id="10" name="Picture 9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0FC532AD-179E-52C7-EC0E-E38C8A6F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38" y="1873110"/>
            <a:ext cx="2321460" cy="411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A30ED-E675-8D85-EFF7-2A569C1C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14" y="3355935"/>
            <a:ext cx="4967384" cy="2629510"/>
          </a:xfrm>
          <a:prstGeom prst="rect">
            <a:avLst/>
          </a:prstGeom>
        </p:spPr>
      </p:pic>
      <p:pic>
        <p:nvPicPr>
          <p:cNvPr id="16" name="Picture 1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FDD9108-CE0B-C6F1-0159-D197054F3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810" y="781035"/>
            <a:ext cx="4677317" cy="23956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D503F0-0D3F-A3A3-41BD-C190A544E9B3}"/>
              </a:ext>
            </a:extLst>
          </p:cNvPr>
          <p:cNvCxnSpPr/>
          <p:nvPr/>
        </p:nvCxnSpPr>
        <p:spPr>
          <a:xfrm flipH="1">
            <a:off x="4065963" y="859648"/>
            <a:ext cx="12953" cy="5198649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DDD64-73F1-CA23-68A7-70523294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5C842-BCA2-FF44-B239-45145ABF1F62}" type="slidenum">
              <a:rPr lang="en-VN" smtClean="0"/>
              <a:pPr/>
              <a:t>4</a:t>
            </a:fld>
            <a:endParaRPr lang="en-VN" dirty="0"/>
          </a:p>
        </p:txBody>
      </p:sp>
      <p:pic>
        <p:nvPicPr>
          <p:cNvPr id="5" name="Picture 4" descr="A blue and orange squares with black text&#10;&#10;Description automatically generated">
            <a:extLst>
              <a:ext uri="{FF2B5EF4-FFF2-40B4-BE49-F238E27FC236}">
                <a16:creationId xmlns:a16="http://schemas.microsoft.com/office/drawing/2014/main" id="{E907A1F6-C7B5-8B11-D7A6-581B7F6D7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913" y="4947712"/>
            <a:ext cx="796508" cy="5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A2235A-A91E-5249-0553-D70EF01BB555}"/>
              </a:ext>
            </a:extLst>
          </p:cNvPr>
          <p:cNvSpPr/>
          <p:nvPr/>
        </p:nvSpPr>
        <p:spPr>
          <a:xfrm>
            <a:off x="434661" y="410514"/>
            <a:ext cx="11758297" cy="602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B146-CDFC-F0F3-05E3-BE6EDEED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72" y="578492"/>
            <a:ext cx="10775106" cy="915071"/>
          </a:xfrm>
        </p:spPr>
        <p:txBody>
          <a:bodyPr vert="horz" lIns="121899" tIns="60949" rIns="121899" bIns="60949" rtlCol="0" anchor="ctr">
            <a:noAutofit/>
          </a:bodyPr>
          <a:lstStyle/>
          <a:p>
            <a:pPr>
              <a:lnSpc>
                <a:spcPts val="1679"/>
              </a:lnSpc>
            </a:pPr>
            <a:r>
              <a:rPr lang="en-US" sz="14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In Europe, for the first 5 years, all the countries had women’s average obesity higher than men’s. </a:t>
            </a:r>
            <a:br>
              <a:rPr lang="en-US" sz="1400" b="1" cap="none" dirty="0">
                <a:latin typeface="Corbel"/>
                <a:ea typeface="+mj-lt"/>
                <a:cs typeface="+mj-lt"/>
              </a:rPr>
            </a:br>
            <a:r>
              <a:rPr lang="en-US" sz="14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However, for the last 5 years, the trend changed as there were </a:t>
            </a:r>
            <a:r>
              <a:rPr lang="en-US" sz="1400" b="1" cap="none" dirty="0">
                <a:solidFill>
                  <a:srgbClr val="C00000"/>
                </a:solidFill>
                <a:latin typeface="Corbel"/>
                <a:ea typeface="+mj-lt"/>
                <a:cs typeface="+mj-lt"/>
              </a:rPr>
              <a:t>some countries (Sweden, Denmark, Germany, Switzerland, Iceland, Austria, Finland) having men’s values higher than women’s</a:t>
            </a:r>
            <a:r>
              <a:rPr lang="en-US" sz="1400" b="1" cap="none" dirty="0">
                <a:solidFill>
                  <a:schemeClr val="tx1"/>
                </a:solidFill>
                <a:latin typeface="Corbel"/>
                <a:ea typeface="+mj-lt"/>
                <a:cs typeface="+mj-lt"/>
              </a:rPr>
              <a:t>.</a:t>
            </a:r>
            <a:endParaRPr lang="en-US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A09F546D-106C-DC9A-0614-043E3E9D8C6A}"/>
              </a:ext>
            </a:extLst>
          </p:cNvPr>
          <p:cNvSpPr/>
          <p:nvPr/>
        </p:nvSpPr>
        <p:spPr>
          <a:xfrm>
            <a:off x="5073808" y="5647800"/>
            <a:ext cx="2162070" cy="422974"/>
          </a:xfrm>
          <a:custGeom>
            <a:avLst/>
            <a:gdLst/>
            <a:ahLst/>
            <a:cxnLst/>
            <a:rect l="l" t="t" r="r" b="b"/>
            <a:pathLst>
              <a:path w="4059973" h="797811">
                <a:moveTo>
                  <a:pt x="0" y="0"/>
                </a:moveTo>
                <a:lnTo>
                  <a:pt x="4059974" y="0"/>
                </a:lnTo>
                <a:lnTo>
                  <a:pt x="4059974" y="797812"/>
                </a:lnTo>
                <a:lnTo>
                  <a:pt x="0" y="797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VN" sz="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2A49-0C1C-09B5-8816-91F21DDD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5C842-BCA2-FF44-B239-45145ABF1F62}" type="slidenum">
              <a:rPr lang="en-VN" smtClean="0"/>
              <a:pPr/>
              <a:t>5</a:t>
            </a:fld>
            <a:endParaRPr lang="en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B18563-1A39-26F1-0848-37DACEC79C57}"/>
              </a:ext>
            </a:extLst>
          </p:cNvPr>
          <p:cNvCxnSpPr/>
          <p:nvPr/>
        </p:nvCxnSpPr>
        <p:spPr>
          <a:xfrm>
            <a:off x="6133552" y="1717653"/>
            <a:ext cx="35391" cy="3923727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map of europe with orange and grey continents&#10;&#10;Description automatically generated">
            <a:extLst>
              <a:ext uri="{FF2B5EF4-FFF2-40B4-BE49-F238E27FC236}">
                <a16:creationId xmlns:a16="http://schemas.microsoft.com/office/drawing/2014/main" id="{57E81A38-6949-2E40-C86E-75A81299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96" y="1383922"/>
            <a:ext cx="3958195" cy="4609792"/>
          </a:xfrm>
          <a:prstGeom prst="rect">
            <a:avLst/>
          </a:prstGeom>
        </p:spPr>
      </p:pic>
      <p:pic>
        <p:nvPicPr>
          <p:cNvPr id="23" name="Picture 22" descr="A map of europe with different countries/regions&#10;&#10;Description automatically generated">
            <a:extLst>
              <a:ext uri="{FF2B5EF4-FFF2-40B4-BE49-F238E27FC236}">
                <a16:creationId xmlns:a16="http://schemas.microsoft.com/office/drawing/2014/main" id="{F69B5D31-09F8-5A38-105A-9EC2A8A9C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481" y="1373073"/>
            <a:ext cx="3940066" cy="46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5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BCD2D28-2D4B-ECED-8F8F-8EAC7BA7CDDA}"/>
              </a:ext>
            </a:extLst>
          </p:cNvPr>
          <p:cNvSpPr/>
          <p:nvPr/>
        </p:nvSpPr>
        <p:spPr>
          <a:xfrm>
            <a:off x="455612" y="2286000"/>
            <a:ext cx="11277600" cy="411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C056E-F816-1B50-725B-8664BB9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2667000"/>
            <a:ext cx="10969943" cy="944561"/>
          </a:xfrm>
        </p:spPr>
        <p:txBody>
          <a:bodyPr>
            <a:normAutofit/>
          </a:bodyPr>
          <a:lstStyle/>
          <a:p>
            <a:r>
              <a:rPr lang="en-US" sz="6000" b="1" dirty="0"/>
              <a:t>FINDING 2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AFD4DA26-D8BB-CBB2-43CE-287CEDC4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5C842-BCA2-FF44-B239-45145ABF1F62}" type="slidenum">
              <a:rPr lang="en-VN" smtClean="0"/>
              <a:pPr/>
              <a:t>6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995168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B146-CDFC-F0F3-05E3-BE6EDEED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9" y="650999"/>
            <a:ext cx="10400437" cy="576190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rgbClr val="79706E"/>
                </a:solidFill>
                <a:effectLst/>
                <a:latin typeface="+mn-lt"/>
              </a:rPr>
              <a:t>The overall trends in Obesity, Diabetes and Raised Blood Pressure of </a:t>
            </a:r>
            <a:r>
              <a:rPr lang="en-US" sz="1600" b="1" dirty="0">
                <a:solidFill>
                  <a:srgbClr val="000000"/>
                </a:solidFill>
                <a:effectLst/>
                <a:latin typeface="+mn-lt"/>
              </a:rPr>
              <a:t>the whole world</a:t>
            </a:r>
            <a:r>
              <a:rPr lang="en-US" sz="1600" b="1" dirty="0">
                <a:solidFill>
                  <a:srgbClr val="79706E"/>
                </a:solidFill>
                <a:effectLst/>
                <a:latin typeface="+mn-lt"/>
              </a:rPr>
              <a:t> </a:t>
            </a:r>
            <a:br>
              <a:rPr lang="en-US" sz="1600" b="1" dirty="0">
                <a:solidFill>
                  <a:srgbClr val="79706E"/>
                </a:solidFill>
                <a:effectLst/>
                <a:latin typeface="+mn-lt"/>
              </a:rPr>
            </a:br>
            <a:r>
              <a:rPr lang="en-US" sz="1600" dirty="0">
                <a:solidFill>
                  <a:srgbClr val="79706E"/>
                </a:solidFill>
                <a:effectLst/>
                <a:latin typeface="+mn-lt"/>
              </a:rPr>
              <a:t>from 1980 to 2014, and their relationships</a:t>
            </a:r>
            <a:endParaRPr lang="en-US" sz="1600" dirty="0">
              <a:effectLst/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54519-0681-DC25-C07A-63D5AF3815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5612" y="5715000"/>
            <a:ext cx="11277600" cy="727805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  <a:latin typeface="Corbel" panose="020B0503020204020204" pitchFamily="34" charset="0"/>
              </a:rPr>
              <a:t>Overall, in the world, </a:t>
            </a:r>
            <a:r>
              <a:rPr lang="en-US" sz="1700" b="1" dirty="0">
                <a:solidFill>
                  <a:srgbClr val="D73A2C"/>
                </a:solidFill>
                <a:latin typeface="Corbel" panose="020B0503020204020204" pitchFamily="34" charset="0"/>
              </a:rPr>
              <a:t>t</a:t>
            </a:r>
            <a:r>
              <a:rPr lang="en-US" sz="1700" b="1" i="0" u="none" strike="noStrike" dirty="0">
                <a:solidFill>
                  <a:srgbClr val="D73A2C"/>
                </a:solidFill>
                <a:effectLst/>
                <a:latin typeface="Corbel" panose="020B0503020204020204" pitchFamily="34" charset="0"/>
              </a:rPr>
              <a:t>he prevalence of obesity and diabetes had a strong positive correlation over the years, while the prevalence of raised blood pressure had a notable negative correlation with both.</a:t>
            </a:r>
            <a:endParaRPr lang="en-US" sz="1700" b="1" dirty="0">
              <a:solidFill>
                <a:srgbClr val="D73A2C"/>
              </a:solidFill>
              <a:latin typeface="Corbel" panose="020B0503020204020204" pitchFamily="34" charset="0"/>
            </a:endParaRPr>
          </a:p>
        </p:txBody>
      </p:sp>
      <p:pic>
        <p:nvPicPr>
          <p:cNvPr id="14" name="slide2" descr="Task2-01">
            <a:extLst>
              <a:ext uri="{FF2B5EF4-FFF2-40B4-BE49-F238E27FC236}">
                <a16:creationId xmlns:a16="http://schemas.microsoft.com/office/drawing/2014/main" id="{9777E982-4E23-3725-28A9-8111A647F5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" r="16615" b="4148"/>
          <a:stretch/>
        </p:blipFill>
        <p:spPr>
          <a:xfrm>
            <a:off x="1293812" y="1295400"/>
            <a:ext cx="4343400" cy="436522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0" name="slide2" descr="Task2-02">
            <a:extLst>
              <a:ext uri="{FF2B5EF4-FFF2-40B4-BE49-F238E27FC236}">
                <a16:creationId xmlns:a16="http://schemas.microsoft.com/office/drawing/2014/main" id="{A8D70FAB-BE16-DCD7-64DF-1598790925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54" b="8521"/>
          <a:stretch/>
        </p:blipFill>
        <p:spPr>
          <a:xfrm>
            <a:off x="5789612" y="1309239"/>
            <a:ext cx="5239994" cy="43375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929D9598-91B0-D599-A486-097BDB925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5C842-BCA2-FF44-B239-45145ABF1F62}" type="slidenum">
              <a:rPr lang="en-VN" smtClean="0"/>
              <a:pPr/>
              <a:t>7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6670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lide4" descr="Task2-03">
            <a:extLst>
              <a:ext uri="{FF2B5EF4-FFF2-40B4-BE49-F238E27FC236}">
                <a16:creationId xmlns:a16="http://schemas.microsoft.com/office/drawing/2014/main" id="{0F5D2713-A43C-E8FC-F15A-8F295A81D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72" y="1014894"/>
            <a:ext cx="6771840" cy="5004906"/>
          </a:xfrm>
          <a:prstGeom prst="rect">
            <a:avLst/>
          </a:prstGeom>
        </p:spPr>
      </p:pic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9E3776DC-525C-87CE-59D9-35A2A7C208FE}"/>
              </a:ext>
            </a:extLst>
          </p:cNvPr>
          <p:cNvSpPr txBox="1">
            <a:spLocks/>
          </p:cNvSpPr>
          <p:nvPr/>
        </p:nvSpPr>
        <p:spPr>
          <a:xfrm>
            <a:off x="609441" y="2438400"/>
            <a:ext cx="4418171" cy="148980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rgbClr val="D73A2C"/>
                </a:solidFill>
              </a:rPr>
              <a:t>Most </a:t>
            </a:r>
            <a:r>
              <a:rPr lang="en-US" sz="2000" b="0" i="0" u="none" strike="noStrike" dirty="0">
                <a:solidFill>
                  <a:srgbClr val="D73A2C"/>
                </a:solidFill>
                <a:effectLst/>
              </a:rPr>
              <a:t>continents have the same negative correlation between the prevalence of raised blood pressure and obesity, </a:t>
            </a:r>
            <a:r>
              <a:rPr lang="en-US" sz="2000" b="1" i="0" u="none" strike="noStrike" dirty="0">
                <a:solidFill>
                  <a:srgbClr val="D73A2C"/>
                </a:solidFill>
                <a:effectLst/>
              </a:rPr>
              <a:t>except</a:t>
            </a:r>
            <a:r>
              <a:rPr lang="en-US" sz="2000" b="0" i="0" u="none" strike="noStrike" dirty="0">
                <a:solidFill>
                  <a:srgbClr val="D73A2C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D73A2C"/>
                </a:solidFill>
                <a:effectLst/>
              </a:rPr>
              <a:t>for Africa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dirty="0">
              <a:solidFill>
                <a:srgbClr val="D73A2C"/>
              </a:solidFill>
            </a:endParaRPr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6D42B47A-7C4C-0508-48A0-D936B8AC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02397"/>
            <a:ext cx="4341971" cy="13026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79706E"/>
                </a:solidFill>
                <a:effectLst/>
                <a:latin typeface="+mn-lt"/>
              </a:rPr>
              <a:t>LOOKING AT EVERY CONTINENT</a:t>
            </a:r>
            <a:br>
              <a:rPr lang="en-US" sz="2400" dirty="0">
                <a:solidFill>
                  <a:srgbClr val="333333"/>
                </a:solidFill>
                <a:effectLst/>
                <a:latin typeface="+mn-lt"/>
              </a:rPr>
            </a:br>
            <a:endParaRPr lang="en-US" sz="5400" dirty="0">
              <a:latin typeface="+mn-lt"/>
            </a:endParaRP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23AA6D43-6E63-99A9-677A-9110C65C975B}"/>
              </a:ext>
            </a:extLst>
          </p:cNvPr>
          <p:cNvSpPr txBox="1">
            <a:spLocks/>
          </p:cNvSpPr>
          <p:nvPr/>
        </p:nvSpPr>
        <p:spPr>
          <a:xfrm>
            <a:off x="932139" y="4461605"/>
            <a:ext cx="3772773" cy="8266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0" kern="1200" spc="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Why is there difference in Africa? </a:t>
            </a:r>
          </a:p>
          <a:p>
            <a:r>
              <a:rPr lang="en-US" sz="1800" dirty="0"/>
              <a:t>Let’s look at that!</a:t>
            </a:r>
          </a:p>
        </p:txBody>
      </p:sp>
      <p:sp>
        <p:nvSpPr>
          <p:cNvPr id="100" name="Slide Number Placeholder 99">
            <a:extLst>
              <a:ext uri="{FF2B5EF4-FFF2-40B4-BE49-F238E27FC236}">
                <a16:creationId xmlns:a16="http://schemas.microsoft.com/office/drawing/2014/main" id="{83E9EB3E-A737-BAD0-BA9D-D602DE7A1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5C842-BCA2-FF44-B239-45145ABF1F62}" type="slidenum">
              <a:rPr lang="en-VN" smtClean="0"/>
              <a:pPr/>
              <a:t>8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6087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9" grpId="0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2" descr="Task2_04">
            <a:extLst>
              <a:ext uri="{FF2B5EF4-FFF2-40B4-BE49-F238E27FC236}">
                <a16:creationId xmlns:a16="http://schemas.microsoft.com/office/drawing/2014/main" id="{C369B507-5591-1635-4DE9-9A93F0388F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5" r="25544" b="9335"/>
          <a:stretch/>
        </p:blipFill>
        <p:spPr>
          <a:xfrm>
            <a:off x="5885921" y="730539"/>
            <a:ext cx="3895573" cy="3035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7E1779D6-B52A-27E6-5F44-C051B78B9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7"/>
          <a:stretch/>
        </p:blipFill>
        <p:spPr bwMode="auto">
          <a:xfrm>
            <a:off x="599325" y="730539"/>
            <a:ext cx="5250630" cy="54984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slide6" descr="Task2-05">
            <a:extLst>
              <a:ext uri="{FF2B5EF4-FFF2-40B4-BE49-F238E27FC236}">
                <a16:creationId xmlns:a16="http://schemas.microsoft.com/office/drawing/2014/main" id="{AC5668B8-FED1-3CE4-4269-126583CAA7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1" t="3665" r="13" b="83798"/>
          <a:stretch/>
        </p:blipFill>
        <p:spPr>
          <a:xfrm>
            <a:off x="8585037" y="3798909"/>
            <a:ext cx="1110961" cy="795347"/>
          </a:xfrm>
          <a:prstGeom prst="rect">
            <a:avLst/>
          </a:prstGeom>
        </p:spPr>
      </p:pic>
      <p:pic>
        <p:nvPicPr>
          <p:cNvPr id="22" name="slide2" descr="Task2-06">
            <a:extLst>
              <a:ext uri="{FF2B5EF4-FFF2-40B4-BE49-F238E27FC236}">
                <a16:creationId xmlns:a16="http://schemas.microsoft.com/office/drawing/2014/main" id="{157CFAC6-0D83-E434-3148-192952048A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4" r="20819" b="12709"/>
          <a:stretch/>
        </p:blipFill>
        <p:spPr>
          <a:xfrm>
            <a:off x="5902179" y="3798909"/>
            <a:ext cx="2630634" cy="2437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E00056-BD29-893F-FB41-35F76AD65671}"/>
              </a:ext>
            </a:extLst>
          </p:cNvPr>
          <p:cNvSpPr txBox="1"/>
          <p:nvPr/>
        </p:nvSpPr>
        <p:spPr>
          <a:xfrm>
            <a:off x="8585037" y="4636744"/>
            <a:ext cx="3603788" cy="1736646"/>
          </a:xfrm>
          <a:prstGeom prst="round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chemeClr val="accent1"/>
                </a:solidFill>
                <a:effectLst/>
              </a:rPr>
              <a:t>All African countries had a shared upward trend in obesity </a:t>
            </a:r>
            <a:r>
              <a:rPr lang="en-US" sz="1600" b="1" i="0" u="none" strike="noStrike" dirty="0">
                <a:solidFill>
                  <a:schemeClr val="accent1"/>
                </a:solidFill>
                <a:effectLst/>
              </a:rPr>
              <a:t>while different trends emerging on the prevalence of raised blood pressure.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Most of them witnessed a fluctuation in raised blood pressure.</a:t>
            </a:r>
          </a:p>
        </p:txBody>
      </p:sp>
      <p:sp>
        <p:nvSpPr>
          <p:cNvPr id="25" name="Title 88">
            <a:extLst>
              <a:ext uri="{FF2B5EF4-FFF2-40B4-BE49-F238E27FC236}">
                <a16:creationId xmlns:a16="http://schemas.microsoft.com/office/drawing/2014/main" id="{629BA920-A7FC-B561-690F-9939A79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518" y="1203729"/>
            <a:ext cx="2208213" cy="2088860"/>
          </a:xfrm>
          <a:prstGeom prst="roundRect">
            <a:avLst/>
          </a:prstGeom>
          <a:solidFill>
            <a:schemeClr val="accent2">
              <a:alpha val="58088"/>
            </a:schemeClr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79706E"/>
                </a:solidFill>
                <a:effectLst/>
                <a:latin typeface="+mn-lt"/>
              </a:rPr>
              <a:t>LOOKING AT EVERY AFRICAN</a:t>
            </a:r>
            <a:br>
              <a:rPr lang="en-US" sz="2800" dirty="0">
                <a:solidFill>
                  <a:srgbClr val="79706E"/>
                </a:solidFill>
                <a:effectLst/>
                <a:latin typeface="+mn-lt"/>
              </a:rPr>
            </a:br>
            <a:r>
              <a:rPr lang="en-US" sz="2800" dirty="0">
                <a:solidFill>
                  <a:srgbClr val="79706E"/>
                </a:solidFill>
                <a:effectLst/>
                <a:latin typeface="+mn-lt"/>
              </a:rPr>
              <a:t>Country</a:t>
            </a:r>
            <a:br>
              <a:rPr lang="en-US" sz="2400" dirty="0">
                <a:solidFill>
                  <a:srgbClr val="333333"/>
                </a:solidFill>
                <a:effectLst/>
                <a:latin typeface="Tableau Book"/>
              </a:rPr>
            </a:br>
            <a:endParaRPr lang="en-US" sz="5400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4B266D5-F072-E865-1A3E-4B64229C0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C5C842-BCA2-FF44-B239-45145ABF1F62}" type="slidenum">
              <a:rPr lang="en-VN" smtClean="0"/>
              <a:pPr/>
              <a:t>9</a:t>
            </a:fld>
            <a:endParaRPr lang="en-V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B4285D-5A3C-000C-5557-9CECAC9F5522}"/>
              </a:ext>
            </a:extLst>
          </p:cNvPr>
          <p:cNvSpPr/>
          <p:nvPr/>
        </p:nvSpPr>
        <p:spPr>
          <a:xfrm>
            <a:off x="6932613" y="4114800"/>
            <a:ext cx="838200" cy="21219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F9A6FF-716F-45B9-98ED-9186B99E9D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15CA70-6005-4067-A323-80E656090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0AB9E8-CA93-40DD-A2B6-0D233FA7CCE2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230e9df3-be65-4c73-a93b-d1236ebd677e"/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http://schemas.microsoft.com/office/infopath/2007/PartnerControls"/>
    <ds:schemaRef ds:uri="71af3243-3dd4-4a8d-8c0d-dd76da1f02a5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</Words>
  <Application>Microsoft Macintosh PowerPoint</Application>
  <PresentationFormat>Custom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Corbel</vt:lpstr>
      <vt:lpstr>Tableau Book</vt:lpstr>
      <vt:lpstr>Wingdings</vt:lpstr>
      <vt:lpstr>Office Theme</vt:lpstr>
      <vt:lpstr>Assignment 1:  Data visualization using tableau</vt:lpstr>
      <vt:lpstr>CONTENTS</vt:lpstr>
      <vt:lpstr>FINDING 1</vt:lpstr>
      <vt:lpstr>From 1980 to 2015, both men's and women’s avg. % of obesity were increasing but women's was always higher than men's. </vt:lpstr>
      <vt:lpstr>In Europe, for the first 5 years, all the countries had women’s average obesity higher than men’s.  However, for the last 5 years, the trend changed as there were some countries (Sweden, Denmark, Germany, Switzerland, Iceland, Austria, Finland) having men’s values higher than women’s.</vt:lpstr>
      <vt:lpstr>FINDING 2</vt:lpstr>
      <vt:lpstr>The overall trends in Obesity, Diabetes and Raised Blood Pressure of the whole world  from 1980 to 2014, and their relationships</vt:lpstr>
      <vt:lpstr>LOOKING AT EVERY CONTINENT </vt:lpstr>
      <vt:lpstr>LOOKING AT EVERY AFRICAN Country 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1:  Data visualization using tableau</dc:title>
  <dc:subject/>
  <dc:creator/>
  <cp:keywords/>
  <dc:description/>
  <cp:lastModifiedBy/>
  <cp:revision>5</cp:revision>
  <dcterms:created xsi:type="dcterms:W3CDTF">2023-03-27T10:43:43Z</dcterms:created>
  <dcterms:modified xsi:type="dcterms:W3CDTF">2023-11-14T13:08:30Z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