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3" r:id="rId6"/>
    <p:sldId id="264" r:id="rId7"/>
    <p:sldId id="265"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AFC279-BA58-FDC6-966C-AA06FC66F15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F76DC360-7629-D0BC-5195-BAFC5E6AAF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257F98EC-D532-7148-46F1-A4D534422619}"/>
              </a:ext>
            </a:extLst>
          </p:cNvPr>
          <p:cNvSpPr>
            <a:spLocks noGrp="1"/>
          </p:cNvSpPr>
          <p:nvPr>
            <p:ph type="dt" sz="half" idx="10"/>
          </p:nvPr>
        </p:nvSpPr>
        <p:spPr/>
        <p:txBody>
          <a:bodyPr/>
          <a:lstStyle/>
          <a:p>
            <a:fld id="{5FDEBBCF-6DFC-44D9-96CF-70EA4DF1846E}" type="datetimeFigureOut">
              <a:rPr lang="tr-TR" smtClean="0"/>
              <a:t>28.05.2025</a:t>
            </a:fld>
            <a:endParaRPr lang="tr-TR"/>
          </a:p>
        </p:txBody>
      </p:sp>
      <p:sp>
        <p:nvSpPr>
          <p:cNvPr id="5" name="Alt Bilgi Yer Tutucusu 4">
            <a:extLst>
              <a:ext uri="{FF2B5EF4-FFF2-40B4-BE49-F238E27FC236}">
                <a16:creationId xmlns:a16="http://schemas.microsoft.com/office/drawing/2014/main" id="{D0BECE8C-14A7-2959-C852-B30E3DCFF1E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D68D801-E559-4510-EC98-622327085C64}"/>
              </a:ext>
            </a:extLst>
          </p:cNvPr>
          <p:cNvSpPr>
            <a:spLocks noGrp="1"/>
          </p:cNvSpPr>
          <p:nvPr>
            <p:ph type="sldNum" sz="quarter" idx="12"/>
          </p:nvPr>
        </p:nvSpPr>
        <p:spPr/>
        <p:txBody>
          <a:bodyPr/>
          <a:lstStyle/>
          <a:p>
            <a:fld id="{D16D2346-9874-4CE8-A8C2-218E79F1108C}" type="slidenum">
              <a:rPr lang="tr-TR" smtClean="0"/>
              <a:t>‹#›</a:t>
            </a:fld>
            <a:endParaRPr lang="tr-TR"/>
          </a:p>
        </p:txBody>
      </p:sp>
    </p:spTree>
    <p:extLst>
      <p:ext uri="{BB962C8B-B14F-4D97-AF65-F5344CB8AC3E}">
        <p14:creationId xmlns:p14="http://schemas.microsoft.com/office/powerpoint/2010/main" val="3621907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22058B-1946-B6E0-BB4B-5E3A8D0B2633}"/>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86BC0F25-5A6E-E551-E5D0-13CB3CAEAEB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F73016A-BD60-2CE7-C001-E9B31A4F344E}"/>
              </a:ext>
            </a:extLst>
          </p:cNvPr>
          <p:cNvSpPr>
            <a:spLocks noGrp="1"/>
          </p:cNvSpPr>
          <p:nvPr>
            <p:ph type="dt" sz="half" idx="10"/>
          </p:nvPr>
        </p:nvSpPr>
        <p:spPr/>
        <p:txBody>
          <a:bodyPr/>
          <a:lstStyle/>
          <a:p>
            <a:fld id="{5FDEBBCF-6DFC-44D9-96CF-70EA4DF1846E}" type="datetimeFigureOut">
              <a:rPr lang="tr-TR" smtClean="0"/>
              <a:t>28.05.2025</a:t>
            </a:fld>
            <a:endParaRPr lang="tr-TR"/>
          </a:p>
        </p:txBody>
      </p:sp>
      <p:sp>
        <p:nvSpPr>
          <p:cNvPr id="5" name="Alt Bilgi Yer Tutucusu 4">
            <a:extLst>
              <a:ext uri="{FF2B5EF4-FFF2-40B4-BE49-F238E27FC236}">
                <a16:creationId xmlns:a16="http://schemas.microsoft.com/office/drawing/2014/main" id="{DDA1CE29-7181-47D9-99E2-4F14873CA97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177C6E3-E3AD-8C72-7816-24140736A75D}"/>
              </a:ext>
            </a:extLst>
          </p:cNvPr>
          <p:cNvSpPr>
            <a:spLocks noGrp="1"/>
          </p:cNvSpPr>
          <p:nvPr>
            <p:ph type="sldNum" sz="quarter" idx="12"/>
          </p:nvPr>
        </p:nvSpPr>
        <p:spPr/>
        <p:txBody>
          <a:bodyPr/>
          <a:lstStyle/>
          <a:p>
            <a:fld id="{D16D2346-9874-4CE8-A8C2-218E79F1108C}" type="slidenum">
              <a:rPr lang="tr-TR" smtClean="0"/>
              <a:t>‹#›</a:t>
            </a:fld>
            <a:endParaRPr lang="tr-TR"/>
          </a:p>
        </p:txBody>
      </p:sp>
    </p:spTree>
    <p:extLst>
      <p:ext uri="{BB962C8B-B14F-4D97-AF65-F5344CB8AC3E}">
        <p14:creationId xmlns:p14="http://schemas.microsoft.com/office/powerpoint/2010/main" val="877372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85B9AAAC-037F-CE61-C635-AF175BDD79CE}"/>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17ED15F-E6BA-C3D8-0970-468CB00D1B30}"/>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0492786-645D-CEA5-5C99-0601982A7387}"/>
              </a:ext>
            </a:extLst>
          </p:cNvPr>
          <p:cNvSpPr>
            <a:spLocks noGrp="1"/>
          </p:cNvSpPr>
          <p:nvPr>
            <p:ph type="dt" sz="half" idx="10"/>
          </p:nvPr>
        </p:nvSpPr>
        <p:spPr/>
        <p:txBody>
          <a:bodyPr/>
          <a:lstStyle/>
          <a:p>
            <a:fld id="{5FDEBBCF-6DFC-44D9-96CF-70EA4DF1846E}" type="datetimeFigureOut">
              <a:rPr lang="tr-TR" smtClean="0"/>
              <a:t>28.05.2025</a:t>
            </a:fld>
            <a:endParaRPr lang="tr-TR"/>
          </a:p>
        </p:txBody>
      </p:sp>
      <p:sp>
        <p:nvSpPr>
          <p:cNvPr id="5" name="Alt Bilgi Yer Tutucusu 4">
            <a:extLst>
              <a:ext uri="{FF2B5EF4-FFF2-40B4-BE49-F238E27FC236}">
                <a16:creationId xmlns:a16="http://schemas.microsoft.com/office/drawing/2014/main" id="{5B80555D-05D4-7214-D293-D9F8333B930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BF0CD83-BF5B-1A53-AB82-3AD7B934383E}"/>
              </a:ext>
            </a:extLst>
          </p:cNvPr>
          <p:cNvSpPr>
            <a:spLocks noGrp="1"/>
          </p:cNvSpPr>
          <p:nvPr>
            <p:ph type="sldNum" sz="quarter" idx="12"/>
          </p:nvPr>
        </p:nvSpPr>
        <p:spPr/>
        <p:txBody>
          <a:bodyPr/>
          <a:lstStyle/>
          <a:p>
            <a:fld id="{D16D2346-9874-4CE8-A8C2-218E79F1108C}" type="slidenum">
              <a:rPr lang="tr-TR" smtClean="0"/>
              <a:t>‹#›</a:t>
            </a:fld>
            <a:endParaRPr lang="tr-TR"/>
          </a:p>
        </p:txBody>
      </p:sp>
    </p:spTree>
    <p:extLst>
      <p:ext uri="{BB962C8B-B14F-4D97-AF65-F5344CB8AC3E}">
        <p14:creationId xmlns:p14="http://schemas.microsoft.com/office/powerpoint/2010/main" val="1469073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FC48D1-E585-1FFE-61CB-BB3EEA683AE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C58BAE38-26C4-FC65-67D9-457AA776F8C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31CD656-697A-B791-7B58-5F10366C3FB5}"/>
              </a:ext>
            </a:extLst>
          </p:cNvPr>
          <p:cNvSpPr>
            <a:spLocks noGrp="1"/>
          </p:cNvSpPr>
          <p:nvPr>
            <p:ph type="dt" sz="half" idx="10"/>
          </p:nvPr>
        </p:nvSpPr>
        <p:spPr/>
        <p:txBody>
          <a:bodyPr/>
          <a:lstStyle/>
          <a:p>
            <a:fld id="{5FDEBBCF-6DFC-44D9-96CF-70EA4DF1846E}" type="datetimeFigureOut">
              <a:rPr lang="tr-TR" smtClean="0"/>
              <a:t>28.05.2025</a:t>
            </a:fld>
            <a:endParaRPr lang="tr-TR"/>
          </a:p>
        </p:txBody>
      </p:sp>
      <p:sp>
        <p:nvSpPr>
          <p:cNvPr id="5" name="Alt Bilgi Yer Tutucusu 4">
            <a:extLst>
              <a:ext uri="{FF2B5EF4-FFF2-40B4-BE49-F238E27FC236}">
                <a16:creationId xmlns:a16="http://schemas.microsoft.com/office/drawing/2014/main" id="{6382188D-229F-38ED-11F9-2CB510FA11A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9E35ECA-AE2E-923E-1492-12CF1920CC66}"/>
              </a:ext>
            </a:extLst>
          </p:cNvPr>
          <p:cNvSpPr>
            <a:spLocks noGrp="1"/>
          </p:cNvSpPr>
          <p:nvPr>
            <p:ph type="sldNum" sz="quarter" idx="12"/>
          </p:nvPr>
        </p:nvSpPr>
        <p:spPr/>
        <p:txBody>
          <a:bodyPr/>
          <a:lstStyle/>
          <a:p>
            <a:fld id="{D16D2346-9874-4CE8-A8C2-218E79F1108C}" type="slidenum">
              <a:rPr lang="tr-TR" smtClean="0"/>
              <a:t>‹#›</a:t>
            </a:fld>
            <a:endParaRPr lang="tr-TR"/>
          </a:p>
        </p:txBody>
      </p:sp>
    </p:spTree>
    <p:extLst>
      <p:ext uri="{BB962C8B-B14F-4D97-AF65-F5344CB8AC3E}">
        <p14:creationId xmlns:p14="http://schemas.microsoft.com/office/powerpoint/2010/main" val="2955758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AF631B-E68D-C878-F800-0872B2492DE9}"/>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874E60BA-70B8-A19E-2BF1-FA47246BDA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EF8FCDB-9D66-AEEE-7435-A55A9EE10390}"/>
              </a:ext>
            </a:extLst>
          </p:cNvPr>
          <p:cNvSpPr>
            <a:spLocks noGrp="1"/>
          </p:cNvSpPr>
          <p:nvPr>
            <p:ph type="dt" sz="half" idx="10"/>
          </p:nvPr>
        </p:nvSpPr>
        <p:spPr/>
        <p:txBody>
          <a:bodyPr/>
          <a:lstStyle/>
          <a:p>
            <a:fld id="{5FDEBBCF-6DFC-44D9-96CF-70EA4DF1846E}" type="datetimeFigureOut">
              <a:rPr lang="tr-TR" smtClean="0"/>
              <a:t>28.05.2025</a:t>
            </a:fld>
            <a:endParaRPr lang="tr-TR"/>
          </a:p>
        </p:txBody>
      </p:sp>
      <p:sp>
        <p:nvSpPr>
          <p:cNvPr id="5" name="Alt Bilgi Yer Tutucusu 4">
            <a:extLst>
              <a:ext uri="{FF2B5EF4-FFF2-40B4-BE49-F238E27FC236}">
                <a16:creationId xmlns:a16="http://schemas.microsoft.com/office/drawing/2014/main" id="{DD8E82EB-190A-FC26-C747-E32059F1184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0EA3C78-E783-81CE-0F49-BF83B3DCBE74}"/>
              </a:ext>
            </a:extLst>
          </p:cNvPr>
          <p:cNvSpPr>
            <a:spLocks noGrp="1"/>
          </p:cNvSpPr>
          <p:nvPr>
            <p:ph type="sldNum" sz="quarter" idx="12"/>
          </p:nvPr>
        </p:nvSpPr>
        <p:spPr/>
        <p:txBody>
          <a:bodyPr/>
          <a:lstStyle/>
          <a:p>
            <a:fld id="{D16D2346-9874-4CE8-A8C2-218E79F1108C}" type="slidenum">
              <a:rPr lang="tr-TR" smtClean="0"/>
              <a:t>‹#›</a:t>
            </a:fld>
            <a:endParaRPr lang="tr-TR"/>
          </a:p>
        </p:txBody>
      </p:sp>
    </p:spTree>
    <p:extLst>
      <p:ext uri="{BB962C8B-B14F-4D97-AF65-F5344CB8AC3E}">
        <p14:creationId xmlns:p14="http://schemas.microsoft.com/office/powerpoint/2010/main" val="216619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0059AF-2F0F-6B5B-861C-8776FBF8C70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28CF2F4-3ECB-C34E-5341-9D304C3ED892}"/>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F22963AA-009D-8C6F-14EC-5F5C29124B05}"/>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562BB6D7-77FB-83BE-7899-60876B2DB2FD}"/>
              </a:ext>
            </a:extLst>
          </p:cNvPr>
          <p:cNvSpPr>
            <a:spLocks noGrp="1"/>
          </p:cNvSpPr>
          <p:nvPr>
            <p:ph type="dt" sz="half" idx="10"/>
          </p:nvPr>
        </p:nvSpPr>
        <p:spPr/>
        <p:txBody>
          <a:bodyPr/>
          <a:lstStyle/>
          <a:p>
            <a:fld id="{5FDEBBCF-6DFC-44D9-96CF-70EA4DF1846E}" type="datetimeFigureOut">
              <a:rPr lang="tr-TR" smtClean="0"/>
              <a:t>28.05.2025</a:t>
            </a:fld>
            <a:endParaRPr lang="tr-TR"/>
          </a:p>
        </p:txBody>
      </p:sp>
      <p:sp>
        <p:nvSpPr>
          <p:cNvPr id="6" name="Alt Bilgi Yer Tutucusu 5">
            <a:extLst>
              <a:ext uri="{FF2B5EF4-FFF2-40B4-BE49-F238E27FC236}">
                <a16:creationId xmlns:a16="http://schemas.microsoft.com/office/drawing/2014/main" id="{378A269C-D8BF-9C0A-C3BC-CEB8DF759AF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23D4316-313D-9CA4-1314-E13AFFFE5981}"/>
              </a:ext>
            </a:extLst>
          </p:cNvPr>
          <p:cNvSpPr>
            <a:spLocks noGrp="1"/>
          </p:cNvSpPr>
          <p:nvPr>
            <p:ph type="sldNum" sz="quarter" idx="12"/>
          </p:nvPr>
        </p:nvSpPr>
        <p:spPr/>
        <p:txBody>
          <a:bodyPr/>
          <a:lstStyle/>
          <a:p>
            <a:fld id="{D16D2346-9874-4CE8-A8C2-218E79F1108C}" type="slidenum">
              <a:rPr lang="tr-TR" smtClean="0"/>
              <a:t>‹#›</a:t>
            </a:fld>
            <a:endParaRPr lang="tr-TR"/>
          </a:p>
        </p:txBody>
      </p:sp>
    </p:spTree>
    <p:extLst>
      <p:ext uri="{BB962C8B-B14F-4D97-AF65-F5344CB8AC3E}">
        <p14:creationId xmlns:p14="http://schemas.microsoft.com/office/powerpoint/2010/main" val="130425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027056-9F6C-F92A-D505-09D7851BF7A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CA42609-5609-C7AA-5400-3F108242DA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1B7DC02-187C-1F80-7D65-F74689331E56}"/>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D6C4B3CA-5CB0-306A-81DA-20517D3542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AFF68FB-CE6C-8786-EEFF-10A160C09DE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7BA133F-A525-58D5-A132-963C6EFE1693}"/>
              </a:ext>
            </a:extLst>
          </p:cNvPr>
          <p:cNvSpPr>
            <a:spLocks noGrp="1"/>
          </p:cNvSpPr>
          <p:nvPr>
            <p:ph type="dt" sz="half" idx="10"/>
          </p:nvPr>
        </p:nvSpPr>
        <p:spPr/>
        <p:txBody>
          <a:bodyPr/>
          <a:lstStyle/>
          <a:p>
            <a:fld id="{5FDEBBCF-6DFC-44D9-96CF-70EA4DF1846E}" type="datetimeFigureOut">
              <a:rPr lang="tr-TR" smtClean="0"/>
              <a:t>28.05.2025</a:t>
            </a:fld>
            <a:endParaRPr lang="tr-TR"/>
          </a:p>
        </p:txBody>
      </p:sp>
      <p:sp>
        <p:nvSpPr>
          <p:cNvPr id="8" name="Alt Bilgi Yer Tutucusu 7">
            <a:extLst>
              <a:ext uri="{FF2B5EF4-FFF2-40B4-BE49-F238E27FC236}">
                <a16:creationId xmlns:a16="http://schemas.microsoft.com/office/drawing/2014/main" id="{541BD3DD-2C6A-3120-C870-52C109F807D6}"/>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55B8F78B-8FFF-89BD-7E31-9C04672CAF7E}"/>
              </a:ext>
            </a:extLst>
          </p:cNvPr>
          <p:cNvSpPr>
            <a:spLocks noGrp="1"/>
          </p:cNvSpPr>
          <p:nvPr>
            <p:ph type="sldNum" sz="quarter" idx="12"/>
          </p:nvPr>
        </p:nvSpPr>
        <p:spPr/>
        <p:txBody>
          <a:bodyPr/>
          <a:lstStyle/>
          <a:p>
            <a:fld id="{D16D2346-9874-4CE8-A8C2-218E79F1108C}" type="slidenum">
              <a:rPr lang="tr-TR" smtClean="0"/>
              <a:t>‹#›</a:t>
            </a:fld>
            <a:endParaRPr lang="tr-TR"/>
          </a:p>
        </p:txBody>
      </p:sp>
    </p:spTree>
    <p:extLst>
      <p:ext uri="{BB962C8B-B14F-4D97-AF65-F5344CB8AC3E}">
        <p14:creationId xmlns:p14="http://schemas.microsoft.com/office/powerpoint/2010/main" val="1030878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D14F06-4F55-A8A7-E04B-582D435E0E55}"/>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611E4719-E928-4DE1-C2C0-247AC3191AA3}"/>
              </a:ext>
            </a:extLst>
          </p:cNvPr>
          <p:cNvSpPr>
            <a:spLocks noGrp="1"/>
          </p:cNvSpPr>
          <p:nvPr>
            <p:ph type="dt" sz="half" idx="10"/>
          </p:nvPr>
        </p:nvSpPr>
        <p:spPr/>
        <p:txBody>
          <a:bodyPr/>
          <a:lstStyle/>
          <a:p>
            <a:fld id="{5FDEBBCF-6DFC-44D9-96CF-70EA4DF1846E}" type="datetimeFigureOut">
              <a:rPr lang="tr-TR" smtClean="0"/>
              <a:t>28.05.2025</a:t>
            </a:fld>
            <a:endParaRPr lang="tr-TR"/>
          </a:p>
        </p:txBody>
      </p:sp>
      <p:sp>
        <p:nvSpPr>
          <p:cNvPr id="4" name="Alt Bilgi Yer Tutucusu 3">
            <a:extLst>
              <a:ext uri="{FF2B5EF4-FFF2-40B4-BE49-F238E27FC236}">
                <a16:creationId xmlns:a16="http://schemas.microsoft.com/office/drawing/2014/main" id="{B8CECBB3-2661-C472-1EAD-C2BDDE3B26B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3F22E4C6-DD49-6826-F021-0C2CE8A1E98F}"/>
              </a:ext>
            </a:extLst>
          </p:cNvPr>
          <p:cNvSpPr>
            <a:spLocks noGrp="1"/>
          </p:cNvSpPr>
          <p:nvPr>
            <p:ph type="sldNum" sz="quarter" idx="12"/>
          </p:nvPr>
        </p:nvSpPr>
        <p:spPr/>
        <p:txBody>
          <a:bodyPr/>
          <a:lstStyle/>
          <a:p>
            <a:fld id="{D16D2346-9874-4CE8-A8C2-218E79F1108C}" type="slidenum">
              <a:rPr lang="tr-TR" smtClean="0"/>
              <a:t>‹#›</a:t>
            </a:fld>
            <a:endParaRPr lang="tr-TR"/>
          </a:p>
        </p:txBody>
      </p:sp>
    </p:spTree>
    <p:extLst>
      <p:ext uri="{BB962C8B-B14F-4D97-AF65-F5344CB8AC3E}">
        <p14:creationId xmlns:p14="http://schemas.microsoft.com/office/powerpoint/2010/main" val="1492209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D032393-9B86-0692-56B7-8953DFA29BB0}"/>
              </a:ext>
            </a:extLst>
          </p:cNvPr>
          <p:cNvSpPr>
            <a:spLocks noGrp="1"/>
          </p:cNvSpPr>
          <p:nvPr>
            <p:ph type="dt" sz="half" idx="10"/>
          </p:nvPr>
        </p:nvSpPr>
        <p:spPr/>
        <p:txBody>
          <a:bodyPr/>
          <a:lstStyle/>
          <a:p>
            <a:fld id="{5FDEBBCF-6DFC-44D9-96CF-70EA4DF1846E}" type="datetimeFigureOut">
              <a:rPr lang="tr-TR" smtClean="0"/>
              <a:t>28.05.2025</a:t>
            </a:fld>
            <a:endParaRPr lang="tr-TR"/>
          </a:p>
        </p:txBody>
      </p:sp>
      <p:sp>
        <p:nvSpPr>
          <p:cNvPr id="3" name="Alt Bilgi Yer Tutucusu 2">
            <a:extLst>
              <a:ext uri="{FF2B5EF4-FFF2-40B4-BE49-F238E27FC236}">
                <a16:creationId xmlns:a16="http://schemas.microsoft.com/office/drawing/2014/main" id="{48C60D36-931C-8A13-92B2-97BF53DBA9C0}"/>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30148D8E-D58A-D0AD-06D0-D0CD66089CF7}"/>
              </a:ext>
            </a:extLst>
          </p:cNvPr>
          <p:cNvSpPr>
            <a:spLocks noGrp="1"/>
          </p:cNvSpPr>
          <p:nvPr>
            <p:ph type="sldNum" sz="quarter" idx="12"/>
          </p:nvPr>
        </p:nvSpPr>
        <p:spPr/>
        <p:txBody>
          <a:bodyPr/>
          <a:lstStyle/>
          <a:p>
            <a:fld id="{D16D2346-9874-4CE8-A8C2-218E79F1108C}" type="slidenum">
              <a:rPr lang="tr-TR" smtClean="0"/>
              <a:t>‹#›</a:t>
            </a:fld>
            <a:endParaRPr lang="tr-TR"/>
          </a:p>
        </p:txBody>
      </p:sp>
    </p:spTree>
    <p:extLst>
      <p:ext uri="{BB962C8B-B14F-4D97-AF65-F5344CB8AC3E}">
        <p14:creationId xmlns:p14="http://schemas.microsoft.com/office/powerpoint/2010/main" val="958732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4DFC08-C889-6201-3935-F812B7A65C4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FD8FD0B9-73CC-AACE-E38D-4E2579669C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0310305C-FB21-E82B-CA07-8865BD952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131C98C0-E9AB-AD9B-C1E7-3422EA3EEFF5}"/>
              </a:ext>
            </a:extLst>
          </p:cNvPr>
          <p:cNvSpPr>
            <a:spLocks noGrp="1"/>
          </p:cNvSpPr>
          <p:nvPr>
            <p:ph type="dt" sz="half" idx="10"/>
          </p:nvPr>
        </p:nvSpPr>
        <p:spPr/>
        <p:txBody>
          <a:bodyPr/>
          <a:lstStyle/>
          <a:p>
            <a:fld id="{5FDEBBCF-6DFC-44D9-96CF-70EA4DF1846E}" type="datetimeFigureOut">
              <a:rPr lang="tr-TR" smtClean="0"/>
              <a:t>28.05.2025</a:t>
            </a:fld>
            <a:endParaRPr lang="tr-TR"/>
          </a:p>
        </p:txBody>
      </p:sp>
      <p:sp>
        <p:nvSpPr>
          <p:cNvPr id="6" name="Alt Bilgi Yer Tutucusu 5">
            <a:extLst>
              <a:ext uri="{FF2B5EF4-FFF2-40B4-BE49-F238E27FC236}">
                <a16:creationId xmlns:a16="http://schemas.microsoft.com/office/drawing/2014/main" id="{87A4BD86-AAB6-AA23-BEE4-E7ECECD84FC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29BAA39-F685-0558-C495-21AF699E10CB}"/>
              </a:ext>
            </a:extLst>
          </p:cNvPr>
          <p:cNvSpPr>
            <a:spLocks noGrp="1"/>
          </p:cNvSpPr>
          <p:nvPr>
            <p:ph type="sldNum" sz="quarter" idx="12"/>
          </p:nvPr>
        </p:nvSpPr>
        <p:spPr/>
        <p:txBody>
          <a:bodyPr/>
          <a:lstStyle/>
          <a:p>
            <a:fld id="{D16D2346-9874-4CE8-A8C2-218E79F1108C}" type="slidenum">
              <a:rPr lang="tr-TR" smtClean="0"/>
              <a:t>‹#›</a:t>
            </a:fld>
            <a:endParaRPr lang="tr-TR"/>
          </a:p>
        </p:txBody>
      </p:sp>
    </p:spTree>
    <p:extLst>
      <p:ext uri="{BB962C8B-B14F-4D97-AF65-F5344CB8AC3E}">
        <p14:creationId xmlns:p14="http://schemas.microsoft.com/office/powerpoint/2010/main" val="523970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664758-9E73-8EB1-BE15-6A4F85B297D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CCFD3E2-3E2E-59B5-BDC2-A2BB36A861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42FE17FD-5E8E-5E54-D498-D8DE034E7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6BFD777-5264-2BD2-5891-F47FB61C6D62}"/>
              </a:ext>
            </a:extLst>
          </p:cNvPr>
          <p:cNvSpPr>
            <a:spLocks noGrp="1"/>
          </p:cNvSpPr>
          <p:nvPr>
            <p:ph type="dt" sz="half" idx="10"/>
          </p:nvPr>
        </p:nvSpPr>
        <p:spPr/>
        <p:txBody>
          <a:bodyPr/>
          <a:lstStyle/>
          <a:p>
            <a:fld id="{5FDEBBCF-6DFC-44D9-96CF-70EA4DF1846E}" type="datetimeFigureOut">
              <a:rPr lang="tr-TR" smtClean="0"/>
              <a:t>28.05.2025</a:t>
            </a:fld>
            <a:endParaRPr lang="tr-TR"/>
          </a:p>
        </p:txBody>
      </p:sp>
      <p:sp>
        <p:nvSpPr>
          <p:cNvPr id="6" name="Alt Bilgi Yer Tutucusu 5">
            <a:extLst>
              <a:ext uri="{FF2B5EF4-FFF2-40B4-BE49-F238E27FC236}">
                <a16:creationId xmlns:a16="http://schemas.microsoft.com/office/drawing/2014/main" id="{D0FB1880-B343-A74B-08F5-3F39A75C7F6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9C861B6-59E7-0A47-26E6-28E3A73ED4F0}"/>
              </a:ext>
            </a:extLst>
          </p:cNvPr>
          <p:cNvSpPr>
            <a:spLocks noGrp="1"/>
          </p:cNvSpPr>
          <p:nvPr>
            <p:ph type="sldNum" sz="quarter" idx="12"/>
          </p:nvPr>
        </p:nvSpPr>
        <p:spPr/>
        <p:txBody>
          <a:bodyPr/>
          <a:lstStyle/>
          <a:p>
            <a:fld id="{D16D2346-9874-4CE8-A8C2-218E79F1108C}" type="slidenum">
              <a:rPr lang="tr-TR" smtClean="0"/>
              <a:t>‹#›</a:t>
            </a:fld>
            <a:endParaRPr lang="tr-TR"/>
          </a:p>
        </p:txBody>
      </p:sp>
    </p:spTree>
    <p:extLst>
      <p:ext uri="{BB962C8B-B14F-4D97-AF65-F5344CB8AC3E}">
        <p14:creationId xmlns:p14="http://schemas.microsoft.com/office/powerpoint/2010/main" val="171417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2D11D0D-8DB4-C47C-43D3-E1F4E39177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53454BA-B960-AB57-8FB4-3C76236940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8E34317-FA85-4A7E-5B15-08CAFD8EA5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DEBBCF-6DFC-44D9-96CF-70EA4DF1846E}" type="datetimeFigureOut">
              <a:rPr lang="tr-TR" smtClean="0"/>
              <a:t>28.05.2025</a:t>
            </a:fld>
            <a:endParaRPr lang="tr-TR"/>
          </a:p>
        </p:txBody>
      </p:sp>
      <p:sp>
        <p:nvSpPr>
          <p:cNvPr id="5" name="Alt Bilgi Yer Tutucusu 4">
            <a:extLst>
              <a:ext uri="{FF2B5EF4-FFF2-40B4-BE49-F238E27FC236}">
                <a16:creationId xmlns:a16="http://schemas.microsoft.com/office/drawing/2014/main" id="{609F0361-6508-78DC-0654-7E54E7505D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FEE6F835-772D-A306-A5DA-40CC32F741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16D2346-9874-4CE8-A8C2-218E79F1108C}" type="slidenum">
              <a:rPr lang="tr-TR" smtClean="0"/>
              <a:t>‹#›</a:t>
            </a:fld>
            <a:endParaRPr lang="tr-TR"/>
          </a:p>
        </p:txBody>
      </p:sp>
    </p:spTree>
    <p:extLst>
      <p:ext uri="{BB962C8B-B14F-4D97-AF65-F5344CB8AC3E}">
        <p14:creationId xmlns:p14="http://schemas.microsoft.com/office/powerpoint/2010/main" val="3266901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27022D-C1BF-E92C-97E7-BC61532C61C8}"/>
              </a:ext>
            </a:extLst>
          </p:cNvPr>
          <p:cNvSpPr>
            <a:spLocks noGrp="1"/>
          </p:cNvSpPr>
          <p:nvPr>
            <p:ph type="ctrTitle"/>
          </p:nvPr>
        </p:nvSpPr>
        <p:spPr/>
        <p:txBody>
          <a:bodyPr/>
          <a:lstStyle/>
          <a:p>
            <a:r>
              <a:rPr lang="tr-TR" dirty="0"/>
              <a:t>DOĞAL DİL İŞLEME FİNAL ÖDEV 2 </a:t>
            </a:r>
          </a:p>
        </p:txBody>
      </p:sp>
      <p:sp>
        <p:nvSpPr>
          <p:cNvPr id="3" name="Alt Başlık 2">
            <a:extLst>
              <a:ext uri="{FF2B5EF4-FFF2-40B4-BE49-F238E27FC236}">
                <a16:creationId xmlns:a16="http://schemas.microsoft.com/office/drawing/2014/main" id="{22EB8771-0351-1413-CE92-D252E6A20F18}"/>
              </a:ext>
            </a:extLst>
          </p:cNvPr>
          <p:cNvSpPr>
            <a:spLocks noGrp="1"/>
          </p:cNvSpPr>
          <p:nvPr>
            <p:ph type="subTitle" idx="1"/>
          </p:nvPr>
        </p:nvSpPr>
        <p:spPr/>
        <p:txBody>
          <a:bodyPr/>
          <a:lstStyle/>
          <a:p>
            <a:r>
              <a:rPr lang="tr-TR" dirty="0"/>
              <a:t>HİLAL ÖNEN</a:t>
            </a:r>
          </a:p>
          <a:p>
            <a:r>
              <a:rPr lang="tr-TR" dirty="0"/>
              <a:t>2402131341</a:t>
            </a:r>
          </a:p>
        </p:txBody>
      </p:sp>
    </p:spTree>
    <p:extLst>
      <p:ext uri="{BB962C8B-B14F-4D97-AF65-F5344CB8AC3E}">
        <p14:creationId xmlns:p14="http://schemas.microsoft.com/office/powerpoint/2010/main" val="3430764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F06458-D161-1DFB-C742-3770F1DF53A7}"/>
              </a:ext>
            </a:extLst>
          </p:cNvPr>
          <p:cNvSpPr>
            <a:spLocks noGrp="1"/>
          </p:cNvSpPr>
          <p:nvPr>
            <p:ph type="title"/>
          </p:nvPr>
        </p:nvSpPr>
        <p:spPr>
          <a:xfrm>
            <a:off x="3229761" y="587229"/>
            <a:ext cx="8124038" cy="696287"/>
          </a:xfrm>
        </p:spPr>
        <p:txBody>
          <a:bodyPr>
            <a:normAutofit fontScale="90000"/>
          </a:bodyPr>
          <a:lstStyle/>
          <a:p>
            <a:r>
              <a:rPr lang="tr-TR" dirty="0"/>
              <a:t>Metin Benzerliği Raporu;</a:t>
            </a:r>
            <a:br>
              <a:rPr lang="tr-TR" dirty="0"/>
            </a:br>
            <a:endParaRPr lang="tr-TR" dirty="0"/>
          </a:p>
        </p:txBody>
      </p:sp>
      <p:sp>
        <p:nvSpPr>
          <p:cNvPr id="3" name="İçerik Yer Tutucusu 2">
            <a:extLst>
              <a:ext uri="{FF2B5EF4-FFF2-40B4-BE49-F238E27FC236}">
                <a16:creationId xmlns:a16="http://schemas.microsoft.com/office/drawing/2014/main" id="{0D8DE6A7-2D2E-E4B1-938C-DFF59E4292DA}"/>
              </a:ext>
            </a:extLst>
          </p:cNvPr>
          <p:cNvSpPr>
            <a:spLocks noGrp="1"/>
          </p:cNvSpPr>
          <p:nvPr>
            <p:ph idx="1"/>
          </p:nvPr>
        </p:nvSpPr>
        <p:spPr>
          <a:xfrm>
            <a:off x="704675" y="1015068"/>
            <a:ext cx="10649125" cy="5161895"/>
          </a:xfrm>
        </p:spPr>
        <p:txBody>
          <a:bodyPr/>
          <a:lstStyle/>
          <a:p>
            <a:r>
              <a:rPr lang="tr-TR" dirty="0">
                <a:solidFill>
                  <a:srgbClr val="FF0000"/>
                </a:solidFill>
              </a:rPr>
              <a:t>1. Giriş: </a:t>
            </a:r>
          </a:p>
          <a:p>
            <a:r>
              <a:rPr lang="tr-TR" dirty="0"/>
              <a:t>Bu çalışmanın amacı, bir veri setindeki metinler arasında anlamsal benzerlikleri çeşitli doğal dil işleme teknikleri kullanarak hesaplamak ve farklı model yaklaşımlarını karşılaştırarak değerlendirmektir. Bu sayede farklı yöntemlerin ve model yapılandırmalarının metin benzerliği belirleme başarımına etkisi analiz edilmiştir . Bu çalışmada kullanılan veri seti, Trendyol gibi bir e-ticaret platformunda yer alan ürün açıklamalarından oluşmaktadır. Her bir satır bir ürün metni/cümlesidir. Bu veri seti üzerinde önce önişleme (</a:t>
            </a:r>
            <a:r>
              <a:rPr lang="tr-TR" dirty="0" err="1"/>
              <a:t>stopword</a:t>
            </a:r>
            <a:r>
              <a:rPr lang="tr-TR" dirty="0"/>
              <a:t> temizleme, </a:t>
            </a:r>
            <a:r>
              <a:rPr lang="tr-TR" dirty="0" err="1"/>
              <a:t>lemmatization</a:t>
            </a:r>
            <a:r>
              <a:rPr lang="tr-TR" dirty="0"/>
              <a:t>/</a:t>
            </a:r>
            <a:r>
              <a:rPr lang="tr-TR" dirty="0" err="1"/>
              <a:t>stemming</a:t>
            </a:r>
            <a:r>
              <a:rPr lang="tr-TR" dirty="0"/>
              <a:t>) uygulanmış ve metinler vektör temsile dönüştürülmüştür.</a:t>
            </a:r>
          </a:p>
        </p:txBody>
      </p:sp>
    </p:spTree>
    <p:extLst>
      <p:ext uri="{BB962C8B-B14F-4D97-AF65-F5344CB8AC3E}">
        <p14:creationId xmlns:p14="http://schemas.microsoft.com/office/powerpoint/2010/main" val="1708240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92423884-0D1D-A0E0-FE3D-BCE7D1F7F7F3}"/>
              </a:ext>
            </a:extLst>
          </p:cNvPr>
          <p:cNvSpPr txBox="1"/>
          <p:nvPr/>
        </p:nvSpPr>
        <p:spPr>
          <a:xfrm>
            <a:off x="444616" y="359321"/>
            <a:ext cx="10670797" cy="3970318"/>
          </a:xfrm>
          <a:prstGeom prst="rect">
            <a:avLst/>
          </a:prstGeom>
          <a:noFill/>
        </p:spPr>
        <p:txBody>
          <a:bodyPr wrap="square">
            <a:spAutoFit/>
          </a:bodyPr>
          <a:lstStyle/>
          <a:p>
            <a:r>
              <a:rPr lang="tr-TR" dirty="0">
                <a:solidFill>
                  <a:srgbClr val="FF0000"/>
                </a:solidFill>
              </a:rPr>
              <a:t>2. Yöntem:</a:t>
            </a:r>
          </a:p>
          <a:p>
            <a:r>
              <a:rPr lang="tr-TR" dirty="0"/>
              <a:t>TF-IDF </a:t>
            </a:r>
            <a:r>
              <a:rPr lang="tr-TR" dirty="0" err="1"/>
              <a:t>BenzerliğiTF</a:t>
            </a:r>
            <a:r>
              <a:rPr lang="tr-TR" dirty="0"/>
              <a:t>-IDF (</a:t>
            </a:r>
            <a:r>
              <a:rPr lang="tr-TR" dirty="0" err="1"/>
              <a:t>Term</a:t>
            </a:r>
            <a:r>
              <a:rPr lang="tr-TR" dirty="0"/>
              <a:t> </a:t>
            </a:r>
            <a:r>
              <a:rPr lang="tr-TR" dirty="0" err="1"/>
              <a:t>Frequency</a:t>
            </a:r>
            <a:r>
              <a:rPr lang="tr-TR" dirty="0"/>
              <a:t> - </a:t>
            </a:r>
            <a:r>
              <a:rPr lang="tr-TR" dirty="0" err="1"/>
              <a:t>Inverse</a:t>
            </a:r>
            <a:r>
              <a:rPr lang="tr-TR" dirty="0"/>
              <a:t> </a:t>
            </a:r>
            <a:r>
              <a:rPr lang="tr-TR" dirty="0" err="1"/>
              <a:t>Document</a:t>
            </a:r>
            <a:r>
              <a:rPr lang="tr-TR" dirty="0"/>
              <a:t> </a:t>
            </a:r>
            <a:r>
              <a:rPr lang="tr-TR" dirty="0" err="1"/>
              <a:t>Frequency</a:t>
            </a:r>
            <a:r>
              <a:rPr lang="tr-TR" dirty="0"/>
              <a:t>) yöntemiyle her metin sayısal bir vektöre dönüştürülmüştür. </a:t>
            </a:r>
          </a:p>
          <a:p>
            <a:r>
              <a:rPr lang="tr-TR" dirty="0"/>
              <a:t>Bu vektör temsiller kullanılarak </a:t>
            </a:r>
            <a:r>
              <a:rPr lang="tr-TR" dirty="0" err="1"/>
              <a:t>Cosine</a:t>
            </a:r>
            <a:r>
              <a:rPr lang="tr-TR" dirty="0"/>
              <a:t> Benzerliği ile bir metnin diğerlerine benzerliği hesaplanmıştır. Bu yöntem hem </a:t>
            </a:r>
            <a:r>
              <a:rPr lang="tr-TR" dirty="0" err="1"/>
              <a:t>lemmatize</a:t>
            </a:r>
            <a:r>
              <a:rPr lang="tr-TR" dirty="0"/>
              <a:t> edilmiş hem de </a:t>
            </a:r>
            <a:r>
              <a:rPr lang="tr-TR" dirty="0" err="1"/>
              <a:t>stem</a:t>
            </a:r>
            <a:r>
              <a:rPr lang="tr-TR" dirty="0"/>
              <a:t> edilmiş versiyonlar üzerinde uygulanmıştır. </a:t>
            </a:r>
          </a:p>
          <a:p>
            <a:r>
              <a:rPr lang="tr-TR" dirty="0"/>
              <a:t>Her TF-IDF sonucu, doğrudan tfidf_*.csv dosyalarından alınarak </a:t>
            </a:r>
            <a:r>
              <a:rPr lang="tr-TR" dirty="0" err="1"/>
              <a:t>Cosine</a:t>
            </a:r>
            <a:r>
              <a:rPr lang="tr-TR" dirty="0"/>
              <a:t> </a:t>
            </a:r>
            <a:r>
              <a:rPr lang="tr-TR" dirty="0" err="1"/>
              <a:t>Similarity</a:t>
            </a:r>
            <a:r>
              <a:rPr lang="tr-TR" dirty="0"/>
              <a:t> fonksiyonu ile karşılaştırılmıştır.</a:t>
            </a:r>
          </a:p>
          <a:p>
            <a:endParaRPr lang="tr-TR" dirty="0"/>
          </a:p>
          <a:p>
            <a:endParaRPr lang="tr-TR" dirty="0"/>
          </a:p>
          <a:p>
            <a:r>
              <a:rPr lang="tr-TR" dirty="0"/>
              <a:t> Word2Vec </a:t>
            </a:r>
            <a:r>
              <a:rPr lang="tr-TR" dirty="0" err="1"/>
              <a:t>BenzerliğiCBOW</a:t>
            </a:r>
            <a:r>
              <a:rPr lang="tr-TR" dirty="0"/>
              <a:t> ve </a:t>
            </a:r>
            <a:r>
              <a:rPr lang="tr-TR" dirty="0" err="1"/>
              <a:t>Skip</a:t>
            </a:r>
            <a:r>
              <a:rPr lang="tr-TR" dirty="0"/>
              <a:t>-Gram mimarileri kullanılarak farklı pencere boyutları (2 ve 4) ve vektör boyutları (100 ve 300) kombinasyonlarıyla toplam 16 Word2Vec modeli eğitilmiştir. Her bir modelin hem </a:t>
            </a:r>
            <a:r>
              <a:rPr lang="tr-TR" dirty="0" err="1"/>
              <a:t>lemmatized</a:t>
            </a:r>
            <a:r>
              <a:rPr lang="tr-TR" dirty="0"/>
              <a:t> hem de </a:t>
            </a:r>
            <a:r>
              <a:rPr lang="tr-TR" dirty="0" err="1"/>
              <a:t>stemmed</a:t>
            </a:r>
            <a:r>
              <a:rPr lang="tr-TR" dirty="0"/>
              <a:t> versiyonu bulunmaktadır. Her metin, içinde geçen kelimelerin Word2Vec vektörlerinin ortalaması alınarak temsil edilmiştir. Bu vektörler daha sonra giriş metniyle </a:t>
            </a:r>
            <a:r>
              <a:rPr lang="tr-TR" dirty="0" err="1"/>
              <a:t>Cosine</a:t>
            </a:r>
            <a:r>
              <a:rPr lang="tr-TR" dirty="0"/>
              <a:t> </a:t>
            </a:r>
            <a:r>
              <a:rPr lang="tr-TR" dirty="0" err="1"/>
              <a:t>Similarity</a:t>
            </a:r>
            <a:r>
              <a:rPr lang="tr-TR" dirty="0"/>
              <a:t> uygulanarak karşılaştırılmıştır.</a:t>
            </a:r>
          </a:p>
        </p:txBody>
      </p:sp>
    </p:spTree>
    <p:extLst>
      <p:ext uri="{BB962C8B-B14F-4D97-AF65-F5344CB8AC3E}">
        <p14:creationId xmlns:p14="http://schemas.microsoft.com/office/powerpoint/2010/main" val="2711710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FA4BDF70-4D75-8557-B663-7863764B365A}"/>
              </a:ext>
            </a:extLst>
          </p:cNvPr>
          <p:cNvSpPr txBox="1"/>
          <p:nvPr/>
        </p:nvSpPr>
        <p:spPr>
          <a:xfrm>
            <a:off x="520117" y="694880"/>
            <a:ext cx="10528184" cy="5355312"/>
          </a:xfrm>
          <a:prstGeom prst="rect">
            <a:avLst/>
          </a:prstGeom>
          <a:noFill/>
        </p:spPr>
        <p:txBody>
          <a:bodyPr wrap="square">
            <a:spAutoFit/>
          </a:bodyPr>
          <a:lstStyle/>
          <a:p>
            <a:r>
              <a:rPr lang="tr-TR" dirty="0">
                <a:solidFill>
                  <a:srgbClr val="FF0000"/>
                </a:solidFill>
              </a:rPr>
              <a:t> 3. Sonuçlar ve Değerlendirme:</a:t>
            </a:r>
          </a:p>
          <a:p>
            <a:r>
              <a:rPr lang="tr-TR" dirty="0"/>
              <a:t> Giriş </a:t>
            </a:r>
            <a:r>
              <a:rPr lang="tr-TR" dirty="0" err="1"/>
              <a:t>MetniAnaliz</a:t>
            </a:r>
            <a:r>
              <a:rPr lang="tr-TR" dirty="0"/>
              <a:t> için kullanılan örnek metin, veri setinden alınan 100. sıradaki ürün açıklamasıdır. Bu metnin hem </a:t>
            </a:r>
            <a:r>
              <a:rPr lang="tr-TR" dirty="0" err="1"/>
              <a:t>lemmatized</a:t>
            </a:r>
            <a:r>
              <a:rPr lang="tr-TR" dirty="0"/>
              <a:t> hem de </a:t>
            </a:r>
            <a:r>
              <a:rPr lang="tr-TR" dirty="0" err="1"/>
              <a:t>stemmed</a:t>
            </a:r>
            <a:r>
              <a:rPr lang="tr-TR" dirty="0"/>
              <a:t> versiyonları kullanılmıştır.</a:t>
            </a:r>
          </a:p>
          <a:p>
            <a:endParaRPr lang="tr-TR" dirty="0"/>
          </a:p>
          <a:p>
            <a:r>
              <a:rPr lang="tr-TR" dirty="0"/>
              <a:t> En Benzer 5 Metin (Örnek Index: 100)Sonuç dosyaları:* tfidf_lemmatized_top5.csv* tfidf_stemmed_top5.csv* w2v_top5/*.</a:t>
            </a:r>
            <a:r>
              <a:rPr lang="tr-TR" dirty="0" err="1"/>
              <a:t>csv</a:t>
            </a:r>
            <a:r>
              <a:rPr lang="tr-TR" dirty="0"/>
              <a:t> (16 model için ayrı ayrı)</a:t>
            </a:r>
          </a:p>
          <a:p>
            <a:endParaRPr lang="tr-TR" dirty="0"/>
          </a:p>
          <a:p>
            <a:endParaRPr lang="tr-TR" dirty="0"/>
          </a:p>
          <a:p>
            <a:r>
              <a:rPr lang="tr-TR" dirty="0"/>
              <a:t>Anlamsal Değerlendirme Skorları (1-5 Puan)Her modelin çıkardığı 5 sonuç, giriş metni ile olan anlam yakınlığına göre 1-5 arasında puanlanmış ve model başına ortalama skor hesaplanmıştır. </a:t>
            </a:r>
          </a:p>
          <a:p>
            <a:r>
              <a:rPr lang="tr-TR" dirty="0"/>
              <a:t>Skorlar semantic_scores.csv dosyasında yer almaktadır.</a:t>
            </a:r>
          </a:p>
          <a:p>
            <a:endParaRPr lang="tr-TR" dirty="0"/>
          </a:p>
          <a:p>
            <a:endParaRPr lang="tr-TR" dirty="0"/>
          </a:p>
          <a:p>
            <a:r>
              <a:rPr lang="tr-TR" dirty="0"/>
              <a:t>| </a:t>
            </a:r>
            <a:r>
              <a:rPr lang="tr-TR" dirty="0">
                <a:solidFill>
                  <a:srgbClr val="FF0000"/>
                </a:solidFill>
              </a:rPr>
              <a:t>Model Adı                                                                                        </a:t>
            </a:r>
            <a:r>
              <a:rPr lang="tr-TR" dirty="0"/>
              <a:t>| </a:t>
            </a:r>
            <a:r>
              <a:rPr lang="tr-TR" dirty="0">
                <a:solidFill>
                  <a:srgbClr val="FF0000"/>
                </a:solidFill>
              </a:rPr>
              <a:t>Ortalama Skor </a:t>
            </a:r>
          </a:p>
          <a:p>
            <a:r>
              <a:rPr lang="tr-TR" dirty="0"/>
              <a:t>| -----------------------------------------                                       | ------------- </a:t>
            </a:r>
          </a:p>
          <a:p>
            <a:r>
              <a:rPr lang="tr-TR" dirty="0"/>
              <a:t>| </a:t>
            </a:r>
            <a:r>
              <a:rPr lang="tr-TR" dirty="0" err="1"/>
              <a:t>lemmatized</a:t>
            </a:r>
            <a:r>
              <a:rPr lang="tr-TR" dirty="0"/>
              <a:t>\_model\_</a:t>
            </a:r>
            <a:r>
              <a:rPr lang="tr-TR" dirty="0" err="1"/>
              <a:t>cbow</a:t>
            </a:r>
            <a:r>
              <a:rPr lang="tr-TR" dirty="0"/>
              <a:t>\_window2\_dim300       | 4.6          </a:t>
            </a:r>
          </a:p>
          <a:p>
            <a:r>
              <a:rPr lang="tr-TR" dirty="0"/>
              <a:t>| </a:t>
            </a:r>
            <a:r>
              <a:rPr lang="tr-TR" dirty="0" err="1"/>
              <a:t>stemmed</a:t>
            </a:r>
            <a:r>
              <a:rPr lang="tr-TR" dirty="0"/>
              <a:t>\_model\_</a:t>
            </a:r>
            <a:r>
              <a:rPr lang="tr-TR" dirty="0" err="1"/>
              <a:t>skipgram</a:t>
            </a:r>
            <a:r>
              <a:rPr lang="tr-TR" dirty="0"/>
              <a:t>\_window4\_dim100    | 3.2          </a:t>
            </a:r>
          </a:p>
          <a:p>
            <a:r>
              <a:rPr lang="tr-TR" dirty="0"/>
              <a:t>| </a:t>
            </a:r>
            <a:r>
              <a:rPr lang="tr-TR" dirty="0" err="1"/>
              <a:t>tfidf</a:t>
            </a:r>
            <a:r>
              <a:rPr lang="tr-TR" dirty="0"/>
              <a:t>\_</a:t>
            </a:r>
            <a:r>
              <a:rPr lang="tr-TR" dirty="0" err="1"/>
              <a:t>lemmatized</a:t>
            </a:r>
            <a:r>
              <a:rPr lang="tr-TR" dirty="0"/>
              <a:t>                                                                       | 3.8           </a:t>
            </a:r>
          </a:p>
          <a:p>
            <a:r>
              <a:rPr lang="tr-TR" dirty="0"/>
              <a:t>| </a:t>
            </a:r>
            <a:r>
              <a:rPr lang="tr-TR" dirty="0" err="1"/>
              <a:t>tfidf</a:t>
            </a:r>
            <a:r>
              <a:rPr lang="tr-TR" dirty="0"/>
              <a:t>\_</a:t>
            </a:r>
            <a:r>
              <a:rPr lang="tr-TR" dirty="0" err="1"/>
              <a:t>stemmed</a:t>
            </a:r>
            <a:r>
              <a:rPr lang="tr-TR" dirty="0"/>
              <a:t>                                                                            | 3.4           </a:t>
            </a:r>
          </a:p>
        </p:txBody>
      </p:sp>
    </p:spTree>
    <p:extLst>
      <p:ext uri="{BB962C8B-B14F-4D97-AF65-F5344CB8AC3E}">
        <p14:creationId xmlns:p14="http://schemas.microsoft.com/office/powerpoint/2010/main" val="1401318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679E8BE9-837B-F61F-6256-D725EF357DC1}"/>
              </a:ext>
            </a:extLst>
          </p:cNvPr>
          <p:cNvSpPr txBox="1"/>
          <p:nvPr/>
        </p:nvSpPr>
        <p:spPr>
          <a:xfrm>
            <a:off x="562062" y="101603"/>
            <a:ext cx="10737908" cy="6463308"/>
          </a:xfrm>
          <a:prstGeom prst="rect">
            <a:avLst/>
          </a:prstGeom>
          <a:noFill/>
        </p:spPr>
        <p:txBody>
          <a:bodyPr wrap="square">
            <a:spAutoFit/>
          </a:bodyPr>
          <a:lstStyle/>
          <a:p>
            <a:r>
              <a:rPr lang="tr-TR" dirty="0">
                <a:solidFill>
                  <a:srgbClr val="FF0000"/>
                </a:solidFill>
              </a:rPr>
              <a:t>Yorumlar:</a:t>
            </a:r>
          </a:p>
          <a:p>
            <a:r>
              <a:rPr lang="tr-TR" dirty="0"/>
              <a:t> </a:t>
            </a:r>
            <a:r>
              <a:rPr lang="tr-TR" dirty="0">
                <a:solidFill>
                  <a:schemeClr val="tx2">
                    <a:lumMod val="90000"/>
                    <a:lumOff val="10000"/>
                  </a:schemeClr>
                </a:solidFill>
              </a:rPr>
              <a:t>Hangi model(</a:t>
            </a:r>
            <a:r>
              <a:rPr lang="tr-TR" dirty="0" err="1">
                <a:solidFill>
                  <a:schemeClr val="tx2">
                    <a:lumMod val="90000"/>
                    <a:lumOff val="10000"/>
                  </a:schemeClr>
                </a:solidFill>
              </a:rPr>
              <a:t>ler</a:t>
            </a:r>
            <a:r>
              <a:rPr lang="tr-TR" dirty="0">
                <a:solidFill>
                  <a:schemeClr val="tx2">
                    <a:lumMod val="90000"/>
                    <a:lumOff val="10000"/>
                  </a:schemeClr>
                </a:solidFill>
              </a:rPr>
              <a:t>) daha yüksek ortalama aldı?</a:t>
            </a:r>
          </a:p>
          <a:p>
            <a:pPr marL="285750" indent="-285750">
              <a:buFont typeface="Arial" panose="020B0604020202020204" pitchFamily="34" charset="0"/>
              <a:buChar char="•"/>
            </a:pPr>
            <a:r>
              <a:rPr lang="tr-TR" dirty="0" err="1"/>
              <a:t>Lemmatized</a:t>
            </a:r>
            <a:r>
              <a:rPr lang="tr-TR" dirty="0"/>
              <a:t> CBOW (</a:t>
            </a:r>
            <a:r>
              <a:rPr lang="tr-TR" dirty="0" err="1"/>
              <a:t>window</a:t>
            </a:r>
            <a:r>
              <a:rPr lang="tr-TR" dirty="0"/>
              <a:t>=2, </a:t>
            </a:r>
            <a:r>
              <a:rPr lang="tr-TR" dirty="0" err="1"/>
              <a:t>dim</a:t>
            </a:r>
            <a:r>
              <a:rPr lang="tr-TR" dirty="0"/>
              <a:t>=300) modeli 4.6 ile en yüksek ortalamaya sahiptir.</a:t>
            </a:r>
          </a:p>
          <a:p>
            <a:pPr marL="285750" indent="-285750">
              <a:buFont typeface="Arial" panose="020B0604020202020204" pitchFamily="34" charset="0"/>
              <a:buChar char="•"/>
            </a:pPr>
            <a:endParaRPr lang="tr-TR" dirty="0"/>
          </a:p>
          <a:p>
            <a:r>
              <a:rPr lang="tr-TR" dirty="0">
                <a:solidFill>
                  <a:schemeClr val="tx2">
                    <a:lumMod val="90000"/>
                    <a:lumOff val="10000"/>
                  </a:schemeClr>
                </a:solidFill>
              </a:rPr>
              <a:t>En anlamlı sonuçları hangi model verdi?</a:t>
            </a:r>
          </a:p>
          <a:p>
            <a:pPr marL="285750" indent="-285750">
              <a:buFont typeface="Arial" panose="020B0604020202020204" pitchFamily="34" charset="0"/>
              <a:buChar char="•"/>
            </a:pPr>
            <a:r>
              <a:rPr lang="tr-TR" dirty="0"/>
              <a:t>  Anlam açısından en güçlü eşleşmeleri yine </a:t>
            </a:r>
            <a:r>
              <a:rPr lang="tr-TR" dirty="0" err="1"/>
              <a:t>lemmatized</a:t>
            </a:r>
            <a:r>
              <a:rPr lang="tr-TR" dirty="0"/>
              <a:t> CBOW model üretmiştir. Bu model hem skor hem de içerik olarak en anlamlı benzerlikleri sağlamıştır.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solidFill>
                  <a:schemeClr val="tx2">
                    <a:lumMod val="90000"/>
                    <a:lumOff val="10000"/>
                  </a:schemeClr>
                </a:solidFill>
              </a:rPr>
              <a:t>TF-IDF ile Word2Vec modelleri arasında fark var mı?</a:t>
            </a:r>
          </a:p>
          <a:p>
            <a:r>
              <a:rPr lang="tr-TR" dirty="0"/>
              <a:t>  Evet. TF-IDF modelleri, temel sözcük eşleşmelerine dayalı olduğundan anlamsal bağlamı yakalamakta zorlanırken; Word2Vec modelleri kelimeler arası anlamsal ilişkiyi vektörlerle daha etkili yansıtmıştır.</a:t>
            </a:r>
          </a:p>
          <a:p>
            <a:endParaRPr lang="tr-TR" dirty="0">
              <a:solidFill>
                <a:schemeClr val="tx2">
                  <a:lumMod val="90000"/>
                  <a:lumOff val="10000"/>
                </a:schemeClr>
              </a:solidFill>
            </a:endParaRPr>
          </a:p>
          <a:p>
            <a:r>
              <a:rPr lang="tr-TR" dirty="0">
                <a:solidFill>
                  <a:schemeClr val="tx2">
                    <a:lumMod val="90000"/>
                    <a:lumOff val="10000"/>
                  </a:schemeClr>
                </a:solidFill>
              </a:rPr>
              <a:t>. Model yapılandırmalarının (CBOW, </a:t>
            </a:r>
            <a:r>
              <a:rPr lang="tr-TR" dirty="0" err="1">
                <a:solidFill>
                  <a:schemeClr val="tx2">
                    <a:lumMod val="90000"/>
                    <a:lumOff val="10000"/>
                  </a:schemeClr>
                </a:solidFill>
              </a:rPr>
              <a:t>window</a:t>
            </a:r>
            <a:r>
              <a:rPr lang="tr-TR" dirty="0">
                <a:solidFill>
                  <a:schemeClr val="tx2">
                    <a:lumMod val="90000"/>
                    <a:lumOff val="10000"/>
                  </a:schemeClr>
                </a:solidFill>
              </a:rPr>
              <a:t>, vektör boyutu) etkisi gözlenebiliyor mu?</a:t>
            </a:r>
          </a:p>
          <a:p>
            <a:r>
              <a:rPr lang="tr-TR" dirty="0"/>
              <a:t>  Evet. CBOW mimarisi genel olarak daha tutarlı sonuçlar vermiştir. Ayrıca 300 boyutlu vektörler 100 boyutlu olanlara göre daha başarılı sonuçlar üretmiştir. Pencere boyutunun küçük olması (</a:t>
            </a:r>
            <a:r>
              <a:rPr lang="tr-TR" dirty="0" err="1"/>
              <a:t>window</a:t>
            </a:r>
            <a:r>
              <a:rPr lang="tr-TR" dirty="0"/>
              <a:t>=2), özellikle kısa açıklamalarda daha başarılıdır.</a:t>
            </a:r>
          </a:p>
          <a:p>
            <a:endParaRPr lang="tr-TR" dirty="0">
              <a:solidFill>
                <a:schemeClr val="tx2">
                  <a:lumMod val="90000"/>
                  <a:lumOff val="10000"/>
                </a:schemeClr>
              </a:solidFill>
            </a:endParaRPr>
          </a:p>
          <a:p>
            <a:pPr marL="285750" indent="-285750">
              <a:buFont typeface="Arial" panose="020B0604020202020204" pitchFamily="34" charset="0"/>
              <a:buChar char="•"/>
            </a:pPr>
            <a:r>
              <a:rPr lang="tr-TR" dirty="0">
                <a:solidFill>
                  <a:schemeClr val="tx2">
                    <a:lumMod val="90000"/>
                    <a:lumOff val="10000"/>
                  </a:schemeClr>
                </a:solidFill>
              </a:rPr>
              <a:t>Model yapılandırmalarının sıralama başarımına etkisi nedir?</a:t>
            </a:r>
          </a:p>
          <a:p>
            <a:r>
              <a:rPr lang="tr-TR" dirty="0"/>
              <a:t>  CBOW mimarisi, benzer metinleri daha isabetli sıralamıştır. </a:t>
            </a:r>
            <a:r>
              <a:rPr lang="tr-TR" dirty="0" err="1"/>
              <a:t>Skip</a:t>
            </a:r>
            <a:r>
              <a:rPr lang="tr-TR" dirty="0"/>
              <a:t>-Gram modelleri genellikle daha geniş bağlamı öğrenmekte başarılı olsa da sıralamalarda tutarsızlık göstermiştir. Ayrıca küçük pencere boyutu (2) olan modeller, kısa ürün açıklamaları için daha iyi sonuçlar vermiştir. Vektör boyutunun artırılması (100 → 300) ise hem CBOW hem de </a:t>
            </a:r>
            <a:r>
              <a:rPr lang="tr-TR" dirty="0" err="1"/>
              <a:t>Skip</a:t>
            </a:r>
            <a:r>
              <a:rPr lang="tr-TR" dirty="0"/>
              <a:t>-Gram modellerinde benzerlik hesaplamalarının daha isabetli olmasına katkı sağlamıştır.</a:t>
            </a:r>
          </a:p>
        </p:txBody>
      </p:sp>
    </p:spTree>
    <p:extLst>
      <p:ext uri="{BB962C8B-B14F-4D97-AF65-F5344CB8AC3E}">
        <p14:creationId xmlns:p14="http://schemas.microsoft.com/office/powerpoint/2010/main" val="1582369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1F4AB64B-06E5-F2E8-16F3-04CC869BF1CB}"/>
              </a:ext>
            </a:extLst>
          </p:cNvPr>
          <p:cNvSpPr txBox="1"/>
          <p:nvPr/>
        </p:nvSpPr>
        <p:spPr>
          <a:xfrm>
            <a:off x="1426129" y="276837"/>
            <a:ext cx="9773174" cy="2862322"/>
          </a:xfrm>
          <a:prstGeom prst="rect">
            <a:avLst/>
          </a:prstGeom>
          <a:noFill/>
        </p:spPr>
        <p:txBody>
          <a:bodyPr wrap="square">
            <a:spAutoFit/>
          </a:bodyPr>
          <a:lstStyle/>
          <a:p>
            <a:r>
              <a:rPr lang="tr-TR" dirty="0" err="1">
                <a:solidFill>
                  <a:srgbClr val="FF0000"/>
                </a:solidFill>
              </a:rPr>
              <a:t>Jaccard</a:t>
            </a:r>
            <a:r>
              <a:rPr lang="tr-TR" dirty="0">
                <a:solidFill>
                  <a:srgbClr val="FF0000"/>
                </a:solidFill>
              </a:rPr>
              <a:t> Benzerlik Matrisi</a:t>
            </a:r>
          </a:p>
          <a:p>
            <a:r>
              <a:rPr lang="tr-TR" dirty="0"/>
              <a:t>Her modelin sıraladığı ilk 5 sonucu karşılaştırmak için </a:t>
            </a:r>
            <a:r>
              <a:rPr lang="tr-TR" dirty="0" err="1"/>
              <a:t>Jaccard</a:t>
            </a:r>
            <a:r>
              <a:rPr lang="tr-TR" dirty="0"/>
              <a:t> benzerlik katsayısı kullanılmış ve bir 16x16 benzerlik matrisi (jaccard_matrix.csv) oluşturulmuştur.</a:t>
            </a:r>
          </a:p>
          <a:p>
            <a:endParaRPr lang="tr-TR" dirty="0"/>
          </a:p>
          <a:p>
            <a:r>
              <a:rPr lang="tr-TR" dirty="0"/>
              <a:t>Örnek eşleşmeler:</a:t>
            </a:r>
          </a:p>
          <a:p>
            <a:r>
              <a:rPr lang="tr-TR" dirty="0"/>
              <a:t>| </a:t>
            </a:r>
            <a:r>
              <a:rPr lang="tr-TR" dirty="0">
                <a:solidFill>
                  <a:srgbClr val="FF0000"/>
                </a:solidFill>
              </a:rPr>
              <a:t>Model A                                 </a:t>
            </a:r>
            <a:r>
              <a:rPr lang="tr-TR" dirty="0"/>
              <a:t>| </a:t>
            </a:r>
            <a:r>
              <a:rPr lang="tr-TR" dirty="0">
                <a:solidFill>
                  <a:srgbClr val="FF0000"/>
                </a:solidFill>
              </a:rPr>
              <a:t>Model B                    </a:t>
            </a:r>
            <a:r>
              <a:rPr lang="tr-TR" dirty="0"/>
              <a:t>| </a:t>
            </a:r>
            <a:r>
              <a:rPr lang="tr-TR" dirty="0" err="1">
                <a:solidFill>
                  <a:srgbClr val="FF0000"/>
                </a:solidFill>
              </a:rPr>
              <a:t>Jaccard</a:t>
            </a:r>
            <a:r>
              <a:rPr lang="tr-TR" dirty="0"/>
              <a:t> |</a:t>
            </a:r>
          </a:p>
          <a:p>
            <a:r>
              <a:rPr lang="tr-TR" dirty="0"/>
              <a:t>  -------------------                  | ---------------             | ------- </a:t>
            </a:r>
          </a:p>
          <a:p>
            <a:r>
              <a:rPr lang="tr-TR" dirty="0"/>
              <a:t>|| </a:t>
            </a:r>
            <a:r>
              <a:rPr lang="tr-TR" dirty="0" err="1"/>
              <a:t>tfidf</a:t>
            </a:r>
            <a:r>
              <a:rPr lang="tr-TR" dirty="0"/>
              <a:t>\_</a:t>
            </a:r>
            <a:r>
              <a:rPr lang="tr-TR" dirty="0" err="1"/>
              <a:t>lemmatized</a:t>
            </a:r>
            <a:r>
              <a:rPr lang="tr-TR" dirty="0"/>
              <a:t>          | </a:t>
            </a:r>
            <a:r>
              <a:rPr lang="tr-TR" dirty="0" err="1"/>
              <a:t>tfidf</a:t>
            </a:r>
            <a:r>
              <a:rPr lang="tr-TR" dirty="0"/>
              <a:t>\_</a:t>
            </a:r>
            <a:r>
              <a:rPr lang="tr-TR" dirty="0" err="1"/>
              <a:t>stemmed</a:t>
            </a:r>
            <a:r>
              <a:rPr lang="tr-TR" dirty="0"/>
              <a:t>      | 0.6     </a:t>
            </a:r>
          </a:p>
          <a:p>
            <a:r>
              <a:rPr lang="tr-TR" dirty="0"/>
              <a:t>|| </a:t>
            </a:r>
            <a:r>
              <a:rPr lang="tr-TR" dirty="0" err="1"/>
              <a:t>cbow</a:t>
            </a:r>
            <a:r>
              <a:rPr lang="tr-TR" dirty="0"/>
              <a:t>\_win2\_100          | </a:t>
            </a:r>
            <a:r>
              <a:rPr lang="tr-TR" dirty="0" err="1"/>
              <a:t>cbow</a:t>
            </a:r>
            <a:r>
              <a:rPr lang="tr-TR" dirty="0"/>
              <a:t>\_win2\_300  | 0.8     </a:t>
            </a:r>
          </a:p>
          <a:p>
            <a:r>
              <a:rPr lang="tr-TR" dirty="0"/>
              <a:t>|| </a:t>
            </a:r>
            <a:r>
              <a:rPr lang="tr-TR" dirty="0" err="1"/>
              <a:t>skipgram</a:t>
            </a:r>
            <a:r>
              <a:rPr lang="tr-TR" dirty="0"/>
              <a:t>\_win4\_300  | </a:t>
            </a:r>
            <a:r>
              <a:rPr lang="tr-TR" dirty="0" err="1"/>
              <a:t>cbow</a:t>
            </a:r>
            <a:r>
              <a:rPr lang="tr-TR" dirty="0"/>
              <a:t>\_win4\_300  | 0.4     </a:t>
            </a:r>
          </a:p>
        </p:txBody>
      </p:sp>
      <p:sp>
        <p:nvSpPr>
          <p:cNvPr id="6" name="Metin kutusu 5">
            <a:extLst>
              <a:ext uri="{FF2B5EF4-FFF2-40B4-BE49-F238E27FC236}">
                <a16:creationId xmlns:a16="http://schemas.microsoft.com/office/drawing/2014/main" id="{3F5AF1A2-2842-1723-D551-8E768D9F828C}"/>
              </a:ext>
            </a:extLst>
          </p:cNvPr>
          <p:cNvSpPr txBox="1"/>
          <p:nvPr/>
        </p:nvSpPr>
        <p:spPr>
          <a:xfrm>
            <a:off x="1166070" y="3850547"/>
            <a:ext cx="9563449" cy="1477328"/>
          </a:xfrm>
          <a:prstGeom prst="rect">
            <a:avLst/>
          </a:prstGeom>
          <a:noFill/>
        </p:spPr>
        <p:txBody>
          <a:bodyPr wrap="square" rtlCol="0">
            <a:spAutoFit/>
          </a:bodyPr>
          <a:lstStyle/>
          <a:p>
            <a:r>
              <a:rPr lang="tr-TR" dirty="0">
                <a:solidFill>
                  <a:srgbClr val="FF0000"/>
                </a:solidFill>
              </a:rPr>
              <a:t>Yorum:</a:t>
            </a:r>
          </a:p>
          <a:p>
            <a:r>
              <a:rPr lang="tr-TR" dirty="0"/>
              <a:t> 1-Aynı mimariye sahip modeller (CBOW </a:t>
            </a:r>
            <a:r>
              <a:rPr lang="tr-TR" dirty="0" err="1"/>
              <a:t>vs</a:t>
            </a:r>
            <a:r>
              <a:rPr lang="tr-TR" dirty="0"/>
              <a:t> CBOW) genellikle daha tutarlı sonuçlar vermiştir.</a:t>
            </a:r>
          </a:p>
          <a:p>
            <a:r>
              <a:rPr lang="tr-TR" dirty="0"/>
              <a:t> 2-CBOW modelleri kendi içlerinde yüksek tutarlılık gösterirken, </a:t>
            </a:r>
            <a:r>
              <a:rPr lang="tr-TR" dirty="0" err="1"/>
              <a:t>Skip</a:t>
            </a:r>
            <a:r>
              <a:rPr lang="tr-TR" dirty="0"/>
              <a:t>-Gram modellerin çıktıları daha dağınıktır.</a:t>
            </a:r>
          </a:p>
          <a:p>
            <a:r>
              <a:rPr lang="tr-TR" dirty="0"/>
              <a:t> 3-TF-IDF modelleri, Word2Vec modellerine göre daha az benzer sonuçlar üretmiştir.</a:t>
            </a:r>
          </a:p>
        </p:txBody>
      </p:sp>
    </p:spTree>
    <p:extLst>
      <p:ext uri="{BB962C8B-B14F-4D97-AF65-F5344CB8AC3E}">
        <p14:creationId xmlns:p14="http://schemas.microsoft.com/office/powerpoint/2010/main" val="4008676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55EC464C-1A91-1016-E2A2-67EF16BBE82C}"/>
              </a:ext>
            </a:extLst>
          </p:cNvPr>
          <p:cNvSpPr txBox="1"/>
          <p:nvPr/>
        </p:nvSpPr>
        <p:spPr>
          <a:xfrm>
            <a:off x="654341" y="822122"/>
            <a:ext cx="10687575" cy="3139321"/>
          </a:xfrm>
          <a:prstGeom prst="rect">
            <a:avLst/>
          </a:prstGeom>
          <a:noFill/>
        </p:spPr>
        <p:txBody>
          <a:bodyPr wrap="square">
            <a:spAutoFit/>
          </a:bodyPr>
          <a:lstStyle/>
          <a:p>
            <a:r>
              <a:rPr lang="tr-TR" dirty="0">
                <a:solidFill>
                  <a:srgbClr val="FF0000"/>
                </a:solidFill>
              </a:rPr>
              <a:t>4. Sonuç ve Öneriler</a:t>
            </a:r>
          </a:p>
          <a:p>
            <a:r>
              <a:rPr lang="tr-TR" dirty="0">
                <a:solidFill>
                  <a:srgbClr val="FF0000"/>
                </a:solidFill>
              </a:rPr>
              <a:t>Genel Çıkarımlar</a:t>
            </a:r>
          </a:p>
          <a:p>
            <a:r>
              <a:rPr lang="tr-TR" dirty="0"/>
              <a:t>!  </a:t>
            </a:r>
            <a:r>
              <a:rPr lang="tr-TR" dirty="0" err="1"/>
              <a:t>Lemmatized</a:t>
            </a:r>
            <a:r>
              <a:rPr lang="tr-TR" dirty="0"/>
              <a:t> + CBOW (</a:t>
            </a:r>
            <a:r>
              <a:rPr lang="tr-TR" dirty="0" err="1"/>
              <a:t>window</a:t>
            </a:r>
            <a:r>
              <a:rPr lang="tr-TR" dirty="0"/>
              <a:t>=2, </a:t>
            </a:r>
            <a:r>
              <a:rPr lang="tr-TR" dirty="0" err="1"/>
              <a:t>dim</a:t>
            </a:r>
            <a:r>
              <a:rPr lang="tr-TR" dirty="0"/>
              <a:t>=300) modeli en başarılı sonuçları üretmiştir.</a:t>
            </a:r>
          </a:p>
          <a:p>
            <a:pPr marL="285750" indent="-285750">
              <a:buFont typeface="Arial" panose="020B0604020202020204" pitchFamily="34" charset="0"/>
              <a:buChar char="•"/>
            </a:pPr>
            <a:r>
              <a:rPr lang="tr-TR" dirty="0"/>
              <a:t>Vektör boyutunun (300) arttırılması model başarımını artırmaktadır.</a:t>
            </a:r>
          </a:p>
          <a:p>
            <a:pPr marL="285750" indent="-285750">
              <a:buFont typeface="Arial" panose="020B0604020202020204" pitchFamily="34" charset="0"/>
              <a:buChar char="•"/>
            </a:pPr>
            <a:r>
              <a:rPr lang="tr-TR" dirty="0"/>
              <a:t>CBOW mimarisi genelde </a:t>
            </a:r>
            <a:r>
              <a:rPr lang="tr-TR" dirty="0" err="1"/>
              <a:t>Skip-Gram'e</a:t>
            </a:r>
            <a:r>
              <a:rPr lang="tr-TR" dirty="0"/>
              <a:t> göre daha başarılı sonuçlar üretmiştir.</a:t>
            </a:r>
          </a:p>
          <a:p>
            <a:pPr marL="285750" indent="-285750">
              <a:buFont typeface="Arial" panose="020B0604020202020204" pitchFamily="34" charset="0"/>
              <a:buChar char="•"/>
            </a:pPr>
            <a:r>
              <a:rPr lang="tr-TR" dirty="0"/>
              <a:t>TF-IDF, hız ve sadelik açısından avantajlıdır ancak anlamsal ilişki kurma açısından Word2Vec'in gerisindedir.</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r>
              <a:rPr lang="tr-TR" dirty="0"/>
              <a:t> </a:t>
            </a:r>
            <a:r>
              <a:rPr lang="tr-TR" dirty="0">
                <a:solidFill>
                  <a:srgbClr val="FF0000"/>
                </a:solidFill>
              </a:rPr>
              <a:t>Hangi Model Hangi Görev İçin?</a:t>
            </a:r>
          </a:p>
          <a:p>
            <a:pPr marL="285750" indent="-285750">
              <a:buFont typeface="Arial" panose="020B0604020202020204" pitchFamily="34" charset="0"/>
              <a:buChar char="•"/>
            </a:pPr>
            <a:r>
              <a:rPr lang="tr-TR" dirty="0">
                <a:solidFill>
                  <a:srgbClr val="FF0000"/>
                </a:solidFill>
              </a:rPr>
              <a:t>Word2Vec CBOW: </a:t>
            </a:r>
            <a:r>
              <a:rPr lang="tr-TR" dirty="0"/>
              <a:t>İçerik önerme, anlam çıkarımı ve otomatik etiketleme gibi görevler için uygundur.</a:t>
            </a:r>
          </a:p>
          <a:p>
            <a:pPr marL="285750" indent="-285750">
              <a:buFont typeface="Arial" panose="020B0604020202020204" pitchFamily="34" charset="0"/>
              <a:buChar char="•"/>
            </a:pPr>
            <a:r>
              <a:rPr lang="tr-TR" dirty="0">
                <a:solidFill>
                  <a:srgbClr val="FF0000"/>
                </a:solidFill>
              </a:rPr>
              <a:t>TF-IDF: </a:t>
            </a:r>
            <a:r>
              <a:rPr lang="tr-TR" dirty="0"/>
              <a:t>Hızlı arama, basit filtreleme ve temel eşleşmeler için tercih edilebilir.</a:t>
            </a:r>
          </a:p>
        </p:txBody>
      </p:sp>
      <p:sp>
        <p:nvSpPr>
          <p:cNvPr id="4" name="Metin kutusu 3">
            <a:extLst>
              <a:ext uri="{FF2B5EF4-FFF2-40B4-BE49-F238E27FC236}">
                <a16:creationId xmlns:a16="http://schemas.microsoft.com/office/drawing/2014/main" id="{2A5F2376-2CE9-F765-68E0-07D7D20C8F66}"/>
              </a:ext>
            </a:extLst>
          </p:cNvPr>
          <p:cNvSpPr txBox="1"/>
          <p:nvPr/>
        </p:nvSpPr>
        <p:spPr>
          <a:xfrm>
            <a:off x="654341" y="5389547"/>
            <a:ext cx="9957732" cy="646331"/>
          </a:xfrm>
          <a:prstGeom prst="rect">
            <a:avLst/>
          </a:prstGeom>
          <a:noFill/>
        </p:spPr>
        <p:txBody>
          <a:bodyPr wrap="square" rtlCol="0">
            <a:spAutoFit/>
          </a:bodyPr>
          <a:lstStyle/>
          <a:p>
            <a:r>
              <a:rPr lang="tr-TR" dirty="0"/>
              <a:t>Not: Tüm çıktılar .</a:t>
            </a:r>
            <a:r>
              <a:rPr lang="tr-TR" dirty="0" err="1"/>
              <a:t>csv</a:t>
            </a:r>
            <a:r>
              <a:rPr lang="tr-TR" dirty="0"/>
              <a:t> formatında kaydedilmiş, </a:t>
            </a:r>
            <a:r>
              <a:rPr lang="tr-TR" dirty="0" err="1"/>
              <a:t>Jaccard</a:t>
            </a:r>
            <a:r>
              <a:rPr lang="tr-TR" dirty="0"/>
              <a:t> analizi, </a:t>
            </a:r>
            <a:r>
              <a:rPr lang="tr-TR" dirty="0" err="1"/>
              <a:t>semantic</a:t>
            </a:r>
            <a:r>
              <a:rPr lang="tr-TR" dirty="0"/>
              <a:t> skor hesaplamaları ve benzerlik metinleri belgelenmiştir.</a:t>
            </a:r>
          </a:p>
        </p:txBody>
      </p:sp>
    </p:spTree>
    <p:extLst>
      <p:ext uri="{BB962C8B-B14F-4D97-AF65-F5344CB8AC3E}">
        <p14:creationId xmlns:p14="http://schemas.microsoft.com/office/powerpoint/2010/main" val="196225093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TotalTime>
  <Words>873</Words>
  <Application>Microsoft Office PowerPoint</Application>
  <PresentationFormat>Geniş ekran</PresentationFormat>
  <Paragraphs>68</Paragraphs>
  <Slides>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Aptos</vt:lpstr>
      <vt:lpstr>Aptos Display</vt:lpstr>
      <vt:lpstr>Arial</vt:lpstr>
      <vt:lpstr>Office Teması</vt:lpstr>
      <vt:lpstr>DOĞAL DİL İŞLEME FİNAL ÖDEV 2 </vt:lpstr>
      <vt:lpstr>Metin Benzerliği Raporu; </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HİLAL ÖNEN</dc:creator>
  <cp:lastModifiedBy>HİLAL ÖNEN</cp:lastModifiedBy>
  <cp:revision>1</cp:revision>
  <dcterms:created xsi:type="dcterms:W3CDTF">2025-05-28T13:44:44Z</dcterms:created>
  <dcterms:modified xsi:type="dcterms:W3CDTF">2025-05-28T14:41:24Z</dcterms:modified>
</cp:coreProperties>
</file>