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A58266-541F-76E8-123F-2A223A4FF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82AEAC4-FA88-1B30-3B7D-98DBA3B9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2DB5A4-EF46-685E-3914-25CFC5B5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A15B4A-C107-AB92-4584-930A0909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119E2F-B9CB-D7B1-367F-047EB9C2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46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9645E3-91DB-F95F-060F-D6C705A0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3F7107-FF02-AD19-40ED-B3C37DC3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16EF4E-96B6-E08D-B6C3-5C73B61B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3B88E1-9527-4EF6-4678-AD99AA6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BF11930-5E5A-8E20-5109-347436D5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0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CACE933-CF88-88BA-F6D2-EA48A88F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EBE00F-484B-1CC1-3903-DD312075C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4D80B9-97BC-0F57-A70B-AB761C1E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276FAE-EF9A-6A18-8FB3-56B9D09A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23672C-71F1-0E72-6222-B0A511C2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9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48ACAC-96EE-9FC8-A916-1A0DEAFF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5209D1-7B9F-5F17-6A20-A848B22D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5A908E-044E-68A0-B11E-BDC4C58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729C8A-D7F4-9E06-4C13-9AA54B7C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D4145B-3F53-EB4F-DE65-E1ACDA13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75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E8995-42D3-E657-9E90-3E3702B4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4148D7-14DA-15F7-4366-81E727FA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F5A7669-9C80-9E9B-DE9A-CF0FFE23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A67D83-9D57-2C86-588B-EA7B5042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FA3E5B-8704-ADDE-B69E-741FB62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1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5F7D46-E52D-A6D6-49F6-B65BB80E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CF12A4-E767-FAFB-A81F-3EB06F2CE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6D19D9B-9141-229E-5764-264454426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33D5E2-6302-AE27-4628-943584E9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AD4E12-71F9-288F-436A-DE74378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B52AD2-1298-83C8-F011-9D3E0E63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55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937238-831E-C5FB-FEDE-38E85EA5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B73F81-89BE-6638-9BC2-3B55EADE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268F893-F12A-C76F-31EA-D6A02D1E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9433589-E3AD-768B-59E5-97F371136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DC89D23-2AD2-FB15-6BDE-28A285A2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73B46D4-4725-70A7-4004-BEAEC094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DC03FC9-605C-F7FB-1205-B5DB6BB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E649364-A033-3A97-2561-759979AD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0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E6ABA9-4D76-7F28-3BB1-2BADD7DE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FE06714-D845-6220-50A7-EADD51CF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13162E0-5751-2D04-B948-97A0301A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6335FD6-167C-9E13-FF57-3780809B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88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A3342AD-D9D5-ACA8-0B2E-F250E67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3D64270-DF76-2EB7-D8D2-E8575475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53B919-D58F-2AF0-D487-743E32F5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76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47876-646E-030E-3B69-097B514E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9EDEB4-F1D5-6BBA-EF40-8E77A6D4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95E4D57-FCA4-1156-7963-1021254A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D32BE6-945A-CC9F-9C95-31947BA7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AFBD29-1333-49C2-4BEE-E8BA745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B3E4E0F-F041-0EA4-127F-EA07F6F0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64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2AAA86-26A1-35AF-358D-7623957F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98791EC-B600-EAC8-8B3A-2BD0949E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AA2E56-2615-2A1C-762C-F8451B4A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394567-8920-E461-BDC2-81F6531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AE06F6-BAB6-397D-F9D3-754520BE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4DB9C0-D287-A0F2-557D-BE3E90C0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7B2FF3E-43D3-424C-A960-E179ACB3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FA184C-9D04-B708-1CA0-284D96A5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436D44-059D-526E-AA29-DDE359F0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B1273-82C8-4F8A-9F47-2B92CABBFE9F}" type="datetimeFigureOut">
              <a:rPr lang="tr-TR" smtClean="0"/>
              <a:t>28.05.2025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F18262-4A0F-05B1-FFCC-F3DC1FCCA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75AE18-8743-70BF-BD98-2099DED8C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02C66-F5A1-4832-AD27-76C715A567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0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C734B9-9EBA-E7AF-D8CC-B2A1B6CD8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DOĞAL DİL İŞLEME FİNAL ÖDEV1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92B9758-9FDD-880C-69C2-5E6837346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HİLAL ÖNEN</a:t>
            </a:r>
          </a:p>
          <a:p>
            <a:r>
              <a:rPr lang="tr-TR" dirty="0"/>
              <a:t>2402131341</a:t>
            </a:r>
          </a:p>
        </p:txBody>
      </p:sp>
    </p:spTree>
    <p:extLst>
      <p:ext uri="{BB962C8B-B14F-4D97-AF65-F5344CB8AC3E}">
        <p14:creationId xmlns:p14="http://schemas.microsoft.com/office/powerpoint/2010/main" val="8850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2C45D28-0AF1-CB79-8CA5-21410AC8F7EF}"/>
              </a:ext>
            </a:extLst>
          </p:cNvPr>
          <p:cNvSpPr txBox="1"/>
          <p:nvPr/>
        </p:nvSpPr>
        <p:spPr>
          <a:xfrm>
            <a:off x="545284" y="308078"/>
            <a:ext cx="7818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Konu: Ödev-1: Metin Tabanlı Veri Setleri ile Yapay Zekâ Modelleri Geliştirme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C2B9035-4993-2FD1-299D-9F236A41CACB}"/>
              </a:ext>
            </a:extLst>
          </p:cNvPr>
          <p:cNvSpPr txBox="1"/>
          <p:nvPr/>
        </p:nvSpPr>
        <p:spPr>
          <a:xfrm>
            <a:off x="545284" y="751344"/>
            <a:ext cx="10284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dirty="0">
                <a:solidFill>
                  <a:srgbClr val="FF0000"/>
                </a:solidFill>
              </a:rPr>
              <a:t>Giriş</a:t>
            </a:r>
          </a:p>
          <a:p>
            <a:pPr marL="342900" indent="-342900">
              <a:buAutoNum type="arabicPeriod"/>
            </a:pPr>
            <a:endParaRPr lang="tr-TR" dirty="0"/>
          </a:p>
          <a:p>
            <a:r>
              <a:rPr lang="tr-TR" dirty="0"/>
              <a:t>Bu çalışmanın amacı, bir veri setindeki metinler arasında anlamsal benzerlikleri çeşitli doğal dil işleme teknikleri kullanarak hesaplamak ve farklı model yaklaşımlarını karşılaştırarak değerlendirmektir. </a:t>
            </a:r>
          </a:p>
          <a:p>
            <a:r>
              <a:rPr lang="tr-TR" dirty="0"/>
              <a:t>Bu sayede farklı yöntemlerin ve model yapılandırmalarının metin benzerliği belirleme başarımına etkisi analiz edilmiştir.</a:t>
            </a:r>
          </a:p>
          <a:p>
            <a:r>
              <a:rPr lang="tr-TR" dirty="0"/>
              <a:t>Bu çalışmada kullanılan veri seti, Trendyol gibi bir e-ticaret platformunda yer alan ürün açıklamalarından oluşmaktadır. </a:t>
            </a:r>
          </a:p>
          <a:p>
            <a:r>
              <a:rPr lang="tr-TR" dirty="0"/>
              <a:t>Her bir satır bir ürün metni/cümlesidir. </a:t>
            </a:r>
          </a:p>
          <a:p>
            <a:r>
              <a:rPr lang="tr-TR" dirty="0"/>
              <a:t>Bu veri seti üzerinde önce önişleme (</a:t>
            </a:r>
            <a:r>
              <a:rPr lang="tr-TR" dirty="0" err="1"/>
              <a:t>stopword</a:t>
            </a:r>
            <a:r>
              <a:rPr lang="tr-TR" dirty="0"/>
              <a:t> temizleme, </a:t>
            </a:r>
            <a:r>
              <a:rPr lang="tr-TR" dirty="0" err="1"/>
              <a:t>lemmatization</a:t>
            </a:r>
            <a:r>
              <a:rPr lang="tr-TR" dirty="0"/>
              <a:t>/</a:t>
            </a:r>
            <a:r>
              <a:rPr lang="tr-TR" dirty="0" err="1"/>
              <a:t>stemming</a:t>
            </a:r>
            <a:r>
              <a:rPr lang="tr-TR" dirty="0"/>
              <a:t>) uygulanmış ve metinler vektör temsile dönüştürülmüştür.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 2. Data </a:t>
            </a:r>
            <a:r>
              <a:rPr lang="tr-TR" dirty="0" err="1">
                <a:solidFill>
                  <a:srgbClr val="FF0000"/>
                </a:solidFill>
              </a:rPr>
              <a:t>Scraping</a:t>
            </a:r>
            <a:r>
              <a:rPr lang="tr-TR" dirty="0">
                <a:solidFill>
                  <a:srgbClr val="FF0000"/>
                </a:solidFill>
              </a:rPr>
              <a:t> ve Ham Veri Detayları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Kaynak: </a:t>
            </a:r>
            <a:r>
              <a:rPr lang="tr-TR" dirty="0"/>
              <a:t>Veri seti, Trendyol web sitesindeki ürün açıklamalarının </a:t>
            </a:r>
            <a:r>
              <a:rPr lang="tr-TR" dirty="0" err="1"/>
              <a:t>scraping</a:t>
            </a:r>
            <a:r>
              <a:rPr lang="tr-TR" dirty="0"/>
              <a:t> yöntemiyle elde edilmiştir. Python'da </a:t>
            </a:r>
            <a:r>
              <a:rPr lang="tr-TR" dirty="0" err="1"/>
              <a:t>requests</a:t>
            </a:r>
            <a:r>
              <a:rPr lang="tr-TR" dirty="0"/>
              <a:t>, </a:t>
            </a:r>
            <a:r>
              <a:rPr lang="tr-TR" dirty="0" err="1"/>
              <a:t>BeautifulSoup</a:t>
            </a:r>
            <a:r>
              <a:rPr lang="tr-TR" dirty="0"/>
              <a:t> ve </a:t>
            </a:r>
            <a:r>
              <a:rPr lang="tr-TR" dirty="0" err="1"/>
              <a:t>pandas</a:t>
            </a:r>
            <a:r>
              <a:rPr lang="tr-TR" dirty="0"/>
              <a:t> gibi kütüphaneler kullanılarak HTML içeriği üzerinden veri çekilmiştir..</a:t>
            </a:r>
          </a:p>
        </p:txBody>
      </p:sp>
    </p:spTree>
    <p:extLst>
      <p:ext uri="{BB962C8B-B14F-4D97-AF65-F5344CB8AC3E}">
        <p14:creationId xmlns:p14="http://schemas.microsoft.com/office/powerpoint/2010/main" val="221641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1D661B9-1787-74D2-DE25-C219E07D45E6}"/>
              </a:ext>
            </a:extLst>
          </p:cNvPr>
          <p:cNvSpPr txBox="1"/>
          <p:nvPr/>
        </p:nvSpPr>
        <p:spPr>
          <a:xfrm>
            <a:off x="704675" y="705293"/>
            <a:ext cx="102261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Boyut:</a:t>
            </a:r>
          </a:p>
          <a:p>
            <a:r>
              <a:rPr lang="tr-TR" dirty="0">
                <a:solidFill>
                  <a:srgbClr val="FF0000"/>
                </a:solidFill>
              </a:rPr>
              <a:t> Format</a:t>
            </a:r>
            <a:r>
              <a:rPr lang="tr-TR" dirty="0"/>
              <a:t>: </a:t>
            </a:r>
            <a:r>
              <a:rPr lang="tr-TR" dirty="0" err="1"/>
              <a:t>HTML'den</a:t>
            </a:r>
            <a:r>
              <a:rPr lang="tr-TR" dirty="0"/>
              <a:t> işlenmiş CSV</a:t>
            </a:r>
          </a:p>
          <a:p>
            <a:r>
              <a:rPr lang="tr-TR" dirty="0">
                <a:solidFill>
                  <a:srgbClr val="FF0000"/>
                </a:solidFill>
              </a:rPr>
              <a:t> Toplam Doküman: </a:t>
            </a:r>
            <a:r>
              <a:rPr lang="tr-TR" dirty="0"/>
              <a:t>\~20.000 satır (ürün açıklaması)</a:t>
            </a:r>
          </a:p>
          <a:p>
            <a:r>
              <a:rPr lang="tr-TR" dirty="0">
                <a:solidFill>
                  <a:srgbClr val="FF0000"/>
                </a:solidFill>
              </a:rPr>
              <a:t> Dosya Boyutu: </a:t>
            </a:r>
            <a:r>
              <a:rPr lang="tr-TR" dirty="0"/>
              <a:t>5.2 MB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095D7EB-2C6A-7201-0256-4A6EA2E82E73}"/>
              </a:ext>
            </a:extLst>
          </p:cNvPr>
          <p:cNvSpPr txBox="1"/>
          <p:nvPr/>
        </p:nvSpPr>
        <p:spPr>
          <a:xfrm>
            <a:off x="704675" y="2220663"/>
            <a:ext cx="9672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Ham veri örneği:</a:t>
            </a:r>
          </a:p>
          <a:p>
            <a:r>
              <a:rPr lang="tr-TR" dirty="0"/>
              <a:t>html&lt;div </a:t>
            </a:r>
            <a:r>
              <a:rPr lang="tr-TR" dirty="0" err="1"/>
              <a:t>class</a:t>
            </a:r>
            <a:r>
              <a:rPr lang="tr-TR" dirty="0"/>
              <a:t>="</a:t>
            </a:r>
            <a:r>
              <a:rPr lang="tr-TR" dirty="0" err="1"/>
              <a:t>aciklama</a:t>
            </a:r>
            <a:r>
              <a:rPr lang="tr-TR" dirty="0"/>
              <a:t>"&gt;Bu şık siyah topuklu ayakkabı ile her ortamda dikkat çekin. Dayanıklı ve rahat tabanı ile gün boyu konfor sağlar.&lt;/div&gt;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 3. Uygulanan </a:t>
            </a:r>
            <a:r>
              <a:rPr lang="tr-TR" dirty="0" err="1">
                <a:solidFill>
                  <a:srgbClr val="FF0000"/>
                </a:solidFill>
              </a:rPr>
              <a:t>Pre-processing</a:t>
            </a:r>
            <a:r>
              <a:rPr lang="tr-TR" dirty="0">
                <a:solidFill>
                  <a:srgbClr val="FF0000"/>
                </a:solidFill>
              </a:rPr>
              <a:t> Adımları ve Açıklamaları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tr-TR" dirty="0" err="1">
                <a:solidFill>
                  <a:srgbClr val="FF0000"/>
                </a:solidFill>
              </a:rPr>
              <a:t>Lowercasing</a:t>
            </a:r>
            <a:r>
              <a:rPr lang="tr-TR" dirty="0">
                <a:solidFill>
                  <a:srgbClr val="FF0000"/>
                </a:solidFill>
              </a:rPr>
              <a:t>= </a:t>
            </a:r>
            <a:r>
              <a:rPr lang="tr-TR" dirty="0"/>
              <a:t>Tüm metinler küçük harfe çevrildi</a:t>
            </a:r>
          </a:p>
          <a:p>
            <a:pPr marL="342900" indent="-342900">
              <a:buAutoNum type="arabicPeriod"/>
            </a:pPr>
            <a:r>
              <a:rPr lang="tr-TR" dirty="0">
                <a:solidFill>
                  <a:srgbClr val="FF0000"/>
                </a:solidFill>
              </a:rPr>
              <a:t>HTML </a:t>
            </a:r>
            <a:r>
              <a:rPr lang="tr-TR" dirty="0" err="1">
                <a:solidFill>
                  <a:srgbClr val="FF0000"/>
                </a:solidFill>
              </a:rPr>
              <a:t>Tag</a:t>
            </a:r>
            <a:r>
              <a:rPr lang="tr-TR" dirty="0">
                <a:solidFill>
                  <a:srgbClr val="FF0000"/>
                </a:solidFill>
              </a:rPr>
              <a:t> Temizliği= </a:t>
            </a:r>
            <a:r>
              <a:rPr lang="tr-TR" dirty="0" err="1"/>
              <a:t>BeautifulSoup</a:t>
            </a:r>
            <a:r>
              <a:rPr lang="tr-TR" dirty="0"/>
              <a:t> ile &lt;div&gt;, &lt;span&gt; gibi etiketler temizlendi.</a:t>
            </a:r>
          </a:p>
          <a:p>
            <a:pPr marL="342900" indent="-342900">
              <a:buAutoNum type="arabicPeriod"/>
            </a:pPr>
            <a:r>
              <a:rPr lang="tr-TR" dirty="0">
                <a:solidFill>
                  <a:srgbClr val="FF0000"/>
                </a:solidFill>
              </a:rPr>
              <a:t>Noktalama Temizliği= </a:t>
            </a:r>
            <a:r>
              <a:rPr lang="tr-TR" dirty="0"/>
              <a:t>re kütüphanesi ile özel karakterler kaldırıldı.</a:t>
            </a:r>
          </a:p>
          <a:p>
            <a:pPr marL="342900" indent="-342900">
              <a:buAutoNum type="arabicPeriod"/>
            </a:pPr>
            <a:r>
              <a:rPr lang="tr-TR" dirty="0" err="1">
                <a:solidFill>
                  <a:srgbClr val="FF0000"/>
                </a:solidFill>
              </a:rPr>
              <a:t>Stopword</a:t>
            </a:r>
            <a:r>
              <a:rPr lang="tr-TR" dirty="0">
                <a:solidFill>
                  <a:srgbClr val="FF0000"/>
                </a:solidFill>
              </a:rPr>
              <a:t> Temizliği= </a:t>
            </a:r>
            <a:r>
              <a:rPr lang="tr-TR" dirty="0"/>
              <a:t>Türkçe </a:t>
            </a:r>
            <a:r>
              <a:rPr lang="tr-TR" dirty="0" err="1"/>
              <a:t>stopword</a:t>
            </a:r>
            <a:r>
              <a:rPr lang="tr-TR" dirty="0"/>
              <a:t> listesi ile anlamsız kelimeler elendi.</a:t>
            </a:r>
          </a:p>
          <a:p>
            <a:pPr marL="342900" indent="-342900">
              <a:buAutoNum type="arabicPeriod"/>
            </a:pPr>
            <a:r>
              <a:rPr lang="tr-TR" dirty="0" err="1">
                <a:solidFill>
                  <a:srgbClr val="FF0000"/>
                </a:solidFill>
              </a:rPr>
              <a:t>Lemmatizasyon</a:t>
            </a:r>
            <a:r>
              <a:rPr lang="tr-TR" dirty="0">
                <a:solidFill>
                  <a:srgbClr val="FF0000"/>
                </a:solidFill>
              </a:rPr>
              <a:t>= </a:t>
            </a:r>
            <a:r>
              <a:rPr lang="tr-TR" dirty="0"/>
              <a:t>Kelimeler anlamlı köklerine indirildi (örneğin “çekin” → “çek”).</a:t>
            </a:r>
          </a:p>
          <a:p>
            <a:pPr marL="342900" indent="-342900">
              <a:buAutoNum type="arabicPeriod"/>
            </a:pPr>
            <a:r>
              <a:rPr lang="tr-TR" dirty="0" err="1">
                <a:solidFill>
                  <a:srgbClr val="FF0000"/>
                </a:solidFill>
              </a:rPr>
              <a:t>Stemming</a:t>
            </a:r>
            <a:r>
              <a:rPr lang="tr-TR" dirty="0">
                <a:solidFill>
                  <a:srgbClr val="FF0000"/>
                </a:solidFill>
              </a:rPr>
              <a:t>= </a:t>
            </a:r>
            <a:r>
              <a:rPr lang="tr-TR" dirty="0"/>
              <a:t>Kelimeler gövdelerine indirildi (“çekin” → “çek”).</a:t>
            </a:r>
          </a:p>
          <a:p>
            <a:pPr marL="342900" indent="-342900">
              <a:buAutoNum type="arabicPeriod"/>
            </a:pPr>
            <a:r>
              <a:rPr lang="tr-TR" dirty="0" err="1">
                <a:solidFill>
                  <a:srgbClr val="FF0000"/>
                </a:solidFill>
              </a:rPr>
              <a:t>Tokenizasyon</a:t>
            </a:r>
            <a:r>
              <a:rPr lang="tr-TR" dirty="0">
                <a:solidFill>
                  <a:srgbClr val="FF0000"/>
                </a:solidFill>
              </a:rPr>
              <a:t>= </a:t>
            </a:r>
            <a:r>
              <a:rPr lang="tr-TR" dirty="0"/>
              <a:t>Metinler boşluklardan ayrıştırılarak kelime listelerine dönüştürüldü.</a:t>
            </a:r>
          </a:p>
        </p:txBody>
      </p:sp>
    </p:spTree>
    <p:extLst>
      <p:ext uri="{BB962C8B-B14F-4D97-AF65-F5344CB8AC3E}">
        <p14:creationId xmlns:p14="http://schemas.microsoft.com/office/powerpoint/2010/main" val="145905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2C36C2D-5211-E4E7-A4AF-6D28847ECF8B}"/>
              </a:ext>
            </a:extLst>
          </p:cNvPr>
          <p:cNvSpPr txBox="1"/>
          <p:nvPr/>
        </p:nvSpPr>
        <p:spPr>
          <a:xfrm>
            <a:off x="1011114" y="307732"/>
            <a:ext cx="103045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4. Temizlenmiş Veri Detayları</a:t>
            </a:r>
          </a:p>
          <a:p>
            <a:r>
              <a:rPr lang="tr-TR" dirty="0"/>
              <a:t>Temizleme adımları sonucunda iki veri kümesi elde edilmiştir: </a:t>
            </a:r>
          </a:p>
          <a:p>
            <a:r>
              <a:rPr lang="tr-TR" dirty="0" err="1">
                <a:highlight>
                  <a:srgbClr val="FFFF00"/>
                </a:highlight>
              </a:rPr>
              <a:t>lemmatize_edilmis.csv</a:t>
            </a:r>
            <a:r>
              <a:rPr lang="tr-TR" dirty="0" err="1"/>
              <a:t>:Lemmatize</a:t>
            </a:r>
            <a:r>
              <a:rPr lang="tr-TR" dirty="0"/>
              <a:t> edilmiş versiyon</a:t>
            </a:r>
          </a:p>
          <a:p>
            <a:r>
              <a:rPr lang="tr-TR" dirty="0">
                <a:highlight>
                  <a:srgbClr val="FFFF00"/>
                </a:highlight>
              </a:rPr>
              <a:t>stemlenmis_veriler.csv</a:t>
            </a:r>
            <a:r>
              <a:rPr lang="tr-TR" dirty="0"/>
              <a:t>: </a:t>
            </a:r>
            <a:r>
              <a:rPr lang="tr-TR" dirty="0" err="1"/>
              <a:t>Stemlenmiş</a:t>
            </a:r>
            <a:r>
              <a:rPr lang="tr-TR" dirty="0"/>
              <a:t> versiyon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İstatistiksel Karşılaştırma:</a:t>
            </a:r>
          </a:p>
          <a:p>
            <a:endParaRPr lang="tr-TR" dirty="0"/>
          </a:p>
          <a:p>
            <a:r>
              <a:rPr lang="tr-TR" dirty="0"/>
              <a:t>|</a:t>
            </a:r>
            <a:r>
              <a:rPr lang="tr-TR" dirty="0">
                <a:solidFill>
                  <a:srgbClr val="FF0000"/>
                </a:solidFill>
              </a:rPr>
              <a:t> Versiyon           </a:t>
            </a:r>
            <a:r>
              <a:rPr lang="tr-TR" dirty="0"/>
              <a:t>| </a:t>
            </a:r>
            <a:r>
              <a:rPr lang="tr-TR" dirty="0">
                <a:solidFill>
                  <a:srgbClr val="FF0000"/>
                </a:solidFill>
              </a:rPr>
              <a:t>Toplam Kelime    </a:t>
            </a:r>
            <a:r>
              <a:rPr lang="tr-TR" dirty="0"/>
              <a:t>| </a:t>
            </a:r>
            <a:r>
              <a:rPr lang="tr-TR" dirty="0">
                <a:solidFill>
                  <a:srgbClr val="FF0000"/>
                </a:solidFill>
              </a:rPr>
              <a:t>Ortalama Uzunluk</a:t>
            </a:r>
          </a:p>
          <a:p>
            <a:r>
              <a:rPr lang="tr-TR" dirty="0"/>
              <a:t>|| ---------            | -------------              | ---------------- </a:t>
            </a:r>
          </a:p>
          <a:p>
            <a:r>
              <a:rPr lang="tr-TR" dirty="0"/>
              <a:t>|| Ham Veri       | 320,000+                 | 16 kelime        </a:t>
            </a:r>
          </a:p>
          <a:p>
            <a:r>
              <a:rPr lang="tr-TR" dirty="0"/>
              <a:t>|| </a:t>
            </a:r>
            <a:r>
              <a:rPr lang="tr-TR" dirty="0" err="1"/>
              <a:t>Lemmatize</a:t>
            </a:r>
            <a:r>
              <a:rPr lang="tr-TR" dirty="0"/>
              <a:t>   | 275,000                   | 13.8 kelime      </a:t>
            </a:r>
          </a:p>
          <a:p>
            <a:r>
              <a:rPr lang="tr-TR" dirty="0"/>
              <a:t>|| </a:t>
            </a:r>
            <a:r>
              <a:rPr lang="tr-TR" dirty="0" err="1"/>
              <a:t>Stem</a:t>
            </a:r>
            <a:r>
              <a:rPr lang="tr-TR" dirty="0"/>
              <a:t>               | 260,000                   | 13.0 kelime      |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5. </a:t>
            </a:r>
            <a:r>
              <a:rPr lang="tr-TR" dirty="0" err="1">
                <a:solidFill>
                  <a:srgbClr val="FF0000"/>
                </a:solidFill>
              </a:rPr>
              <a:t>Vektörleştirme</a:t>
            </a:r>
            <a:r>
              <a:rPr lang="tr-TR" dirty="0">
                <a:solidFill>
                  <a:srgbClr val="FF0000"/>
                </a:solidFill>
              </a:rPr>
              <a:t> (</a:t>
            </a:r>
            <a:r>
              <a:rPr lang="tr-TR" dirty="0" err="1">
                <a:solidFill>
                  <a:srgbClr val="FF0000"/>
                </a:solidFill>
              </a:rPr>
              <a:t>Vectorization</a:t>
            </a:r>
            <a:r>
              <a:rPr lang="tr-TR" dirty="0">
                <a:solidFill>
                  <a:srgbClr val="FF0000"/>
                </a:solidFill>
              </a:rPr>
              <a:t>) </a:t>
            </a:r>
          </a:p>
          <a:p>
            <a:endParaRPr lang="tr-TR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tr-TR" dirty="0">
                <a:solidFill>
                  <a:srgbClr val="FF0000"/>
                </a:solidFill>
              </a:rPr>
              <a:t>TF-IDF </a:t>
            </a:r>
            <a:r>
              <a:rPr lang="tr-TR" dirty="0" err="1">
                <a:solidFill>
                  <a:srgbClr val="FF0000"/>
                </a:solidFill>
              </a:rPr>
              <a:t>Vektörleştirme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TF-IDF yöntemiyle her ürün açıklaması bir vektör olarak temsil edilmiştir. </a:t>
            </a:r>
            <a:r>
              <a:rPr lang="tr-TR" dirty="0" err="1"/>
              <a:t>Cosine</a:t>
            </a:r>
            <a:r>
              <a:rPr lang="tr-TR" dirty="0"/>
              <a:t> </a:t>
            </a:r>
            <a:r>
              <a:rPr lang="tr-TR" dirty="0" err="1"/>
              <a:t>Similarity</a:t>
            </a:r>
            <a:r>
              <a:rPr lang="tr-TR" dirty="0"/>
              <a:t> metriği ile vektörler arası benzerlik ölçülmüştür. </a:t>
            </a:r>
            <a:r>
              <a:rPr lang="tr-TR" dirty="0" err="1"/>
              <a:t>Lemmatized</a:t>
            </a:r>
            <a:r>
              <a:rPr lang="tr-TR" dirty="0"/>
              <a:t> ve </a:t>
            </a:r>
            <a:r>
              <a:rPr lang="tr-TR" dirty="0" err="1"/>
              <a:t>Stemmed</a:t>
            </a:r>
            <a:r>
              <a:rPr lang="tr-TR" dirty="0"/>
              <a:t> versiyonları ayrı ayrı </a:t>
            </a:r>
            <a:r>
              <a:rPr lang="tr-TR" dirty="0" err="1"/>
              <a:t>vektörleştirilmiştir</a:t>
            </a:r>
            <a:r>
              <a:rPr lang="tr-TR" dirty="0"/>
              <a:t>.</a:t>
            </a:r>
          </a:p>
          <a:p>
            <a:r>
              <a:rPr lang="tr-TR" dirty="0"/>
              <a:t>     </a:t>
            </a:r>
          </a:p>
          <a:p>
            <a:r>
              <a:rPr lang="tr-TR" dirty="0">
                <a:solidFill>
                  <a:srgbClr val="FF0000"/>
                </a:solidFill>
              </a:rPr>
              <a:t>Dosyalar: </a:t>
            </a:r>
            <a:r>
              <a:rPr lang="tr-TR" dirty="0">
                <a:highlight>
                  <a:srgbClr val="FFFF00"/>
                </a:highlight>
              </a:rPr>
              <a:t>tfidf_lemmatized.csv   </a:t>
            </a:r>
            <a:r>
              <a:rPr lang="tr-TR" dirty="0"/>
              <a:t>ve  </a:t>
            </a:r>
            <a:r>
              <a:rPr lang="tr-TR" dirty="0">
                <a:highlight>
                  <a:srgbClr val="FFFF00"/>
                </a:highlight>
              </a:rPr>
              <a:t>tfidf_stemmed.csv</a:t>
            </a:r>
          </a:p>
        </p:txBody>
      </p:sp>
    </p:spTree>
    <p:extLst>
      <p:ext uri="{BB962C8B-B14F-4D97-AF65-F5344CB8AC3E}">
        <p14:creationId xmlns:p14="http://schemas.microsoft.com/office/powerpoint/2010/main" val="24452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F3C7535-514B-F8F4-6EED-A80BF7FED857}"/>
              </a:ext>
            </a:extLst>
          </p:cNvPr>
          <p:cNvSpPr txBox="1"/>
          <p:nvPr/>
        </p:nvSpPr>
        <p:spPr>
          <a:xfrm>
            <a:off x="746432" y="685689"/>
            <a:ext cx="1101474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B. Word2Vec </a:t>
            </a:r>
            <a:r>
              <a:rPr lang="tr-TR" dirty="0" err="1">
                <a:solidFill>
                  <a:srgbClr val="FF0000"/>
                </a:solidFill>
              </a:rPr>
              <a:t>Vektörleştirme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16 farklı Word2Vec modeli eğitilmiştir. CBOW ve </a:t>
            </a:r>
            <a:r>
              <a:rPr lang="tr-TR" dirty="0" err="1"/>
              <a:t>Skip</a:t>
            </a:r>
            <a:r>
              <a:rPr lang="tr-TR" dirty="0"/>
              <a:t>-Gram mimarileri; 2 ve 4 pencere genişliği; 100 ve 300 boyutlu vektörlerle </a:t>
            </a:r>
            <a:r>
              <a:rPr lang="tr-TR" dirty="0" err="1"/>
              <a:t>kombinlenmiştir</a:t>
            </a:r>
            <a:r>
              <a:rPr lang="tr-TR" dirty="0"/>
              <a:t>. Ortalama vektör temsili kullanılarak </a:t>
            </a:r>
            <a:r>
              <a:rPr lang="tr-TR" dirty="0" err="1"/>
              <a:t>Cosine</a:t>
            </a:r>
            <a:r>
              <a:rPr lang="tr-TR" dirty="0"/>
              <a:t> </a:t>
            </a:r>
            <a:r>
              <a:rPr lang="tr-TR" dirty="0" err="1"/>
              <a:t>Similarity</a:t>
            </a:r>
            <a:r>
              <a:rPr lang="tr-TR" dirty="0"/>
              <a:t> hesaplanmıştır.</a:t>
            </a:r>
          </a:p>
          <a:p>
            <a:r>
              <a:rPr lang="tr-TR" dirty="0"/>
              <a:t> Parametreler aşağıdaki gibidir: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| Model Tipi        | </a:t>
            </a:r>
            <a:r>
              <a:rPr lang="tr-TR" dirty="0" err="1">
                <a:solidFill>
                  <a:srgbClr val="FF0000"/>
                </a:solidFill>
              </a:rPr>
              <a:t>Window</a:t>
            </a:r>
            <a:r>
              <a:rPr lang="tr-TR" dirty="0">
                <a:solidFill>
                  <a:srgbClr val="FF0000"/>
                </a:solidFill>
              </a:rPr>
              <a:t>            </a:t>
            </a:r>
            <a:r>
              <a:rPr lang="tr-TR" dirty="0"/>
              <a:t>| </a:t>
            </a:r>
            <a:r>
              <a:rPr lang="tr-TR" dirty="0">
                <a:solidFill>
                  <a:srgbClr val="FF0000"/>
                </a:solidFill>
              </a:rPr>
              <a:t>Boyut         | </a:t>
            </a:r>
            <a:r>
              <a:rPr lang="tr-TR" dirty="0" err="1">
                <a:solidFill>
                  <a:srgbClr val="FF0000"/>
                </a:solidFill>
              </a:rPr>
              <a:t>Lemma</a:t>
            </a:r>
            <a:r>
              <a:rPr lang="tr-TR" dirty="0">
                <a:solidFill>
                  <a:srgbClr val="FF0000"/>
                </a:solidFill>
              </a:rPr>
              <a:t>/</a:t>
            </a:r>
            <a:r>
              <a:rPr lang="tr-TR" dirty="0" err="1">
                <a:solidFill>
                  <a:srgbClr val="FF0000"/>
                </a:solidFill>
              </a:rPr>
              <a:t>Stem</a:t>
            </a:r>
            <a:r>
              <a:rPr lang="tr-TR" dirty="0">
                <a:solidFill>
                  <a:srgbClr val="FF0000"/>
                </a:solidFill>
              </a:rPr>
              <a:t>     </a:t>
            </a:r>
          </a:p>
          <a:p>
            <a:r>
              <a:rPr lang="tr-TR" dirty="0"/>
              <a:t>  CBOW               | 2                          | 100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 CBOW               | 2                          | 300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 CBOW               | 4                          | 100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 CBOW               | 4                          | 300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  </a:t>
            </a:r>
            <a:r>
              <a:rPr lang="tr-TR" dirty="0" err="1"/>
              <a:t>Skip</a:t>
            </a:r>
            <a:r>
              <a:rPr lang="tr-TR" dirty="0"/>
              <a:t>-Gram      | 2                          | 100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 </a:t>
            </a:r>
            <a:r>
              <a:rPr lang="tr-TR" dirty="0" err="1"/>
              <a:t>Skip</a:t>
            </a:r>
            <a:r>
              <a:rPr lang="tr-TR" dirty="0"/>
              <a:t>-Gram       | 2                          | 300              | </a:t>
            </a:r>
            <a:r>
              <a:rPr lang="tr-TR" dirty="0" err="1"/>
              <a:t>Lemma</a:t>
            </a:r>
            <a:r>
              <a:rPr lang="tr-TR" dirty="0"/>
              <a:t>     </a:t>
            </a:r>
          </a:p>
          <a:p>
            <a:r>
              <a:rPr lang="tr-TR" dirty="0"/>
              <a:t> </a:t>
            </a:r>
            <a:r>
              <a:rPr lang="tr-TR" dirty="0" err="1"/>
              <a:t>Skip</a:t>
            </a:r>
            <a:r>
              <a:rPr lang="tr-TR" dirty="0"/>
              <a:t>-Gram        | 4                          | 100              | </a:t>
            </a:r>
            <a:r>
              <a:rPr lang="tr-TR" dirty="0" err="1"/>
              <a:t>Lemma</a:t>
            </a:r>
            <a:r>
              <a:rPr lang="tr-TR" dirty="0"/>
              <a:t>      </a:t>
            </a:r>
          </a:p>
          <a:p>
            <a:r>
              <a:rPr lang="tr-TR" dirty="0"/>
              <a:t> </a:t>
            </a:r>
            <a:r>
              <a:rPr lang="tr-TR" dirty="0" err="1"/>
              <a:t>Skip</a:t>
            </a:r>
            <a:r>
              <a:rPr lang="tr-TR" dirty="0"/>
              <a:t>-Gram        | 4                          | 300              | </a:t>
            </a:r>
            <a:r>
              <a:rPr lang="tr-TR" dirty="0" err="1"/>
              <a:t>Lemma</a:t>
            </a:r>
            <a:r>
              <a:rPr lang="tr-TR" dirty="0"/>
              <a:t>     </a:t>
            </a:r>
          </a:p>
          <a:p>
            <a:r>
              <a:rPr lang="tr-TR" dirty="0"/>
              <a:t> CBOW                | 2                          | 100               | </a:t>
            </a:r>
            <a:r>
              <a:rPr lang="tr-TR" dirty="0" err="1"/>
              <a:t>Stem</a:t>
            </a:r>
            <a:r>
              <a:rPr lang="tr-TR" dirty="0"/>
              <a:t>      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Not: Her model </a:t>
            </a:r>
            <a:r>
              <a:rPr lang="tr-TR" dirty="0">
                <a:highlight>
                  <a:srgbClr val="FFFF00"/>
                </a:highlight>
              </a:rPr>
              <a:t>.</a:t>
            </a:r>
            <a:r>
              <a:rPr lang="tr-TR" dirty="0" err="1">
                <a:highlight>
                  <a:srgbClr val="FFFF00"/>
                </a:highlight>
              </a:rPr>
              <a:t>csv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/>
              <a:t>formatında vektör ağırlıkları içerir. </a:t>
            </a:r>
          </a:p>
          <a:p>
            <a:r>
              <a:rPr lang="tr-TR" dirty="0"/>
              <a:t>Örnek analizler </a:t>
            </a:r>
            <a:r>
              <a:rPr lang="tr-TR" dirty="0">
                <a:highlight>
                  <a:srgbClr val="FFFF00"/>
                </a:highlight>
              </a:rPr>
              <a:t>w2v_top5_*.csv  ve </a:t>
            </a:r>
            <a:r>
              <a:rPr lang="en-US" dirty="0">
                <a:highlight>
                  <a:srgbClr val="FFFF00"/>
                </a:highlight>
              </a:rPr>
              <a:t>semantic_scores.csv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/>
              <a:t>dosyalarında kayıtlıdır.</a:t>
            </a:r>
          </a:p>
        </p:txBody>
      </p:sp>
    </p:spTree>
    <p:extLst>
      <p:ext uri="{BB962C8B-B14F-4D97-AF65-F5344CB8AC3E}">
        <p14:creationId xmlns:p14="http://schemas.microsoft.com/office/powerpoint/2010/main" val="112542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316AA3B0-D816-F288-0068-297E13462396}"/>
              </a:ext>
            </a:extLst>
          </p:cNvPr>
          <p:cNvSpPr txBox="1"/>
          <p:nvPr/>
        </p:nvSpPr>
        <p:spPr>
          <a:xfrm>
            <a:off x="553915" y="281354"/>
            <a:ext cx="1027820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6. Sonuç ve Değerlendirme</a:t>
            </a:r>
          </a:p>
          <a:p>
            <a:r>
              <a:rPr lang="tr-TR" dirty="0"/>
              <a:t>Anlamsal Değerlendirme Skorları (1-5 arası)</a:t>
            </a:r>
          </a:p>
          <a:p>
            <a:r>
              <a:rPr lang="tr-TR" dirty="0"/>
              <a:t>Modellerin her biri için en benzer 5 metin manuel olarak değerlendirildi. </a:t>
            </a:r>
          </a:p>
          <a:p>
            <a:r>
              <a:rPr lang="tr-TR" dirty="0"/>
              <a:t>Ortalama puanlar hesaplandı.</a:t>
            </a:r>
          </a:p>
          <a:p>
            <a:r>
              <a:rPr lang="tr-TR" dirty="0">
                <a:solidFill>
                  <a:srgbClr val="FF0000"/>
                </a:solidFill>
              </a:rPr>
              <a:t>| Model                                                              </a:t>
            </a:r>
            <a:r>
              <a:rPr lang="tr-TR" dirty="0"/>
              <a:t>| </a:t>
            </a:r>
            <a:r>
              <a:rPr lang="tr-TR" dirty="0">
                <a:solidFill>
                  <a:srgbClr val="FF0000"/>
                </a:solidFill>
              </a:rPr>
              <a:t>Ortalama Skor </a:t>
            </a:r>
          </a:p>
          <a:p>
            <a:r>
              <a:rPr lang="tr-TR" dirty="0"/>
              <a:t>|| ---------------------------                            | ------------- </a:t>
            </a:r>
          </a:p>
          <a:p>
            <a:r>
              <a:rPr lang="tr-TR" dirty="0"/>
              <a:t>|| CBOW </a:t>
            </a:r>
            <a:r>
              <a:rPr lang="tr-TR" dirty="0" err="1"/>
              <a:t>Lemma</a:t>
            </a:r>
            <a:r>
              <a:rPr lang="tr-TR" dirty="0"/>
              <a:t> Win=2 Dim=300       | 4.6           </a:t>
            </a:r>
          </a:p>
          <a:p>
            <a:r>
              <a:rPr lang="tr-TR" dirty="0"/>
              <a:t>|| TF-IDF </a:t>
            </a:r>
            <a:r>
              <a:rPr lang="tr-TR" dirty="0" err="1"/>
              <a:t>Lemma</a:t>
            </a:r>
            <a:r>
              <a:rPr lang="tr-TR" dirty="0"/>
              <a:t>                                          | 3.8          </a:t>
            </a:r>
          </a:p>
          <a:p>
            <a:r>
              <a:rPr lang="tr-TR" dirty="0"/>
              <a:t> || TF-IDF </a:t>
            </a:r>
            <a:r>
              <a:rPr lang="tr-TR" dirty="0" err="1"/>
              <a:t>Stem</a:t>
            </a:r>
            <a:r>
              <a:rPr lang="tr-TR" dirty="0"/>
              <a:t>                                              | 3.4           </a:t>
            </a:r>
          </a:p>
          <a:p>
            <a:r>
              <a:rPr lang="tr-TR" dirty="0"/>
              <a:t>|| </a:t>
            </a:r>
            <a:r>
              <a:rPr lang="tr-TR" dirty="0" err="1"/>
              <a:t>SkipGram</a:t>
            </a:r>
            <a:r>
              <a:rPr lang="tr-TR" dirty="0"/>
              <a:t> </a:t>
            </a:r>
            <a:r>
              <a:rPr lang="tr-TR" dirty="0" err="1"/>
              <a:t>Stem</a:t>
            </a:r>
            <a:r>
              <a:rPr lang="tr-TR" dirty="0"/>
              <a:t> Win=4 Dim=100     | 3.2      </a:t>
            </a:r>
          </a:p>
          <a:p>
            <a:r>
              <a:rPr lang="tr-TR" dirty="0"/>
              <a:t>     </a:t>
            </a:r>
          </a:p>
          <a:p>
            <a:r>
              <a:rPr lang="tr-TR" dirty="0">
                <a:solidFill>
                  <a:srgbClr val="FF0000"/>
                </a:solidFill>
              </a:rPr>
              <a:t>En Yüksek Skor</a:t>
            </a:r>
            <a:r>
              <a:rPr lang="tr-TR" dirty="0"/>
              <a:t>: CBOW </a:t>
            </a:r>
            <a:r>
              <a:rPr lang="tr-TR" dirty="0" err="1"/>
              <a:t>Lemmatized</a:t>
            </a:r>
            <a:r>
              <a:rPr lang="tr-TR" dirty="0"/>
              <a:t> (Win=2, Dim=300)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7</a:t>
            </a:r>
            <a:r>
              <a:rPr lang="tr-TR" dirty="0"/>
              <a:t>. </a:t>
            </a:r>
            <a:r>
              <a:rPr lang="tr-TR" dirty="0" err="1">
                <a:solidFill>
                  <a:srgbClr val="FF0000"/>
                </a:solidFill>
              </a:rPr>
              <a:t>Jaccard</a:t>
            </a:r>
            <a:r>
              <a:rPr lang="tr-TR" dirty="0">
                <a:solidFill>
                  <a:srgbClr val="FF0000"/>
                </a:solidFill>
              </a:rPr>
              <a:t> Benzerlik Analizi</a:t>
            </a:r>
            <a:endParaRPr lang="tr-TR" dirty="0"/>
          </a:p>
          <a:p>
            <a:r>
              <a:rPr lang="tr-TR" dirty="0"/>
              <a:t>Her modelin sıraladığı ilk 5 benzer </a:t>
            </a:r>
            <a:r>
              <a:rPr lang="tr-TR" dirty="0" err="1"/>
              <a:t>döküman</a:t>
            </a:r>
            <a:r>
              <a:rPr lang="tr-TR" dirty="0"/>
              <a:t> arasında </a:t>
            </a:r>
            <a:r>
              <a:rPr lang="tr-TR" dirty="0" err="1"/>
              <a:t>Jaccard</a:t>
            </a:r>
            <a:r>
              <a:rPr lang="tr-TR" dirty="0"/>
              <a:t> benzerlik katsayısı hesaplandı.</a:t>
            </a:r>
          </a:p>
          <a:p>
            <a:r>
              <a:rPr lang="tr-TR" dirty="0"/>
              <a:t>Örnek Matris (görsel dosyada mevcut):</a:t>
            </a:r>
          </a:p>
          <a:p>
            <a:r>
              <a:rPr lang="tr-TR" dirty="0"/>
              <a:t> Köşegenler 1.00 (kendisiyle benzerlik)</a:t>
            </a:r>
          </a:p>
          <a:p>
            <a:r>
              <a:rPr lang="tr-TR" dirty="0"/>
              <a:t> CBOW modelleri kendi arasında yüksek benzerlik gösterdi.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Yorumlar:</a:t>
            </a:r>
          </a:p>
          <a:p>
            <a:r>
              <a:rPr lang="tr-TR" dirty="0"/>
              <a:t>CBOW mimarisi genel olarak daha başarılı.</a:t>
            </a:r>
          </a:p>
          <a:p>
            <a:r>
              <a:rPr lang="tr-TR" dirty="0"/>
              <a:t>Vektör boyutunun 300 olması performansı artırmıştır.</a:t>
            </a:r>
          </a:p>
          <a:p>
            <a:r>
              <a:rPr lang="tr-TR" dirty="0"/>
              <a:t> TF-IDF hızlı ancak anlamsal benzerlikte zayıf kalmıştır.</a:t>
            </a:r>
          </a:p>
        </p:txBody>
      </p:sp>
    </p:spTree>
    <p:extLst>
      <p:ext uri="{BB962C8B-B14F-4D97-AF65-F5344CB8AC3E}">
        <p14:creationId xmlns:p14="http://schemas.microsoft.com/office/powerpoint/2010/main" val="65895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9D3B472-7C8F-403A-DBA3-6F6A0F7CF636}"/>
              </a:ext>
            </a:extLst>
          </p:cNvPr>
          <p:cNvSpPr txBox="1"/>
          <p:nvPr/>
        </p:nvSpPr>
        <p:spPr>
          <a:xfrm>
            <a:off x="1326173" y="810877"/>
            <a:ext cx="95396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</a:rPr>
              <a:t> 8. Öneriler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TF-IDF, basit filtreleme ve anahtar kelime eşleşmeleri için yeterlidir.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Skip</a:t>
            </a:r>
            <a:r>
              <a:rPr lang="tr-TR" dirty="0"/>
              <a:t>-Gram modelleri geniş bağlamı öğrenmekte faydalıdır ancak sıralamada CBOW kadar tutarlı değildir.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CBOW </a:t>
            </a:r>
            <a:r>
              <a:rPr lang="tr-TR" dirty="0" err="1"/>
              <a:t>Lemmatized</a:t>
            </a:r>
            <a:r>
              <a:rPr lang="tr-TR" dirty="0"/>
              <a:t> modeller öneri sistemleri ve sınıflandırma için daha uygundur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9. İÇERİK</a:t>
            </a:r>
            <a:endParaRPr lang="tr-TR" dirty="0"/>
          </a:p>
          <a:p>
            <a:r>
              <a:rPr lang="tr-TR" dirty="0"/>
              <a:t>      İçerik: main.py, </a:t>
            </a:r>
            <a:r>
              <a:rPr lang="tr-TR" dirty="0" err="1"/>
              <a:t>models</a:t>
            </a:r>
            <a:r>
              <a:rPr lang="tr-TR" dirty="0"/>
              <a:t>/, </a:t>
            </a:r>
            <a:r>
              <a:rPr lang="tr-TR" dirty="0" err="1"/>
              <a:t>output</a:t>
            </a:r>
            <a:r>
              <a:rPr lang="tr-TR" dirty="0"/>
              <a:t>/, README.md* </a:t>
            </a:r>
          </a:p>
          <a:p>
            <a:r>
              <a:rPr lang="tr-TR" dirty="0"/>
              <a:t>      Çalıştırma: </a:t>
            </a:r>
            <a:r>
              <a:rPr lang="tr-TR" dirty="0" err="1"/>
              <a:t>python</a:t>
            </a:r>
            <a:r>
              <a:rPr lang="tr-TR" dirty="0"/>
              <a:t> main.py---</a:t>
            </a:r>
          </a:p>
          <a:p>
            <a:endParaRPr lang="tr-TR" dirty="0"/>
          </a:p>
          <a:p>
            <a:r>
              <a:rPr lang="tr-TR" dirty="0"/>
              <a:t>Not: Tüm veriler, grafikler ve çıktılar .</a:t>
            </a:r>
            <a:r>
              <a:rPr lang="tr-TR" dirty="0" err="1"/>
              <a:t>csv</a:t>
            </a:r>
            <a:r>
              <a:rPr lang="tr-TR" dirty="0"/>
              <a:t> veya .html dosyalarında belgelenmiş ve sisteme yüklenmiştir.</a:t>
            </a:r>
          </a:p>
        </p:txBody>
      </p:sp>
    </p:spTree>
    <p:extLst>
      <p:ext uri="{BB962C8B-B14F-4D97-AF65-F5344CB8AC3E}">
        <p14:creationId xmlns:p14="http://schemas.microsoft.com/office/powerpoint/2010/main" val="306988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0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808</Words>
  <Application>Microsoft Office PowerPoint</Application>
  <PresentationFormat>Geniş ekran</PresentationFormat>
  <Paragraphs>105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Teması</vt:lpstr>
      <vt:lpstr>DOĞAL DİL İŞLEME FİNAL ÖDEV1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HİLAL ÖNEN</dc:creator>
  <cp:lastModifiedBy>HİLAL ÖNEN</cp:lastModifiedBy>
  <cp:revision>2</cp:revision>
  <dcterms:created xsi:type="dcterms:W3CDTF">2025-05-28T14:41:36Z</dcterms:created>
  <dcterms:modified xsi:type="dcterms:W3CDTF">2025-05-28T15:47:19Z</dcterms:modified>
</cp:coreProperties>
</file>