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</p:sldIdLst>
  <p:sldSz cx="10515600" cy="6858000"/>
  <p:notesSz cx="6858000" cy="9144000"/>
  <p:embeddedFontLst>
    <p:embeddedFont>
      <p:font typeface="Verdana" pitchFamily="34" charset="0"/>
      <p:regular r:id="rId12"/>
      <p:bold r:id="rId13"/>
      <p:italic r:id="rId14"/>
      <p:boldItalic r:id="rId15"/>
    </p:embeddedFont>
    <p:embeddedFont>
      <p:font typeface="Century Gothic" pitchFamily="34" charset="0"/>
      <p:regular r:id="rId16"/>
      <p:bold r:id="rId17"/>
      <p:italic r:id="rId18"/>
      <p:boldItalic r:id="rId19"/>
    </p:embeddedFont>
    <p:embeddedFont>
      <p:font typeface="Tahoma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76" y="-72"/>
      </p:cViewPr>
      <p:guideLst>
        <p:guide orient="horz" pos="2160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685800"/>
            <a:ext cx="5257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3241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685800"/>
            <a:ext cx="5257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685800"/>
            <a:ext cx="5257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685800"/>
            <a:ext cx="5257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685800"/>
            <a:ext cx="5257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590134" y="685802"/>
            <a:ext cx="6900863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590133" y="3843870"/>
            <a:ext cx="552069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7096662" y="8468"/>
            <a:ext cx="3286125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5268297" y="91548"/>
            <a:ext cx="5244564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6240900" y="228600"/>
            <a:ext cx="4271963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6327161" y="32281"/>
            <a:ext cx="4185702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6766681" y="609603"/>
            <a:ext cx="3746182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590134" y="4487334"/>
            <a:ext cx="736092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591502" y="533400"/>
            <a:ext cx="9331225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788672" y="3843867"/>
            <a:ext cx="716238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590134" y="685800"/>
            <a:ext cx="867537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590133" y="4114800"/>
            <a:ext cx="7362290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984468" y="685800"/>
            <a:ext cx="788670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247358" y="3429000"/>
            <a:ext cx="736092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590134" y="4301070"/>
            <a:ext cx="736092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458688" y="812222"/>
            <a:ext cx="5257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8871168" y="2768601"/>
            <a:ext cx="5257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90134" y="3429000"/>
            <a:ext cx="736092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90133" y="5132981"/>
            <a:ext cx="736229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984469" y="685800"/>
            <a:ext cx="78867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590133" y="3928534"/>
            <a:ext cx="736092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590133" y="4978400"/>
            <a:ext cx="736092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458688" y="812222"/>
            <a:ext cx="5257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8871168" y="2768601"/>
            <a:ext cx="5257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590134" y="685800"/>
            <a:ext cx="867537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590134" y="3928535"/>
            <a:ext cx="736092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590133" y="4766735"/>
            <a:ext cx="736092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590134" y="4487334"/>
            <a:ext cx="736092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2462962" y="-1187027"/>
            <a:ext cx="3615267" cy="7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6092250" y="2084548"/>
            <a:ext cx="4572000" cy="177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310958" y="-33655"/>
            <a:ext cx="5308600" cy="674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590134" y="4487334"/>
            <a:ext cx="736092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590134" y="685803"/>
            <a:ext cx="736092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590133" y="2006600"/>
            <a:ext cx="736092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590134" y="4495800"/>
            <a:ext cx="736092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590134" y="4487334"/>
            <a:ext cx="736092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590134" y="685803"/>
            <a:ext cx="4258727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009515" y="685801"/>
            <a:ext cx="4255987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590134" y="4487334"/>
            <a:ext cx="736092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838421" y="685800"/>
            <a:ext cx="40104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590134" y="1270529"/>
            <a:ext cx="4258727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5243195" y="685800"/>
            <a:ext cx="40236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008146" y="1262062"/>
            <a:ext cx="425142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590134" y="4487334"/>
            <a:ext cx="736092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6110823" y="685800"/>
            <a:ext cx="315468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590132" y="685800"/>
            <a:ext cx="5126356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6110823" y="2209801"/>
            <a:ext cx="315468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073426" y="1447800"/>
            <a:ext cx="519207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853024" y="914400"/>
            <a:ext cx="2829840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073428" y="2777067"/>
            <a:ext cx="5193447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7941011" y="2963336"/>
            <a:ext cx="2571854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590134" y="4487334"/>
            <a:ext cx="736092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590134" y="685803"/>
            <a:ext cx="736092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542556" y="6172203"/>
            <a:ext cx="1380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590134" y="6172203"/>
            <a:ext cx="6506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938262" y="5578478"/>
            <a:ext cx="985186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590134" y="2537139"/>
            <a:ext cx="8085237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 algn="ctr">
              <a:spcBef>
                <a:spcPts val="0"/>
              </a:spcBef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INVESTMENT ANALYTICS</a:t>
            </a:r>
          </a:p>
          <a:p>
            <a:pPr marL="0" indent="0">
              <a:spcBef>
                <a:spcPts val="0"/>
              </a:spcBef>
            </a:pPr>
            <a:endParaRPr lang="en-US" sz="32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</a:pPr>
            <a:r>
              <a:rPr lang="en-US" sz="3200" spc="-170" dirty="0" smtClean="0">
                <a:solidFill>
                  <a:srgbClr val="7E7E7E"/>
                </a:solidFill>
                <a:latin typeface="Verdana"/>
                <a:cs typeface="Verdana"/>
              </a:rPr>
              <a:t>	DETAIL</a:t>
            </a:r>
            <a:r>
              <a:rPr lang="en-US" sz="3200" spc="-180" dirty="0" smtClean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lang="en-US" sz="3200" spc="-50" dirty="0" smtClean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lang="en-US" sz="3200" spc="-130" dirty="0" smtClean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3200" dirty="0">
                <a:solidFill>
                  <a:srgbClr val="7E7E7E"/>
                </a:solidFill>
                <a:latin typeface="Verdana"/>
                <a:cs typeface="Verdana"/>
              </a:rPr>
              <a:t>PRO</a:t>
            </a:r>
            <a:r>
              <a:rPr lang="en-US" sz="3200" spc="-5" dirty="0">
                <a:solidFill>
                  <a:srgbClr val="7E7E7E"/>
                </a:solidFill>
                <a:latin typeface="Verdana"/>
                <a:cs typeface="Verdana"/>
              </a:rPr>
              <a:t>J</a:t>
            </a:r>
            <a:r>
              <a:rPr lang="en-US" sz="3200" spc="-114" dirty="0">
                <a:solidFill>
                  <a:srgbClr val="7E7E7E"/>
                </a:solidFill>
                <a:latin typeface="Verdana"/>
                <a:cs typeface="Verdana"/>
              </a:rPr>
              <a:t>EC</a:t>
            </a:r>
            <a:r>
              <a:rPr lang="en-US" sz="3200" spc="-10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lang="en-US" sz="32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lang="en-US" sz="3200" spc="-75" dirty="0" smtClean="0">
                <a:solidFill>
                  <a:srgbClr val="7E7E7E"/>
                </a:solidFill>
                <a:latin typeface="Verdana"/>
                <a:cs typeface="Verdana"/>
              </a:rPr>
              <a:t>REPO</a:t>
            </a:r>
            <a:r>
              <a:rPr lang="en-US" sz="3200" spc="-85" dirty="0" smtClean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lang="en-US" sz="3200" spc="-345" dirty="0" smtClean="0">
                <a:solidFill>
                  <a:srgbClr val="7E7E7E"/>
                </a:solidFill>
                <a:latin typeface="Verdana"/>
                <a:cs typeface="Verdana"/>
              </a:rPr>
              <a:t>T</a:t>
            </a:r>
          </a:p>
          <a:p>
            <a:pPr marL="0" indent="0" algn="ctr">
              <a:spcBef>
                <a:spcPts val="0"/>
              </a:spcBef>
            </a:pPr>
            <a:endParaRPr lang="en-US" sz="3200" spc="-345" dirty="0">
              <a:solidFill>
                <a:srgbClr val="7E7E7E"/>
              </a:solidFill>
              <a:latin typeface="Verdana"/>
              <a:cs typeface="Verdana"/>
            </a:endParaRPr>
          </a:p>
          <a:p>
            <a:pPr marL="0" indent="0" algn="ctr">
              <a:spcBef>
                <a:spcPts val="0"/>
              </a:spcBef>
            </a:pPr>
            <a:endParaRPr lang="en-US" sz="3200" spc="-345" dirty="0" smtClean="0">
              <a:solidFill>
                <a:srgbClr val="7E7E7E"/>
              </a:solidFill>
              <a:latin typeface="Verdana"/>
              <a:cs typeface="Verdana"/>
            </a:endParaRPr>
          </a:p>
          <a:p>
            <a:pPr marL="0" indent="0" algn="ctr">
              <a:spcBef>
                <a:spcPts val="0"/>
              </a:spcBef>
            </a:pPr>
            <a:endParaRPr lang="en-US" sz="3200" spc="-345" dirty="0">
              <a:solidFill>
                <a:srgbClr val="7E7E7E"/>
              </a:solidFill>
              <a:latin typeface="Verdana"/>
              <a:cs typeface="Verdana"/>
            </a:endParaRPr>
          </a:p>
          <a:p>
            <a:pPr marL="0" indent="0" algn="r">
              <a:spcBef>
                <a:spcPts val="0"/>
              </a:spcBef>
            </a:pPr>
            <a:r>
              <a:rPr lang="en-US" sz="2800" dirty="0" smtClean="0">
                <a:latin typeface="Verdana"/>
                <a:cs typeface="Verdana"/>
              </a:rPr>
              <a:t>HILAL P V</a:t>
            </a:r>
            <a:endParaRPr lang="en-US" sz="2800" dirty="0">
              <a:latin typeface="Verdana"/>
              <a:cs typeface="Verdana"/>
            </a:endParaRPr>
          </a:p>
          <a:p>
            <a:pPr marL="0" indent="0" algn="ctr">
              <a:spcBef>
                <a:spcPts val="0"/>
              </a:spcBef>
            </a:pPr>
            <a:endParaRPr lang="en-IN" sz="32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590134" y="685802"/>
            <a:ext cx="736092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>
              <a:spcBef>
                <a:spcPts val="960"/>
              </a:spcBef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find the key metrics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factors and show the meaningful relationships between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of investment data set.</a:t>
            </a:r>
          </a:p>
          <a:p>
            <a:pPr marL="457200" lvl="1" indent="0">
              <a:spcBef>
                <a:spcPts val="960"/>
              </a:spcBef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 smtClean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investments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FDI in the past years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better insight of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 wise investments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590134" y="1752600"/>
            <a:ext cx="8249066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D:\hilal\data science\iNeuron\internship\investment analysis\BI-architectur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332" y="2020255"/>
            <a:ext cx="5224939" cy="28174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66011" y="685800"/>
            <a:ext cx="436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Architecture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607146" y="1371600"/>
            <a:ext cx="8613054" cy="55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spcBef>
                <a:spcPts val="0"/>
              </a:spcBef>
              <a:buSzPts val="1760"/>
              <a:buNone/>
            </a:pPr>
            <a:r>
              <a:rPr lang="en-US" sz="1800" b="1" spc="10" dirty="0">
                <a:solidFill>
                  <a:schemeClr val="bg1"/>
                </a:solidFill>
                <a:latin typeface="Tahoma"/>
                <a:cs typeface="Tahoma"/>
              </a:rPr>
              <a:t>Sector:</a:t>
            </a:r>
            <a:r>
              <a:rPr lang="en-US" sz="1800" b="1" spc="-1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spc="65" dirty="0">
                <a:solidFill>
                  <a:schemeClr val="bg1"/>
                </a:solidFill>
                <a:latin typeface="Verdana"/>
                <a:cs typeface="Tahoma"/>
              </a:rPr>
              <a:t>In the 1</a:t>
            </a:r>
            <a:r>
              <a:rPr lang="en-US" sz="1800" spc="65" baseline="30000" dirty="0">
                <a:solidFill>
                  <a:schemeClr val="bg1"/>
                </a:solidFill>
                <a:latin typeface="Verdana"/>
                <a:cs typeface="Tahoma"/>
              </a:rPr>
              <a:t>st</a:t>
            </a:r>
            <a:r>
              <a:rPr lang="en-US" sz="1800" spc="65" dirty="0">
                <a:solidFill>
                  <a:schemeClr val="bg1"/>
                </a:solidFill>
                <a:latin typeface="Verdana"/>
                <a:cs typeface="Tahoma"/>
              </a:rPr>
              <a:t> column, Sector names are mentioned. There are total </a:t>
            </a:r>
            <a:r>
              <a:rPr lang="en-US" sz="1800" spc="65" dirty="0" smtClean="0">
                <a:solidFill>
                  <a:schemeClr val="bg1"/>
                </a:solidFill>
                <a:latin typeface="Verdana"/>
                <a:cs typeface="Tahoma"/>
              </a:rPr>
              <a:t>63 sectors</a:t>
            </a:r>
            <a:r>
              <a:rPr lang="en-US" sz="1800" spc="65" dirty="0">
                <a:solidFill>
                  <a:schemeClr val="bg1"/>
                </a:solidFill>
                <a:latin typeface="Verdana"/>
                <a:cs typeface="Tahoma"/>
              </a:rPr>
              <a:t> </a:t>
            </a:r>
            <a:r>
              <a:rPr lang="en-US" sz="1800" spc="65" dirty="0" smtClean="0">
                <a:solidFill>
                  <a:schemeClr val="bg1"/>
                </a:solidFill>
                <a:latin typeface="Verdana"/>
                <a:cs typeface="Tahoma"/>
              </a:rPr>
              <a:t>like </a:t>
            </a:r>
            <a:r>
              <a:rPr lang="en-US" sz="1800" spc="65" dirty="0">
                <a:solidFill>
                  <a:schemeClr val="bg1"/>
                </a:solidFill>
                <a:latin typeface="Verdana"/>
                <a:cs typeface="Tahoma"/>
              </a:rPr>
              <a:t>AGRICULTURAL MACHINERY, AGRICULTURE SERVICES, AUTOMOBILE INDUSTRY, COMPUTER SOFTWARE &amp; HARDWARE etc</a:t>
            </a:r>
            <a:r>
              <a:rPr lang="en-US" sz="1800" spc="65" dirty="0" smtClean="0">
                <a:solidFill>
                  <a:schemeClr val="bg1"/>
                </a:solidFill>
                <a:latin typeface="Verdana"/>
                <a:cs typeface="Tahoma"/>
              </a:rPr>
              <a:t>.</a:t>
            </a:r>
          </a:p>
          <a:p>
            <a:pPr marL="0" indent="0">
              <a:spcBef>
                <a:spcPts val="0"/>
              </a:spcBef>
              <a:buSzPts val="1760"/>
              <a:buNone/>
            </a:pPr>
            <a:endParaRPr lang="en-US" spc="65" dirty="0">
              <a:solidFill>
                <a:srgbClr val="23292E"/>
              </a:solidFill>
              <a:latin typeface="Verdana"/>
              <a:cs typeface="Tahoma"/>
            </a:endParaRPr>
          </a:p>
          <a:p>
            <a:pPr marL="0" indent="0">
              <a:spcBef>
                <a:spcPts val="0"/>
              </a:spcBef>
              <a:buSzPts val="1760"/>
              <a:buNone/>
            </a:pPr>
            <a:endParaRPr lang="en-US" spc="65" dirty="0" smtClean="0">
              <a:solidFill>
                <a:srgbClr val="23292E"/>
              </a:solidFill>
              <a:latin typeface="Verdana"/>
              <a:cs typeface="Tahoma"/>
            </a:endParaRPr>
          </a:p>
          <a:p>
            <a:pPr marL="0" indent="0">
              <a:spcBef>
                <a:spcPts val="0"/>
              </a:spcBef>
              <a:buSzPts val="1760"/>
              <a:buNone/>
            </a:pPr>
            <a:r>
              <a:rPr lang="en-US" sz="1800" spc="65" dirty="0">
                <a:solidFill>
                  <a:schemeClr val="bg1"/>
                </a:solidFill>
                <a:latin typeface="Verdana"/>
                <a:cs typeface="Tahoma"/>
              </a:rPr>
              <a:t>Year wise – </a:t>
            </a:r>
            <a:r>
              <a:rPr lang="en-US" sz="1800" spc="65" dirty="0">
                <a:solidFill>
                  <a:schemeClr val="bg1"/>
                </a:solidFill>
                <a:latin typeface="Verdana"/>
                <a:cs typeface="Tahoma"/>
              </a:rPr>
              <a:t>Apart from first column, years from 2000-01 to 2016-17 are mentioned the rest of the 16 columns.</a:t>
            </a:r>
            <a:endParaRPr lang="en-US" sz="1800" spc="65" dirty="0">
              <a:solidFill>
                <a:schemeClr val="bg1"/>
              </a:solidFill>
              <a:latin typeface="Verdana"/>
              <a:cs typeface="Tahoma"/>
            </a:endParaRPr>
          </a:p>
          <a:p>
            <a:pPr marL="0" indent="0">
              <a:spcBef>
                <a:spcPts val="0"/>
              </a:spcBef>
              <a:buSzPts val="1760"/>
              <a:buNone/>
            </a:pPr>
            <a:endParaRPr lang="en-US" dirty="0">
              <a:latin typeface="Verdana"/>
              <a:cs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0" y="657258"/>
            <a:ext cx="466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98" y="381001"/>
            <a:ext cx="7360920" cy="10668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86000"/>
            <a:ext cx="8542019" cy="3276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1" y="2514600"/>
            <a:ext cx="5157134" cy="2981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Top 5 Investment Sector</a:t>
            </a:r>
          </a:p>
          <a:p>
            <a:r>
              <a:rPr lang="en-US" dirty="0"/>
              <a:t>	</a:t>
            </a:r>
            <a:r>
              <a:rPr lang="en-US" dirty="0" smtClean="0"/>
              <a:t>Here,  the topmost sectors are displayed in which foreign investment had takes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2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59" y="685800"/>
            <a:ext cx="7360921" cy="533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2. Total Investment Year Wise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134" y="2286000"/>
            <a:ext cx="8782466" cy="370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2286000"/>
            <a:ext cx="6095999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371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the foreign investments from year 2000-01 to 2016-17 are shown in descending order. The maximum investment are happened in the year 2016-17.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9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36138" cy="4572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3. Investment from 2000-01 to 2016-17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134" y="2895600"/>
            <a:ext cx="7360920" cy="309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6749414" cy="3645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1430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foreign investment from year 2000-01 to 2016-17 are shown below. From this graph, the trends of foreign investment are identified.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1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89" y="457200"/>
            <a:ext cx="7360921" cy="2286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4. Sector wise investment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134" y="1600200"/>
            <a:ext cx="7360920" cy="510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:\Users\DELL\Desktop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68" y="685800"/>
            <a:ext cx="5561219" cy="6158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0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5817454" cy="630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1393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134</Words>
  <Application>Microsoft Office PowerPoint</Application>
  <PresentationFormat>Custom</PresentationFormat>
  <Paragraphs>30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Verdana</vt:lpstr>
      <vt:lpstr>Noto Sans Symbols</vt:lpstr>
      <vt:lpstr>Century Gothic</vt:lpstr>
      <vt:lpstr>Times New Roman</vt:lpstr>
      <vt:lpstr>Tahoma</vt:lpstr>
      <vt:lpstr>Slice</vt:lpstr>
      <vt:lpstr>PowerPoint Presentation</vt:lpstr>
      <vt:lpstr>PowerPoint Presentation</vt:lpstr>
      <vt:lpstr>PowerPoint Presentation</vt:lpstr>
      <vt:lpstr>PowerPoint Presentation</vt:lpstr>
      <vt:lpstr>Observations</vt:lpstr>
      <vt:lpstr>2. Total Investment Year Wise</vt:lpstr>
      <vt:lpstr>3. Investment from 2000-01 to 2016-17</vt:lpstr>
      <vt:lpstr>4. Sector wise investment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ismail - [2010]</cp:lastModifiedBy>
  <cp:revision>7</cp:revision>
  <dcterms:created xsi:type="dcterms:W3CDTF">2021-06-19T13:01:53Z</dcterms:created>
  <dcterms:modified xsi:type="dcterms:W3CDTF">2022-07-31T07:31:28Z</dcterms:modified>
</cp:coreProperties>
</file>