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3" r:id="rId11"/>
    <p:sldId id="264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2"/>
    <p:restoredTop sz="94670"/>
  </p:normalViewPr>
  <p:slideViewPr>
    <p:cSldViewPr snapToGrid="0" snapToObjects="1">
      <p:cViewPr varScale="1">
        <p:scale>
          <a:sx n="111" d="100"/>
          <a:sy n="111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2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8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3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0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5220C8-041C-C849-AD92-3E3FF2A9CE9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B642FD-0BC1-9247-8E90-98BE4363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08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" name="Picture 210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76F26F-6938-764A-BE4A-ED4F3B8E7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333822"/>
            <a:ext cx="4513792" cy="28193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University Clubs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09FD-DE4A-0044-B894-890746C29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3234864"/>
            <a:ext cx="4513792" cy="30988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Team </a:t>
            </a:r>
            <a:r>
              <a:rPr lang="tr-TR" sz="2400" b="1" dirty="0">
                <a:solidFill>
                  <a:srgbClr val="FFFFFF"/>
                </a:solidFill>
              </a:rPr>
              <a:t>6</a:t>
            </a: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Hilal Türkyılmaz </a:t>
            </a:r>
          </a:p>
          <a:p>
            <a:r>
              <a:rPr lang="tr-TR" sz="2000" dirty="0">
                <a:solidFill>
                  <a:srgbClr val="FFFFFF"/>
                </a:solidFill>
              </a:rPr>
              <a:t>Beyza şahin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tr-TR" sz="2000" dirty="0">
                <a:solidFill>
                  <a:srgbClr val="FFFFFF"/>
                </a:solidFill>
              </a:rPr>
              <a:t>Esmanur </a:t>
            </a:r>
            <a:r>
              <a:rPr lang="tr-TR" sz="2000" dirty="0" err="1">
                <a:solidFill>
                  <a:srgbClr val="FFFFFF"/>
                </a:solidFill>
              </a:rPr>
              <a:t>aytaş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FFFFFF"/>
                </a:solidFill>
              </a:rPr>
              <a:t>Advisor:</a:t>
            </a:r>
            <a:r>
              <a:rPr lang="tr-TR" sz="2000" i="1" dirty="0">
                <a:solidFill>
                  <a:srgbClr val="FFFFFF"/>
                </a:solidFill>
              </a:rPr>
              <a:t> </a:t>
            </a:r>
            <a:r>
              <a:rPr lang="en-US" sz="2000" i="1" dirty="0">
                <a:solidFill>
                  <a:srgbClr val="FFFFFF"/>
                </a:solidFill>
              </a:rPr>
              <a:t>Muhsin Zahid UĞUR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29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15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8B6A3153-7554-AC45-87C5-1455DD4E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3078687"/>
            <a:ext cx="5124328" cy="19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26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6FD8-F62F-644E-B5FF-74099A6E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9E4922-38F1-314A-86D2-473B07EA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41" y="2790861"/>
            <a:ext cx="876901" cy="876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EBEB40-1815-9C4D-8AF2-856B35EED8B7}"/>
              </a:ext>
            </a:extLst>
          </p:cNvPr>
          <p:cNvSpPr/>
          <p:nvPr/>
        </p:nvSpPr>
        <p:spPr>
          <a:xfrm>
            <a:off x="1097697" y="3700419"/>
            <a:ext cx="3280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dirty="0"/>
              <a:t>Esmanur AYTAŞ</a:t>
            </a:r>
            <a:endParaRPr lang="en-US" dirty="0"/>
          </a:p>
          <a:p>
            <a:pPr lvl="0" algn="ctr"/>
            <a:r>
              <a:rPr lang="en-US" dirty="0"/>
              <a:t>Team </a:t>
            </a:r>
            <a:r>
              <a:rPr lang="tr-TR" dirty="0"/>
              <a:t>L</a:t>
            </a:r>
            <a:r>
              <a:rPr lang="en-US" dirty="0" err="1"/>
              <a:t>eader</a:t>
            </a:r>
            <a:r>
              <a:rPr lang="en-US" dirty="0"/>
              <a:t>, Backend </a:t>
            </a:r>
            <a:r>
              <a:rPr lang="tr-TR" dirty="0"/>
              <a:t>D</a:t>
            </a:r>
            <a:r>
              <a:rPr lang="en-US" dirty="0" err="1"/>
              <a:t>eveloper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23C411-A1C6-D24C-9B33-B44C0D1E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43" y="2823518"/>
            <a:ext cx="876901" cy="8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9FF01C-0902-6043-B15F-94783004294E}"/>
              </a:ext>
            </a:extLst>
          </p:cNvPr>
          <p:cNvSpPr/>
          <p:nvPr/>
        </p:nvSpPr>
        <p:spPr>
          <a:xfrm>
            <a:off x="5200252" y="3733076"/>
            <a:ext cx="1780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dirty="0"/>
              <a:t>Beyza ŞAHİN</a:t>
            </a:r>
            <a:endParaRPr lang="en-US" dirty="0"/>
          </a:p>
          <a:p>
            <a:pPr lvl="0" algn="ctr"/>
            <a:r>
              <a:rPr lang="en-US" dirty="0"/>
              <a:t>DBA, UI Designer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022DE4-083A-544D-B06D-0AB16D22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598" y="2823518"/>
            <a:ext cx="876901" cy="8769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EB73E4-4E09-FF47-9E2A-6480980370F2}"/>
              </a:ext>
            </a:extLst>
          </p:cNvPr>
          <p:cNvSpPr/>
          <p:nvPr/>
        </p:nvSpPr>
        <p:spPr>
          <a:xfrm>
            <a:off x="7754408" y="3733076"/>
            <a:ext cx="2769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dirty="0"/>
              <a:t>Hilal TÜRKYILMAZ</a:t>
            </a:r>
            <a:endParaRPr lang="en-US" dirty="0"/>
          </a:p>
          <a:p>
            <a:pPr lvl="0" algn="ctr"/>
            <a:r>
              <a:rPr lang="en-US" dirty="0"/>
              <a:t> Frontend </a:t>
            </a:r>
            <a:r>
              <a:rPr lang="tr-TR" dirty="0"/>
              <a:t>D</a:t>
            </a:r>
            <a:r>
              <a:rPr lang="en-US" dirty="0" err="1"/>
              <a:t>eveloper</a:t>
            </a:r>
            <a:r>
              <a:rPr lang="en-US" dirty="0"/>
              <a:t>, </a:t>
            </a:r>
            <a:r>
              <a:rPr lang="tr-TR" dirty="0"/>
              <a:t>T</a:t>
            </a:r>
            <a:r>
              <a:rPr lang="en-US" dirty="0"/>
              <a:t>ester</a:t>
            </a:r>
          </a:p>
        </p:txBody>
      </p:sp>
    </p:spTree>
    <p:extLst>
      <p:ext uri="{BB962C8B-B14F-4D97-AF65-F5344CB8AC3E}">
        <p14:creationId xmlns:p14="http://schemas.microsoft.com/office/powerpoint/2010/main" val="146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6FD8-F62F-644E-B5FF-74099A6E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2CE9-2F33-AE4D-B726-F9BBB6E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973791" cy="3649133"/>
          </a:xfrm>
        </p:spPr>
        <p:txBody>
          <a:bodyPr anchor="t" anchorCtr="0"/>
          <a:lstStyle/>
          <a:p>
            <a:pPr marL="0" indent="0" algn="just">
              <a:buNone/>
            </a:pPr>
            <a:r>
              <a:rPr lang="en-US" b="1" dirty="0"/>
              <a:t>Low Participation in University Clubs</a:t>
            </a:r>
            <a:endParaRPr lang="tr-TR" b="1" dirty="0"/>
          </a:p>
          <a:p>
            <a:pPr marL="0" indent="0" algn="just">
              <a:buNone/>
            </a:pPr>
            <a:endParaRPr lang="tr-TR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Many students are unaware of upcoming events and opportunities.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 of centralized information for events leads to low engagement.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030" name="Picture 6" descr="Student Clubs | Özyeğin University">
            <a:extLst>
              <a:ext uri="{FF2B5EF4-FFF2-40B4-BE49-F238E27FC236}">
                <a16:creationId xmlns:a16="http://schemas.microsoft.com/office/drawing/2014/main" id="{6105395B-CAC8-2534-78CF-0107F41E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15" y="1337733"/>
            <a:ext cx="4097548" cy="393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7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6FD8-F62F-644E-B5FF-74099A6E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2CE9-2F33-AE4D-B726-F9BBB6E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35" y="2021330"/>
            <a:ext cx="6163572" cy="3939523"/>
          </a:xfrm>
        </p:spPr>
        <p:txBody>
          <a:bodyPr anchor="t" anchorCtr="0"/>
          <a:lstStyle/>
          <a:p>
            <a:pPr marL="457200" lvl="1" indent="0" algn="just">
              <a:buNone/>
            </a:pPr>
            <a:r>
              <a:rPr lang="en-US" b="1" dirty="0"/>
              <a:t>University Clubs Website</a:t>
            </a:r>
            <a:endParaRPr lang="tr-TR" b="1" dirty="0"/>
          </a:p>
          <a:p>
            <a:pPr lvl="1" algn="just"/>
            <a:r>
              <a:rPr lang="en-US" dirty="0"/>
              <a:t>A platform for students to discover and book events easily.</a:t>
            </a:r>
            <a:endParaRPr lang="tr-TR" dirty="0"/>
          </a:p>
          <a:p>
            <a:pPr lvl="1" algn="just"/>
            <a:endParaRPr lang="tr-TR" dirty="0"/>
          </a:p>
          <a:p>
            <a:pPr marL="457200" lvl="1" indent="0" algn="just">
              <a:buNone/>
            </a:pPr>
            <a:r>
              <a:rPr lang="en-US" b="1" dirty="0"/>
              <a:t>Why is your solution better?</a:t>
            </a:r>
            <a:endParaRPr lang="tr-TR" b="1" dirty="0"/>
          </a:p>
          <a:p>
            <a:pPr lvl="1" algn="just"/>
            <a:r>
              <a:rPr lang="en-US" dirty="0"/>
              <a:t>Reason 1: Centralizes all university club events in one accessible location.</a:t>
            </a:r>
            <a:endParaRPr lang="tr-TR" dirty="0"/>
          </a:p>
          <a:p>
            <a:pPr lvl="1" algn="just"/>
            <a:r>
              <a:rPr lang="en-US" dirty="0"/>
              <a:t>Reason 2: Simplifies the booking process, making it user-friendly.</a:t>
            </a:r>
            <a:endParaRPr lang="tr-TR" dirty="0"/>
          </a:p>
          <a:p>
            <a:pPr lvl="1" algn="just"/>
            <a:r>
              <a:rPr lang="en-US" dirty="0"/>
              <a:t>Reason 3: Facilitates social interactions among students, enhancing campus life.</a:t>
            </a:r>
            <a:endParaRPr lang="tr-TR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80870D-187E-6D5C-AEA9-1A611503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373" y="2021330"/>
            <a:ext cx="4798767" cy="33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6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6FD8-F62F-644E-B5FF-74099A6E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2CE9-2F33-AE4D-B726-F9BBB6E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650066"/>
          </a:xfrm>
        </p:spPr>
        <p:txBody>
          <a:bodyPr anchor="t" anchorCtr="0"/>
          <a:lstStyle/>
          <a:p>
            <a:pPr lvl="0" algn="just"/>
            <a:r>
              <a:rPr lang="en-US" b="1" dirty="0"/>
              <a:t>Aim 1:</a:t>
            </a:r>
            <a:r>
              <a:rPr lang="en-US" dirty="0"/>
              <a:t> Increase student participation in university clubs by providing a comprehensive event listing.</a:t>
            </a:r>
            <a:endParaRPr lang="tr-TR" dirty="0"/>
          </a:p>
          <a:p>
            <a:pPr marL="0" lvl="0" indent="0" algn="just">
              <a:buNone/>
            </a:pPr>
            <a:endParaRPr lang="tr-TR" dirty="0"/>
          </a:p>
          <a:p>
            <a:pPr lvl="0" algn="just"/>
            <a:r>
              <a:rPr lang="en-US" b="1" dirty="0"/>
              <a:t>Aim 2:</a:t>
            </a:r>
            <a:r>
              <a:rPr lang="en-US" dirty="0"/>
              <a:t> Streamline the event booking process for students, minimizing barriers to participation.</a:t>
            </a:r>
            <a:endParaRPr lang="tr-TR" dirty="0"/>
          </a:p>
          <a:p>
            <a:pPr marL="0" lvl="0" indent="0" algn="just">
              <a:buNone/>
            </a:pPr>
            <a:endParaRPr lang="tr-TR" dirty="0"/>
          </a:p>
          <a:p>
            <a:pPr lvl="0" algn="just"/>
            <a:r>
              <a:rPr lang="en-US" b="1" dirty="0"/>
              <a:t>Aim 3</a:t>
            </a:r>
            <a:r>
              <a:rPr lang="en-US" dirty="0"/>
              <a:t>: Foster a stronger campus community by encouraging social engagement through events.</a:t>
            </a:r>
          </a:p>
        </p:txBody>
      </p:sp>
    </p:spTree>
    <p:extLst>
      <p:ext uri="{BB962C8B-B14F-4D97-AF65-F5344CB8AC3E}">
        <p14:creationId xmlns:p14="http://schemas.microsoft.com/office/powerpoint/2010/main" val="312360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6FD8-F62F-644E-B5FF-74099A6E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products on the market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39DCA2-CFB9-6288-A318-C6161820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761229"/>
            <a:ext cx="669232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1: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Youthall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platform for youth events.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is it good?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Offers various events but lacks focus on university-specific activities.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Missing 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Limited information on university club events and participation analytics.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2: Eventbrite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popular event management tool for general events.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is it good?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Robust event management features and widespread use.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Missing 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 tailored for university environments; students may find it.</a:t>
            </a:r>
          </a:p>
        </p:txBody>
      </p:sp>
      <p:pic>
        <p:nvPicPr>
          <p:cNvPr id="1026" name="Picture 2" descr="Introducing Workspaces: Eventbrite's New &amp; Improved Navigation Is Here">
            <a:extLst>
              <a:ext uri="{FF2B5EF4-FFF2-40B4-BE49-F238E27FC236}">
                <a16:creationId xmlns:a16="http://schemas.microsoft.com/office/drawing/2014/main" id="{C22E960B-6F16-283B-6E5E-73DAF7EA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14" y="3330364"/>
            <a:ext cx="4228232" cy="306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DCC43-351A-A176-6F87-E8F5A72F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463" y="939962"/>
            <a:ext cx="3973637" cy="22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8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6FD8-F62F-644E-B5FF-74099A6E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functionality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4BB1E3-2C98-5E04-B213-92BE6F7C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31" y="1788869"/>
            <a:ext cx="99561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Main Functionality:</a:t>
            </a:r>
            <a:endParaRPr lang="tr-TR" altLang="en-US" b="1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Inform students about upcoming events and simplify the booking process.</a:t>
            </a:r>
            <a:r>
              <a:rPr lang="tr-TR" altLang="en-US" dirty="0"/>
              <a:t> (</a:t>
            </a:r>
            <a:r>
              <a:rPr lang="tr-TR" altLang="en-US" dirty="0" err="1"/>
              <a:t>event</a:t>
            </a:r>
            <a:r>
              <a:rPr lang="tr-TR" altLang="en-US" dirty="0"/>
              <a:t> </a:t>
            </a:r>
            <a:r>
              <a:rPr lang="tr-TR" altLang="en-US" dirty="0" err="1"/>
              <a:t>listing</a:t>
            </a:r>
            <a:r>
              <a:rPr lang="tr-TR" altLang="en-US" dirty="0"/>
              <a:t>, </a:t>
            </a:r>
            <a:r>
              <a:rPr lang="tr-TR" altLang="en-US" dirty="0" err="1"/>
              <a:t>ticket</a:t>
            </a:r>
            <a:r>
              <a:rPr lang="tr-TR" altLang="en-US" dirty="0"/>
              <a:t> </a:t>
            </a:r>
            <a:r>
              <a:rPr lang="tr-TR" altLang="en-US"/>
              <a:t>purchasing)</a:t>
            </a:r>
            <a:endParaRPr lang="tr-TR" altLang="en-US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Details:</a:t>
            </a:r>
            <a:r>
              <a:rPr lang="en-US" altLang="en-US" dirty="0"/>
              <a:t> Centralized event information fosters community engagement.</a:t>
            </a:r>
            <a:endParaRPr lang="tr-TR" altLang="en-US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en-US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Other Functionalities:</a:t>
            </a:r>
            <a:endParaRPr lang="tr-TR" altLang="en-US" b="1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Event detail pages with date, time, location, and description.</a:t>
            </a:r>
            <a:r>
              <a:rPr lang="tr-TR" altLang="en-US" dirty="0"/>
              <a:t> (</a:t>
            </a:r>
            <a:r>
              <a:rPr lang="tr-TR" altLang="en-US" dirty="0" err="1"/>
              <a:t>event</a:t>
            </a:r>
            <a:r>
              <a:rPr lang="tr-TR" altLang="en-US" dirty="0"/>
              <a:t> </a:t>
            </a:r>
            <a:r>
              <a:rPr lang="tr-TR" altLang="en-US" dirty="0" err="1"/>
              <a:t>management</a:t>
            </a:r>
            <a:r>
              <a:rPr lang="tr-TR" altLang="en-US" dirty="0"/>
              <a:t> </a:t>
            </a:r>
            <a:r>
              <a:rPr lang="tr-TR" altLang="en-US" dirty="0" err="1"/>
              <a:t>dashboard</a:t>
            </a:r>
            <a:r>
              <a:rPr lang="tr-TR" altLang="en-US" dirty="0"/>
              <a:t>)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Details:</a:t>
            </a:r>
            <a:r>
              <a:rPr lang="en-US" altLang="en-US" dirty="0"/>
              <a:t> Allows students to make informed decisions about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338001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6FD8-F62F-644E-B5FF-74099A6E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environment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C9373AA-89E3-91C2-BD99-1757889D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819103"/>
            <a:ext cx="949336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Users</a:t>
            </a:r>
            <a:r>
              <a:rPr lang="tr-TR" altLang="en-US" sz="1600" b="1" dirty="0"/>
              <a:t>:</a:t>
            </a:r>
            <a:endParaRPr kumimoji="0" lang="tr-T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tr-T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events, book tickets.</a:t>
            </a:r>
            <a:endParaRPr kumimoji="0" lang="tr-T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Club Members/Leaders: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 profiles, create events, track bookings, interact with attendees, analyze data.</a:t>
            </a:r>
            <a:endParaRPr kumimoji="0" lang="tr-T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Administrative Staff: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Oversee events, ensure policy compliance, access reports, approve or monitor club events.</a:t>
            </a:r>
            <a:endParaRPr kumimoji="0" lang="tr-T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External Sponsors: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event stats, post ads.</a:t>
            </a:r>
            <a:endParaRPr kumimoji="0" lang="tr-T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tr-TR" altLang="en-US" sz="16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tr-TR" altLang="en-US" sz="16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tr-TR" altLang="en-US" sz="1600" b="1" dirty="0"/>
              <a:t>Environment: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tr-TR" altLang="en-US" sz="1600" b="1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environment: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University campus (libraries, study halls, cafeterias, common areas).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Technology: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Wi-Fi available, but signal strength may vary by location.</a:t>
            </a:r>
          </a:p>
        </p:txBody>
      </p:sp>
    </p:spTree>
    <p:extLst>
      <p:ext uri="{BB962C8B-B14F-4D97-AF65-F5344CB8AC3E}">
        <p14:creationId xmlns:p14="http://schemas.microsoft.com/office/powerpoint/2010/main" val="349547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6FD8-F62F-644E-B5FF-74099A6E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EB9604-EC67-9DED-5C66-DB6E00E4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965488"/>
            <a:ext cx="7491123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 (HTML, CSS, JavaScript)</a:t>
            </a: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Creates the user interface for easy navigation.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 (</a:t>
            </a: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SQL)</a:t>
            </a: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Manages event and reservation data efficiently.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 (Python)</a:t>
            </a: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Processes reservations and manages user accounts.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ML Nedir ve Nerelerde Kullanılır? - weepay Blog">
            <a:extLst>
              <a:ext uri="{FF2B5EF4-FFF2-40B4-BE49-F238E27FC236}">
                <a16:creationId xmlns:a16="http://schemas.microsoft.com/office/drawing/2014/main" id="{C2EFF4AE-D95E-1E17-7D9A-44F2D133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228" y="1178350"/>
            <a:ext cx="1399356" cy="78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51F5CB2E-8D8F-FF88-A3C0-5607F820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35" y="1965488"/>
            <a:ext cx="1648475" cy="103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JavaScript - Vikipedi">
            <a:extLst>
              <a:ext uri="{FF2B5EF4-FFF2-40B4-BE49-F238E27FC236}">
                <a16:creationId xmlns:a16="http://schemas.microsoft.com/office/drawing/2014/main" id="{2C0ED28D-A1B3-3597-BF7D-CAB5ACBB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816" y="3060482"/>
            <a:ext cx="866429" cy="86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(programming language) - Wikipedia">
            <a:extLst>
              <a:ext uri="{FF2B5EF4-FFF2-40B4-BE49-F238E27FC236}">
                <a16:creationId xmlns:a16="http://schemas.microsoft.com/office/drawing/2014/main" id="{1F69142A-EEC8-9AFA-B13D-61845F51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37" y="5006196"/>
            <a:ext cx="1131786" cy="124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(@MySQL) / X">
            <a:extLst>
              <a:ext uri="{FF2B5EF4-FFF2-40B4-BE49-F238E27FC236}">
                <a16:creationId xmlns:a16="http://schemas.microsoft.com/office/drawing/2014/main" id="{128CADFF-A4F4-0FAC-A89D-70B81C9A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573" y="4080294"/>
            <a:ext cx="974615" cy="9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59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6FD8-F62F-644E-B5FF-74099A6E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foreseen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2CE9-2F33-AE4D-B726-F9BBB6E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406926" cy="3335097"/>
          </a:xfrm>
        </p:spPr>
        <p:txBody>
          <a:bodyPr anchor="t" anchorCtr="0">
            <a:normAutofit/>
          </a:bodyPr>
          <a:lstStyle/>
          <a:p>
            <a:pPr lvl="0" algn="just"/>
            <a:r>
              <a:rPr lang="en-US" sz="1600" b="1" dirty="0"/>
              <a:t>User-Friendly Interface: </a:t>
            </a:r>
            <a:r>
              <a:rPr lang="en-US" sz="1600" dirty="0"/>
              <a:t>Catering to various user roles while maintaining simplicity.</a:t>
            </a:r>
            <a:endParaRPr lang="tr-TR" sz="1600" dirty="0"/>
          </a:p>
          <a:p>
            <a:pPr lvl="0" algn="just"/>
            <a:endParaRPr lang="en-US" sz="1600" dirty="0"/>
          </a:p>
          <a:p>
            <a:pPr lvl="0" algn="just"/>
            <a:r>
              <a:rPr lang="en-US" sz="1600" b="1" dirty="0"/>
              <a:t>Integration Issues: </a:t>
            </a:r>
            <a:r>
              <a:rPr lang="en-US" sz="1600" dirty="0"/>
              <a:t>Smooth data flow between front-end and back-end systems.</a:t>
            </a:r>
            <a:endParaRPr lang="tr-TR" sz="1600" dirty="0"/>
          </a:p>
          <a:p>
            <a:pPr lvl="0" algn="just"/>
            <a:endParaRPr lang="en-US" sz="1600" dirty="0"/>
          </a:p>
          <a:p>
            <a:pPr lvl="0" algn="just"/>
            <a:r>
              <a:rPr lang="en-US" sz="1600" b="1" dirty="0"/>
              <a:t>Event Overlap Management:</a:t>
            </a:r>
            <a:r>
              <a:rPr lang="en-US" sz="1600" dirty="0"/>
              <a:t> Avoiding double bookings through an effective scheduling system.</a:t>
            </a:r>
          </a:p>
        </p:txBody>
      </p:sp>
    </p:spTree>
    <p:extLst>
      <p:ext uri="{BB962C8B-B14F-4D97-AF65-F5344CB8AC3E}">
        <p14:creationId xmlns:p14="http://schemas.microsoft.com/office/powerpoint/2010/main" val="293472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75170C63636847AB39C9314D8FC90F" ma:contentTypeVersion="8" ma:contentTypeDescription="Create a new document." ma:contentTypeScope="" ma:versionID="353f4b2a05e4ebd18f23db1d2c9805d5">
  <xsd:schema xmlns:xsd="http://www.w3.org/2001/XMLSchema" xmlns:xs="http://www.w3.org/2001/XMLSchema" xmlns:p="http://schemas.microsoft.com/office/2006/metadata/properties" xmlns:ns2="4a2068b9-f787-4a3f-83cc-fea236646a96" targetNamespace="http://schemas.microsoft.com/office/2006/metadata/properties" ma:root="true" ma:fieldsID="590964005358f9c588c7191b82ac9525" ns2:_="">
    <xsd:import namespace="4a2068b9-f787-4a3f-83cc-fea236646a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2068b9-f787-4a3f-83cc-fea236646a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E20DE7-0CBD-4B22-9807-CEDD1076C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2068b9-f787-4a3f-83cc-fea236646a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65560B-3FD4-4B3A-AB11-B7CAD9EA84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D5697-28AF-43A6-B25A-5C86DE22D36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499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University Clubs Website</vt:lpstr>
      <vt:lpstr>Problem</vt:lpstr>
      <vt:lpstr>Solution</vt:lpstr>
      <vt:lpstr>aims</vt:lpstr>
      <vt:lpstr>Similar products on the market</vt:lpstr>
      <vt:lpstr>functionality</vt:lpstr>
      <vt:lpstr>USERS and environment</vt:lpstr>
      <vt:lpstr>technology</vt:lpstr>
      <vt:lpstr>Challenges foreseen</vt:lpstr>
      <vt:lpstr>Division of labor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Muhsin Zahid Uğur</dc:creator>
  <cp:lastModifiedBy>hilal türkyılmaz</cp:lastModifiedBy>
  <cp:revision>66</cp:revision>
  <dcterms:created xsi:type="dcterms:W3CDTF">2019-02-22T13:19:17Z</dcterms:created>
  <dcterms:modified xsi:type="dcterms:W3CDTF">2024-10-23T07:12:04Z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0x010100F875170C63636847AB39C9314D8FC90F</vt:lpwstr>
  </property>
</Properties>
</file>