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90" r:id="rId4"/>
    <p:sldId id="292" r:id="rId5"/>
    <p:sldId id="275" r:id="rId6"/>
    <p:sldId id="291" r:id="rId7"/>
    <p:sldId id="276" r:id="rId8"/>
    <p:sldId id="279" r:id="rId9"/>
    <p:sldId id="277" r:id="rId10"/>
    <p:sldId id="283" r:id="rId11"/>
    <p:sldId id="293" r:id="rId12"/>
    <p:sldId id="294" r:id="rId13"/>
    <p:sldId id="296" r:id="rId14"/>
    <p:sldId id="295" r:id="rId15"/>
    <p:sldId id="278" r:id="rId16"/>
    <p:sldId id="280" r:id="rId17"/>
    <p:sldId id="281" r:id="rId18"/>
    <p:sldId id="282" r:id="rId19"/>
    <p:sldId id="284" r:id="rId20"/>
    <p:sldId id="285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6" d="100"/>
          <a:sy n="66" d="100"/>
        </p:scale>
        <p:origin x="-1494" y="-96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92067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953000"/>
            <a:ext cx="7772400" cy="1012825"/>
          </a:xfr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6096000"/>
            <a:ext cx="6400800" cy="6858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D7CC22-409F-4807-8B40-FF89D69010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2017/11/25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  <a:t>‹#›</a:t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D7CC22-409F-4807-8B40-FF89D69010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2017/11/25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  <a:t>‹#›</a:t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49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19800" cy="5849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D7CC22-409F-4807-8B40-FF89D69010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2017/11/25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  <a:t>‹#›</a:t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D7CC22-409F-4807-8B40-FF89D69010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2017/11/25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  <a:t>‹#›</a:t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D7CC22-409F-4807-8B40-FF89D69010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2017/11/25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  <a:t>‹#›</a:t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D7CC22-409F-4807-8B40-FF89D69010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2017/11/25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  <a:t>‹#›</a:t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D7CC22-409F-4807-8B40-FF89D69010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2017/11/25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  <a:t>‹#›</a:t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D7CC22-409F-4807-8B40-FF89D69010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2017/11/25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  <a:t>‹#›</a:t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D7CC22-409F-4807-8B40-FF89D69010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2017/11/25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  <a:t>‹#›</a:t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D7CC22-409F-4807-8B40-FF89D69010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2017/11/25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  <a:t>‹#›</a:t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D7CC22-409F-4807-8B40-FF89D69010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2017/11/25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  <a:t>‹#›</a:t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6225"/>
            <a:ext cx="8229600" cy="11414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D7CC22-409F-4807-8B40-FF89D69010C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2017/11/25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  <a:t>‹#›</a:t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+mj-lt"/>
                <a:ea typeface="+mj-ea"/>
                <a:cs typeface="+mj-cs"/>
              </a:rPr>
              <a:t>线段树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endParaRPr lang="zh-CN" altLang="zh-C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7788"/>
            <a:ext cx="6659563" cy="1636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5" name="Text Box 11"/>
          <p:cNvSpPr txBox="1"/>
          <p:nvPr/>
        </p:nvSpPr>
        <p:spPr>
          <a:xfrm>
            <a:off x="5578475" y="6427788"/>
            <a:ext cx="28829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问询：区间</a:t>
            </a:r>
            <a:r>
              <a:rPr lang="en-US" altLang="zh-CN" dirty="0">
                <a:latin typeface="Arial" panose="020B0604020202020204" pitchFamily="34" charset="0"/>
              </a:rPr>
              <a:t>[p,p]</a:t>
            </a:r>
            <a:r>
              <a:rPr lang="zh-CN" altLang="en-US" dirty="0">
                <a:latin typeface="Arial" panose="020B0604020202020204" pitchFamily="34" charset="0"/>
              </a:rPr>
              <a:t>的元素值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56" y="682235"/>
            <a:ext cx="4608512" cy="184009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10"/>
          <p:cNvSpPr txBox="1"/>
          <p:nvPr/>
        </p:nvSpPr>
        <p:spPr>
          <a:xfrm>
            <a:off x="1907705" y="2597478"/>
            <a:ext cx="187220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结点结构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45024"/>
            <a:ext cx="51125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每个结点存储：</a:t>
            </a:r>
            <a:endParaRPr lang="en-US" altLang="zh-CN" sz="2000" smtClean="0"/>
          </a:p>
          <a:p>
            <a:r>
              <a:rPr lang="en-US" altLang="zh-CN" sz="2000" smtClean="0"/>
              <a:t>1</a:t>
            </a:r>
            <a:r>
              <a:rPr lang="zh-CN" altLang="en-US" sz="2000" smtClean="0"/>
              <a:t>）区间的左右 端点</a:t>
            </a:r>
            <a:endParaRPr lang="en-US" altLang="zh-CN" sz="2000" smtClean="0"/>
          </a:p>
          <a:p>
            <a:r>
              <a:rPr lang="en-US" altLang="zh-CN" sz="2000" smtClean="0"/>
              <a:t>2</a:t>
            </a:r>
            <a:r>
              <a:rPr lang="zh-CN" altLang="en-US" sz="2000" smtClean="0"/>
              <a:t>）这个区间上增加的值</a:t>
            </a:r>
            <a:endParaRPr lang="en-US" altLang="zh-CN" sz="2000" smtClean="0"/>
          </a:p>
          <a:p>
            <a:endParaRPr lang="en-US" altLang="zh-CN" sz="2000"/>
          </a:p>
          <a:p>
            <a:r>
              <a:rPr lang="zh-CN" altLang="en-US" sz="2000" smtClean="0"/>
              <a:t>这个结点数组将是线段树的存储空间</a:t>
            </a:r>
            <a:endParaRPr lang="en-US" altLang="zh-CN" sz="2000" smtClean="0"/>
          </a:p>
          <a:p>
            <a:r>
              <a:rPr lang="zh-CN" altLang="en-US" sz="2000" smtClean="0"/>
              <a:t>线段树将建立这个空间基础上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23665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85" y="1412776"/>
            <a:ext cx="4103687" cy="1814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8"/>
          <p:cNvSpPr txBox="1"/>
          <p:nvPr/>
        </p:nvSpPr>
        <p:spPr>
          <a:xfrm>
            <a:off x="4612515" y="3315843"/>
            <a:ext cx="40354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建立以</a:t>
            </a:r>
            <a:r>
              <a:rPr lang="en-US" altLang="zh-CN" dirty="0">
                <a:latin typeface="Arial" panose="020B0604020202020204" pitchFamily="34" charset="0"/>
              </a:rPr>
              <a:t>btree[Root]</a:t>
            </a:r>
            <a:r>
              <a:rPr lang="zh-CN" altLang="en-US" dirty="0">
                <a:latin typeface="Arial" panose="020B0604020202020204" pitchFamily="34" charset="0"/>
              </a:rPr>
              <a:t>为根的树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3520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所有操作前建立一个线段树：</a:t>
            </a:r>
            <a:endParaRPr lang="en-US" altLang="zh-CN" sz="2400" smtClean="0"/>
          </a:p>
          <a:p>
            <a:r>
              <a:rPr lang="en-US" altLang="zh-CN" sz="2400" smtClean="0"/>
              <a:t>1)Root</a:t>
            </a:r>
            <a:r>
              <a:rPr lang="zh-CN" altLang="en-US" sz="2400" smtClean="0"/>
              <a:t>为根</a:t>
            </a:r>
            <a:endParaRPr lang="en-US" altLang="zh-CN" sz="2400" smtClean="0"/>
          </a:p>
          <a:p>
            <a:r>
              <a:rPr lang="en-US" altLang="zh-CN" sz="2400" smtClean="0"/>
              <a:t>2)</a:t>
            </a:r>
            <a:r>
              <a:rPr lang="zh-CN" altLang="en-US" sz="2400" smtClean="0"/>
              <a:t>区间是</a:t>
            </a:r>
            <a:r>
              <a:rPr lang="en-US" altLang="zh-CN" sz="2400" smtClean="0"/>
              <a:t>[l,r]</a:t>
            </a:r>
          </a:p>
          <a:p>
            <a:r>
              <a:rPr lang="zh-CN" altLang="en-US" sz="2400" smtClean="0"/>
              <a:t>注意</a:t>
            </a:r>
            <a:endParaRPr lang="en-US" altLang="zh-CN" sz="2400" smtClean="0"/>
          </a:p>
          <a:p>
            <a:r>
              <a:rPr lang="en-US" altLang="zh-CN" sz="2400" smtClean="0"/>
              <a:t>1</a:t>
            </a:r>
            <a:r>
              <a:rPr lang="zh-CN" altLang="en-US" sz="2400" smtClean="0"/>
              <a:t>）</a:t>
            </a:r>
            <a:r>
              <a:rPr lang="en-US" altLang="zh-CN" sz="2400" smtClean="0"/>
              <a:t>Root</a:t>
            </a:r>
            <a:r>
              <a:rPr lang="zh-CN" altLang="en-US" sz="2400" smtClean="0"/>
              <a:t>是数组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的下标</a:t>
            </a:r>
            <a:endParaRPr lang="en-US" altLang="zh-CN" sz="2400" smtClean="0"/>
          </a:p>
          <a:p>
            <a:r>
              <a:rPr lang="en-US" altLang="zh-CN" sz="2400" smtClean="0"/>
              <a:t>2</a:t>
            </a:r>
            <a:r>
              <a:rPr lang="zh-CN" altLang="en-US" sz="2400" smtClean="0"/>
              <a:t>）结点的默认</a:t>
            </a:r>
            <a:r>
              <a:rPr lang="en-US" altLang="zh-CN" sz="2400" smtClean="0"/>
              <a:t>add=0</a:t>
            </a:r>
          </a:p>
          <a:p>
            <a:r>
              <a:rPr lang="en-US" altLang="zh-CN" sz="2400" smtClean="0"/>
              <a:t>3</a:t>
            </a:r>
            <a:r>
              <a:rPr lang="zh-CN" altLang="en-US" sz="2400" smtClean="0"/>
              <a:t>）没有左指针，右指针</a:t>
            </a:r>
            <a:endParaRPr lang="en-US" altLang="zh-CN" sz="2400" smtClean="0"/>
          </a:p>
          <a:p>
            <a:endParaRPr lang="zh-CN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58" y="4077072"/>
            <a:ext cx="58483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856" y="4149080"/>
            <a:ext cx="7141539" cy="238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31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395663"/>
            <a:ext cx="6626225" cy="3395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9"/>
          <p:cNvSpPr txBox="1"/>
          <p:nvPr/>
        </p:nvSpPr>
        <p:spPr>
          <a:xfrm>
            <a:off x="395536" y="5733256"/>
            <a:ext cx="26638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区间</a:t>
            </a:r>
            <a:r>
              <a:rPr lang="en-US" altLang="zh-CN" dirty="0">
                <a:latin typeface="Arial" panose="020B0604020202020204" pitchFamily="34" charset="0"/>
              </a:rPr>
              <a:t>[l,r]</a:t>
            </a:r>
            <a:r>
              <a:rPr lang="zh-CN" altLang="en-US" dirty="0">
                <a:latin typeface="Arial" panose="020B0604020202020204" pitchFamily="34" charset="0"/>
              </a:rPr>
              <a:t>的值都增加</a:t>
            </a:r>
            <a:r>
              <a:rPr lang="en-US" altLang="zh-CN" dirty="0">
                <a:latin typeface="Arial" panose="020B0604020202020204" pitchFamily="34" charset="0"/>
              </a:rPr>
              <a:t>add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55679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在</a:t>
            </a:r>
            <a:r>
              <a:rPr lang="en-US" altLang="zh-CN" sz="2400" smtClean="0"/>
              <a:t>Root</a:t>
            </a:r>
            <a:r>
              <a:rPr lang="zh-CN" altLang="en-US" sz="2400" smtClean="0"/>
              <a:t>为根的树中，为区间</a:t>
            </a:r>
            <a:r>
              <a:rPr lang="en-US" altLang="zh-CN" sz="2400" smtClean="0"/>
              <a:t>[l,r]</a:t>
            </a:r>
            <a:r>
              <a:rPr lang="zh-CN" altLang="en-US" sz="2400" smtClean="0"/>
              <a:t>中的每个数增加</a:t>
            </a:r>
            <a:r>
              <a:rPr lang="en-US" altLang="zh-CN" sz="2400" smtClean="0"/>
              <a:t>add</a:t>
            </a:r>
          </a:p>
          <a:p>
            <a:r>
              <a:rPr lang="zh-CN" altLang="en-US" sz="2400" smtClean="0"/>
              <a:t>有几种情况：</a:t>
            </a:r>
            <a:endParaRPr lang="en-US" altLang="zh-CN" sz="2400" smtClean="0"/>
          </a:p>
          <a:p>
            <a:r>
              <a:rPr lang="en-US" altLang="zh-CN" sz="2400" smtClean="0"/>
              <a:t>1</a:t>
            </a:r>
            <a:r>
              <a:rPr lang="zh-CN" altLang="en-US" sz="2400" smtClean="0"/>
              <a:t>）</a:t>
            </a:r>
            <a:r>
              <a:rPr lang="zh-CN" altLang="en-US" sz="2400"/>
              <a:t>结点</a:t>
            </a:r>
            <a:r>
              <a:rPr lang="en-US" altLang="zh-CN" sz="2400" smtClean="0"/>
              <a:t>A[Root]</a:t>
            </a:r>
            <a:r>
              <a:rPr lang="zh-CN" altLang="en-US" sz="2400" smtClean="0"/>
              <a:t>的区间与区间</a:t>
            </a:r>
            <a:r>
              <a:rPr lang="en-US" altLang="zh-CN" sz="2400" smtClean="0"/>
              <a:t>[l,r]</a:t>
            </a:r>
            <a:r>
              <a:rPr lang="zh-CN" altLang="en-US" sz="2400" smtClean="0"/>
              <a:t>一致，</a:t>
            </a:r>
            <a:r>
              <a:rPr lang="en-US" altLang="zh-CN" sz="2400" smtClean="0"/>
              <a:t>add</a:t>
            </a:r>
            <a:r>
              <a:rPr lang="zh-CN" altLang="en-US" sz="2400" smtClean="0"/>
              <a:t>值增加</a:t>
            </a:r>
            <a:endParaRPr lang="en-US" altLang="zh-CN" sz="2400" smtClean="0"/>
          </a:p>
          <a:p>
            <a:r>
              <a:rPr lang="en-US" altLang="zh-CN" sz="2400" smtClean="0"/>
              <a:t>2</a:t>
            </a:r>
            <a:r>
              <a:rPr lang="zh-CN" altLang="en-US" sz="2400" smtClean="0"/>
              <a:t>）区间</a:t>
            </a:r>
            <a:r>
              <a:rPr lang="en-US" altLang="zh-CN" sz="2400" smtClean="0"/>
              <a:t>[l,r]</a:t>
            </a:r>
            <a:r>
              <a:rPr lang="zh-CN" altLang="en-US" sz="2400" smtClean="0"/>
              <a:t>在结点区间的左半边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4460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0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4221163"/>
            <a:ext cx="5291138" cy="2414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1024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5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解决方法是借用数据结构中常用的</a:t>
            </a:r>
            <a:r>
              <a:rPr lang="en-US" altLang="zh-CN" dirty="0"/>
              <a:t>\</a:t>
            </a:r>
            <a:r>
              <a:rPr lang="zh-CN" altLang="en-US" dirty="0"/>
              <a:t>懒操作</a:t>
            </a:r>
            <a:r>
              <a:rPr lang="en-US" altLang="zh-CN" dirty="0"/>
              <a:t>"</a:t>
            </a:r>
            <a:r>
              <a:rPr lang="zh-CN" altLang="en-US" dirty="0"/>
              <a:t>的思想，只记录有哪些操作需要执行，而不去真正执行这些操作。</a:t>
            </a:r>
            <a:endParaRPr lang="en-US" altLang="zh-CN" dirty="0"/>
          </a:p>
          <a:p>
            <a:pPr eaLnBrk="1" hangingPunct="1"/>
            <a:r>
              <a:rPr lang="zh-CN" altLang="en-US" dirty="0"/>
              <a:t>如，在需要给区间</a:t>
            </a:r>
            <a:r>
              <a:rPr lang="en-US" altLang="zh-CN" dirty="0"/>
              <a:t>[l</a:t>
            </a:r>
            <a:r>
              <a:rPr lang="zh-CN" altLang="en-US" dirty="0"/>
              <a:t>，</a:t>
            </a:r>
            <a:r>
              <a:rPr lang="en-US" altLang="zh-CN" dirty="0"/>
              <a:t>r]</a:t>
            </a:r>
            <a:r>
              <a:rPr lang="zh-CN" altLang="en-US" dirty="0"/>
              <a:t>的元素同时增加</a:t>
            </a:r>
            <a:r>
              <a:rPr lang="en-US" altLang="zh-CN" dirty="0"/>
              <a:t>d</a:t>
            </a:r>
            <a:r>
              <a:rPr lang="zh-CN" altLang="en-US" dirty="0"/>
              <a:t>时（指令</a:t>
            </a:r>
            <a:r>
              <a:rPr lang="en-US" altLang="zh-CN" dirty="0"/>
              <a:t>add(l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d)</a:t>
            </a:r>
            <a:r>
              <a:rPr lang="zh-CN" altLang="en-US" dirty="0"/>
              <a:t>）。 我们把这个指令记录到相应的结点中。这样，叶结点的元素值为它所有祖先的</a:t>
            </a:r>
            <a:r>
              <a:rPr lang="en-US" altLang="zh-CN" dirty="0"/>
              <a:t>add</a:t>
            </a:r>
            <a:r>
              <a:rPr lang="zh-CN" altLang="en-US" dirty="0"/>
              <a:t>值之和</a:t>
            </a:r>
            <a:endParaRPr lang="en-US" altLang="zh-CN" dirty="0"/>
          </a:p>
          <a:p>
            <a:pPr eaLnBrk="1" hangingPunct="1"/>
            <a:r>
              <a:rPr lang="zh-CN" altLang="en-US" dirty="0"/>
              <a:t>如</a:t>
            </a:r>
            <a:r>
              <a:rPr lang="en-US" altLang="zh-CN" dirty="0"/>
              <a:t>add(2,5,1),</a:t>
            </a:r>
            <a:r>
              <a:rPr lang="zh-CN" altLang="en-US" dirty="0"/>
              <a:t>则结点</a:t>
            </a:r>
            <a:r>
              <a:rPr lang="en-US" altLang="zh-CN" dirty="0"/>
              <a:t>[2,2]</a:t>
            </a:r>
            <a:r>
              <a:rPr lang="zh-CN" altLang="en-US" dirty="0"/>
              <a:t>、</a:t>
            </a:r>
            <a:r>
              <a:rPr lang="en-US" altLang="zh-CN" dirty="0"/>
              <a:t>[3,3]</a:t>
            </a:r>
            <a:r>
              <a:rPr lang="zh-CN" altLang="en-US" dirty="0"/>
              <a:t>、</a:t>
            </a:r>
            <a:r>
              <a:rPr lang="en-US" altLang="zh-CN" dirty="0"/>
              <a:t>[4,5]</a:t>
            </a:r>
            <a:r>
              <a:rPr lang="zh-CN" altLang="en-US" dirty="0"/>
              <a:t>都记录有</a:t>
            </a:r>
            <a:r>
              <a:rPr lang="en-US" altLang="zh-CN" dirty="0"/>
              <a:t>add(1)</a:t>
            </a:r>
          </a:p>
        </p:txBody>
      </p:sp>
      <p:sp>
        <p:nvSpPr>
          <p:cNvPr id="10245" name="TextBox 1"/>
          <p:cNvSpPr txBox="1"/>
          <p:nvPr/>
        </p:nvSpPr>
        <p:spPr>
          <a:xfrm>
            <a:off x="827088" y="4365625"/>
            <a:ext cx="1671637" cy="9223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add(2,5,1)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区间</a:t>
            </a:r>
            <a:r>
              <a:rPr lang="en-US" altLang="zh-CN" dirty="0">
                <a:latin typeface="Arial" panose="020B0604020202020204" pitchFamily="34" charset="0"/>
              </a:rPr>
              <a:t>[2,5]</a:t>
            </a:r>
            <a:r>
              <a:rPr lang="zh-CN" altLang="en-US" dirty="0">
                <a:latin typeface="Arial" panose="020B0604020202020204" pitchFamily="34" charset="0"/>
              </a:rPr>
              <a:t>每个元素都增加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6" name="TextBox 2"/>
          <p:cNvSpPr txBox="1"/>
          <p:nvPr/>
        </p:nvSpPr>
        <p:spPr>
          <a:xfrm>
            <a:off x="2700338" y="6451600"/>
            <a:ext cx="358775" cy="276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</a:rPr>
              <a:t>+1</a:t>
            </a:r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10247" name="TextBox 6"/>
          <p:cNvSpPr txBox="1"/>
          <p:nvPr/>
        </p:nvSpPr>
        <p:spPr>
          <a:xfrm>
            <a:off x="3132138" y="6032500"/>
            <a:ext cx="360362" cy="276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</a:rPr>
              <a:t>+1</a:t>
            </a:r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10248" name="TextBox 7"/>
          <p:cNvSpPr txBox="1"/>
          <p:nvPr/>
        </p:nvSpPr>
        <p:spPr>
          <a:xfrm>
            <a:off x="4211638" y="5295900"/>
            <a:ext cx="360362" cy="2778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</a:rPr>
              <a:t>+1</a:t>
            </a:r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10249" name="圆角矩形标注 9"/>
          <p:cNvSpPr/>
          <p:nvPr/>
        </p:nvSpPr>
        <p:spPr>
          <a:xfrm>
            <a:off x="5508625" y="4076700"/>
            <a:ext cx="1439863" cy="647700"/>
          </a:xfrm>
          <a:prstGeom prst="wedgeRoundRectCallout">
            <a:avLst>
              <a:gd name="adj1" fmla="val -108204"/>
              <a:gd name="adj2" fmla="val 127944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结点记录区间的增加值</a:t>
            </a:r>
          </a:p>
        </p:txBody>
      </p:sp>
      <p:pic>
        <p:nvPicPr>
          <p:cNvPr id="10250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8" y="4365625"/>
            <a:ext cx="2667000" cy="1066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9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根据前面的结论，每一条任意区间的修改指令可以分解成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2log2 L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个树中区间的修改指令，且修改操作具有叠加性，因此修改操作的时间复杂度为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O(log n)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。查询操作只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需要累加叶子的所有祖先，它也是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O(log n)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动态统计问题</a:t>
            </a:r>
            <a:r>
              <a:rPr lang="en-US" altLang="zh-CN" b="1" dirty="0"/>
              <a:t>III </a:t>
            </a:r>
          </a:p>
          <a:p>
            <a:pPr eaLnBrk="1" hangingPunct="1"/>
            <a:r>
              <a:rPr lang="zh-CN" altLang="en-US" dirty="0"/>
              <a:t>要求：每次可以同时给一个区间</a:t>
            </a:r>
            <a:r>
              <a:rPr lang="en-US" altLang="zh-CN" dirty="0"/>
              <a:t>[l</a:t>
            </a:r>
            <a:r>
              <a:rPr lang="zh-CN" altLang="en-US" dirty="0"/>
              <a:t>，</a:t>
            </a:r>
            <a:r>
              <a:rPr lang="en-US" altLang="zh-CN" dirty="0"/>
              <a:t>r]</a:t>
            </a:r>
            <a:r>
              <a:rPr lang="zh-CN" altLang="en-US" dirty="0"/>
              <a:t>内的数同时增加一个数</a:t>
            </a:r>
            <a:r>
              <a:rPr lang="en-US" altLang="zh-CN" dirty="0"/>
              <a:t>d</a:t>
            </a:r>
            <a:r>
              <a:rPr lang="zh-CN" altLang="en-US" dirty="0"/>
              <a:t>，也可以询问一个区间</a:t>
            </a:r>
            <a:r>
              <a:rPr lang="en-US" altLang="zh-CN" dirty="0"/>
              <a:t>[l</a:t>
            </a:r>
            <a:r>
              <a:rPr lang="zh-CN" altLang="en-US" dirty="0"/>
              <a:t>，</a:t>
            </a:r>
            <a:r>
              <a:rPr lang="en-US" altLang="zh-CN" dirty="0"/>
              <a:t>r]</a:t>
            </a:r>
            <a:r>
              <a:rPr lang="zh-CN" altLang="en-US" dirty="0"/>
              <a:t>内所有元素的和。</a:t>
            </a:r>
            <a:endParaRPr lang="en-US" altLang="zh-CN" dirty="0"/>
          </a:p>
          <a:p>
            <a:pPr eaLnBrk="1" hangingPunct="1"/>
            <a:r>
              <a:rPr lang="zh-CN" altLang="en-US" dirty="0"/>
              <a:t>如何设计算法，使得修改和询问操作的时间复杂度尽量低？</a:t>
            </a:r>
          </a:p>
          <a:p>
            <a:pPr eaLnBrk="1" hangingPunct="1"/>
            <a:r>
              <a:rPr lang="zh-CN" altLang="en-US" b="1" dirty="0"/>
              <a:t>前两个问题都是此问题的特殊情况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I</a:t>
            </a:r>
            <a:r>
              <a:rPr lang="zh-CN" altLang="en-US" dirty="0"/>
              <a:t>：只能给叶子结点增加值，查询区间元素和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II</a:t>
            </a:r>
            <a:r>
              <a:rPr lang="zh-CN" altLang="en-US" dirty="0"/>
              <a:t>：可以给区间每个元素增一个值，查询叶子结点值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分析：</a:t>
            </a:r>
            <a:endParaRPr lang="en-US" altLang="zh-CN" b="1" dirty="0"/>
          </a:p>
          <a:p>
            <a:pPr eaLnBrk="1" hangingPunct="1"/>
            <a:r>
              <a:rPr lang="zh-CN" altLang="en-US" dirty="0"/>
              <a:t>在问题</a:t>
            </a:r>
            <a:r>
              <a:rPr lang="en-US" altLang="zh-CN" dirty="0"/>
              <a:t>II</a:t>
            </a:r>
            <a:r>
              <a:rPr lang="zh-CN" altLang="en-US" dirty="0"/>
              <a:t>中，求 </a:t>
            </a:r>
            <a:r>
              <a:rPr lang="en-US" altLang="zh-CN" dirty="0"/>
              <a:t>[l</a:t>
            </a:r>
            <a:r>
              <a:rPr lang="zh-CN" altLang="en-US" dirty="0"/>
              <a:t>，</a:t>
            </a:r>
            <a:r>
              <a:rPr lang="en-US" altLang="zh-CN" dirty="0"/>
              <a:t>r]</a:t>
            </a:r>
            <a:r>
              <a:rPr lang="zh-CN" altLang="en-US" dirty="0"/>
              <a:t>内的所有元素和应该等于</a:t>
            </a:r>
            <a:r>
              <a:rPr lang="en-US" altLang="zh-CN" dirty="0"/>
              <a:t>[l</a:t>
            </a:r>
            <a:r>
              <a:rPr lang="zh-CN" altLang="en-US" dirty="0"/>
              <a:t>，</a:t>
            </a:r>
            <a:r>
              <a:rPr lang="en-US" altLang="zh-CN" dirty="0"/>
              <a:t>r]</a:t>
            </a:r>
            <a:r>
              <a:rPr lang="zh-CN" altLang="en-US" dirty="0"/>
              <a:t>的所有祖先的</a:t>
            </a:r>
            <a:r>
              <a:rPr lang="en-US" altLang="zh-CN" dirty="0"/>
              <a:t>add</a:t>
            </a:r>
            <a:r>
              <a:rPr lang="zh-CN" altLang="en-US" dirty="0"/>
              <a:t>值加上</a:t>
            </a:r>
            <a:r>
              <a:rPr lang="en-US" altLang="zh-CN" dirty="0"/>
              <a:t>[l</a:t>
            </a:r>
            <a:r>
              <a:rPr lang="zh-CN" altLang="en-US" dirty="0"/>
              <a:t>，</a:t>
            </a:r>
            <a:r>
              <a:rPr lang="en-US" altLang="zh-CN" dirty="0"/>
              <a:t>r]</a:t>
            </a:r>
            <a:r>
              <a:rPr lang="zh-CN" altLang="en-US" dirty="0"/>
              <a:t>所有后代的</a:t>
            </a:r>
            <a:r>
              <a:rPr lang="en-US" altLang="zh-CN" dirty="0"/>
              <a:t>add</a:t>
            </a:r>
            <a:r>
              <a:rPr lang="zh-CN" altLang="en-US" dirty="0"/>
              <a:t>值</a:t>
            </a:r>
          </a:p>
          <a:p>
            <a:pPr eaLnBrk="1" hangingPunct="1"/>
            <a:r>
              <a:rPr lang="zh-CN" altLang="en-US" dirty="0"/>
              <a:t>　　但后代有很多，直接累加的时间开销过大。这里需要再一次利用线段的树的区间相加性质，记录一个附加值</a:t>
            </a:r>
            <a:r>
              <a:rPr lang="en-US" altLang="zh-CN" dirty="0"/>
              <a:t>sum_of_add</a:t>
            </a:r>
            <a:r>
              <a:rPr lang="zh-CN" altLang="en-US" dirty="0"/>
              <a:t>，表示以</a:t>
            </a:r>
            <a:r>
              <a:rPr lang="en-US" altLang="zh-CN" dirty="0"/>
              <a:t>[l</a:t>
            </a:r>
            <a:r>
              <a:rPr lang="zh-CN" altLang="en-US" dirty="0"/>
              <a:t>，</a:t>
            </a:r>
            <a:r>
              <a:rPr lang="en-US" altLang="zh-CN" dirty="0"/>
              <a:t>r]</a:t>
            </a:r>
            <a:r>
              <a:rPr lang="zh-CN" altLang="en-US" dirty="0"/>
              <a:t>为根的子树上所有树中区间的</a:t>
            </a:r>
            <a:r>
              <a:rPr lang="en-US" altLang="zh-CN" dirty="0"/>
              <a:t>add</a:t>
            </a:r>
            <a:r>
              <a:rPr lang="zh-CN" altLang="en-US" dirty="0"/>
              <a:t>值之和。</a:t>
            </a:r>
          </a:p>
          <a:p>
            <a:pPr eaLnBrk="1" hangingPunct="1"/>
            <a:r>
              <a:rPr lang="zh-CN" altLang="en-US" dirty="0"/>
              <a:t>　　修改操作把区间分解为树中区间，修改它们的</a:t>
            </a:r>
            <a:r>
              <a:rPr lang="en-US" altLang="zh-CN" dirty="0"/>
              <a:t>add</a:t>
            </a:r>
            <a:r>
              <a:rPr lang="zh-CN" altLang="en-US" dirty="0"/>
              <a:t>值，并且要顺便修改它们父亲的</a:t>
            </a:r>
            <a:r>
              <a:rPr lang="en-US" altLang="zh-CN" dirty="0"/>
              <a:t>sum_off_add</a:t>
            </a:r>
            <a:r>
              <a:rPr lang="zh-CN" altLang="en-US" dirty="0"/>
              <a:t>值。由于区间分解过程访问的总结点是</a:t>
            </a:r>
            <a:r>
              <a:rPr lang="en-US" altLang="zh-CN" dirty="0"/>
              <a:t>O(log L)</a:t>
            </a:r>
            <a:r>
              <a:rPr lang="zh-CN" altLang="en-US" dirty="0"/>
              <a:t>的，因此修改操作是</a:t>
            </a:r>
            <a:r>
              <a:rPr lang="en-US" altLang="zh-CN" dirty="0"/>
              <a:t>O(log n)</a:t>
            </a:r>
            <a:r>
              <a:rPr lang="zh-CN" altLang="en-US" dirty="0"/>
              <a:t>的。</a:t>
            </a:r>
          </a:p>
          <a:p>
            <a:pPr eaLnBrk="1" hangingPunct="1"/>
            <a:r>
              <a:rPr lang="zh-CN" altLang="en-US" dirty="0"/>
              <a:t>　　查询操作把区间分解为树中区间，并统计它们所有祖先的</a:t>
            </a:r>
            <a:r>
              <a:rPr lang="en-US" altLang="zh-CN" dirty="0"/>
              <a:t>add</a:t>
            </a:r>
            <a:r>
              <a:rPr lang="zh-CN" altLang="en-US" dirty="0"/>
              <a:t>值之和，再与这些树中区间本身的</a:t>
            </a:r>
            <a:r>
              <a:rPr lang="en-US" altLang="zh-CN" dirty="0"/>
              <a:t>sum_off_add</a:t>
            </a:r>
            <a:r>
              <a:rPr lang="zh-CN" altLang="en-US" dirty="0"/>
              <a:t>相加即可。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8" y="188913"/>
            <a:ext cx="5715000" cy="2686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38" y="2586038"/>
            <a:ext cx="6513512" cy="4271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68313" y="261938"/>
            <a:ext cx="8229600" cy="1141412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定义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691935" y="1416731"/>
            <a:ext cx="8229600" cy="2804357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线段树</a:t>
            </a:r>
            <a:r>
              <a:rPr lang="en-US" altLang="zh-CN" dirty="0"/>
              <a:t>(interval tree) </a:t>
            </a:r>
            <a:r>
              <a:rPr lang="zh-CN" altLang="en-US" dirty="0"/>
              <a:t>是把区间逐次二分得到的一树状结构，</a:t>
            </a:r>
            <a:endParaRPr lang="en-US" altLang="zh-CN" dirty="0"/>
          </a:p>
          <a:p>
            <a:pPr eaLnBrk="1" hangingPunct="1"/>
            <a:r>
              <a:rPr lang="zh-CN" altLang="en-US" dirty="0"/>
              <a:t>反映了</a:t>
            </a:r>
            <a:r>
              <a:rPr lang="zh-CN" altLang="en-US" b="1" dirty="0"/>
              <a:t>分治算法</a:t>
            </a:r>
            <a:r>
              <a:rPr lang="zh-CN" altLang="en-US" dirty="0"/>
              <a:t>的问题求解方式</a:t>
            </a:r>
            <a:r>
              <a:rPr lang="zh-CN" altLang="en-US" b="1" dirty="0"/>
              <a:t>  </a:t>
            </a:r>
            <a:endParaRPr lang="en-US" altLang="zh-CN" b="1" dirty="0"/>
          </a:p>
          <a:p>
            <a:pPr eaLnBrk="1" hangingPunct="1"/>
            <a:r>
              <a:rPr lang="zh-CN" altLang="en-US" smtClean="0"/>
              <a:t>各个区间存储关心的信息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以求最大最小值为例，各个结点存储各自区间的最大最小值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对于频繁要求不同区间的最大最小值，使用线段树，可以</a:t>
            </a:r>
            <a:endParaRPr lang="zh-CN" altLang="en-US" dirty="0"/>
          </a:p>
        </p:txBody>
      </p:sp>
      <p:pic>
        <p:nvPicPr>
          <p:cNvPr id="4100" name="Picture 5" descr="http://pic002.cnblogs.com/img/superbin/201008/20100802143821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654425"/>
            <a:ext cx="6550025" cy="2989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844675"/>
            <a:ext cx="9088438" cy="2967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952328"/>
          </a:xfrm>
        </p:spPr>
        <p:txBody>
          <a:bodyPr/>
          <a:lstStyle/>
          <a:p>
            <a:r>
              <a:rPr lang="zh-CN" altLang="en-US" smtClean="0"/>
              <a:t>假设数组</a:t>
            </a:r>
            <a:r>
              <a:rPr lang="en-US" altLang="zh-CN" smtClean="0"/>
              <a:t>A</a:t>
            </a:r>
            <a:r>
              <a:rPr lang="zh-CN" altLang="en-US" smtClean="0"/>
              <a:t>中存有整数</a:t>
            </a:r>
            <a:r>
              <a:rPr lang="en-US" altLang="zh-CN" smtClean="0"/>
              <a:t>,</a:t>
            </a:r>
            <a:r>
              <a:rPr lang="zh-CN" altLang="en-US" smtClean="0"/>
              <a:t>区间</a:t>
            </a:r>
            <a:r>
              <a:rPr lang="en-US" altLang="zh-CN" smtClean="0"/>
              <a:t>[3,8]</a:t>
            </a:r>
            <a:r>
              <a:rPr lang="zh-CN" altLang="en-US" smtClean="0"/>
              <a:t>表示</a:t>
            </a:r>
            <a:r>
              <a:rPr lang="en-US" altLang="zh-CN" smtClean="0"/>
              <a:t>A[3]~A[8]</a:t>
            </a:r>
            <a:r>
              <a:rPr lang="zh-CN" altLang="en-US" smtClean="0"/>
              <a:t>的区间</a:t>
            </a:r>
            <a:endParaRPr lang="en-US" altLang="zh-CN" smtClean="0"/>
          </a:p>
          <a:p>
            <a:r>
              <a:rPr lang="zh-CN" altLang="en-US" smtClean="0"/>
              <a:t>如</a:t>
            </a:r>
            <a:r>
              <a:rPr lang="zh-CN" altLang="en-US"/>
              <a:t>求数组</a:t>
            </a:r>
            <a:r>
              <a:rPr lang="en-US" altLang="zh-CN" smtClean="0"/>
              <a:t>A</a:t>
            </a:r>
            <a:r>
              <a:rPr lang="zh-CN" altLang="en-US" smtClean="0"/>
              <a:t>中，</a:t>
            </a:r>
            <a:r>
              <a:rPr lang="en-US" altLang="zh-CN"/>
              <a:t>[3,8]</a:t>
            </a:r>
            <a:r>
              <a:rPr lang="zh-CN" altLang="en-US"/>
              <a:t>区间的最大值</a:t>
            </a:r>
          </a:p>
          <a:p>
            <a:pPr lvl="1"/>
            <a:r>
              <a:rPr lang="zh-CN" altLang="en-US"/>
              <a:t>该树中，每个节点记录该区间的</a:t>
            </a:r>
            <a:r>
              <a:rPr lang="zh-CN" altLang="en-US" b="1"/>
              <a:t>最大</a:t>
            </a:r>
            <a:r>
              <a:rPr lang="zh-CN" altLang="en-US" b="1" smtClean="0"/>
              <a:t>值</a:t>
            </a:r>
            <a:endParaRPr lang="en-US" altLang="zh-CN" b="1" smtClean="0"/>
          </a:p>
          <a:p>
            <a:pPr lvl="1"/>
            <a:r>
              <a:rPr lang="zh-CN" altLang="en-US" smtClean="0"/>
              <a:t>非叶子结点有两个两个子结点，分隔值 是</a:t>
            </a:r>
            <a:r>
              <a:rPr lang="zh-CN" altLang="en-US" b="1" smtClean="0"/>
              <a:t>中点</a:t>
            </a:r>
            <a:endParaRPr lang="en-US" altLang="zh-CN" b="1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[1,10]</a:t>
            </a:r>
            <a:r>
              <a:rPr lang="zh-CN" altLang="en-US" smtClean="0"/>
              <a:t>中找</a:t>
            </a:r>
            <a:r>
              <a:rPr lang="en-US" altLang="zh-CN" smtClean="0"/>
              <a:t>[3</a:t>
            </a:r>
            <a:r>
              <a:rPr lang="zh-CN" altLang="en-US" smtClean="0"/>
              <a:t>，</a:t>
            </a:r>
            <a:r>
              <a:rPr lang="en-US" altLang="zh-CN" smtClean="0"/>
              <a:t>8]</a:t>
            </a:r>
            <a:r>
              <a:rPr lang="zh-CN" altLang="en-US" smtClean="0"/>
              <a:t>的最大值</a:t>
            </a:r>
            <a:r>
              <a:rPr lang="en-US" altLang="zh-CN" smtClean="0">
                <a:sym typeface="Wingdings" pitchFamily="2" charset="2"/>
              </a:rPr>
              <a:t></a:t>
            </a:r>
          </a:p>
          <a:p>
            <a:pPr lvl="2"/>
            <a:r>
              <a:rPr lang="zh-CN" altLang="en-US" smtClean="0">
                <a:sym typeface="Wingdings" pitchFamily="2" charset="2"/>
              </a:rPr>
              <a:t>转化为在</a:t>
            </a:r>
            <a:r>
              <a:rPr lang="en-US" altLang="zh-CN" smtClean="0">
                <a:sym typeface="Wingdings" pitchFamily="2" charset="2"/>
              </a:rPr>
              <a:t>[1,5]</a:t>
            </a:r>
            <a:r>
              <a:rPr lang="zh-CN" altLang="en-US" smtClean="0">
                <a:sym typeface="Wingdings" pitchFamily="2" charset="2"/>
              </a:rPr>
              <a:t>中找</a:t>
            </a:r>
            <a:r>
              <a:rPr lang="en-US" altLang="zh-CN" smtClean="0">
                <a:sym typeface="Wingdings" pitchFamily="2" charset="2"/>
              </a:rPr>
              <a:t>[3,5]    </a:t>
            </a:r>
            <a:r>
              <a:rPr lang="zh-CN" altLang="en-US" smtClean="0">
                <a:sym typeface="Wingdings" pitchFamily="2" charset="2"/>
              </a:rPr>
              <a:t>在</a:t>
            </a:r>
            <a:r>
              <a:rPr lang="en-US" altLang="zh-CN" smtClean="0">
                <a:sym typeface="Wingdings" pitchFamily="2" charset="2"/>
              </a:rPr>
              <a:t>[6,10]</a:t>
            </a:r>
            <a:r>
              <a:rPr lang="zh-CN" altLang="en-US" smtClean="0">
                <a:sym typeface="Wingdings" pitchFamily="2" charset="2"/>
              </a:rPr>
              <a:t>中找</a:t>
            </a:r>
            <a:r>
              <a:rPr lang="en-US" altLang="zh-CN" smtClean="0">
                <a:sym typeface="Wingdings" pitchFamily="2" charset="2"/>
              </a:rPr>
              <a:t>[6,10]</a:t>
            </a:r>
            <a:r>
              <a:rPr lang="zh-CN" altLang="en-US" smtClean="0">
                <a:sym typeface="Wingdings" pitchFamily="2" charset="2"/>
              </a:rPr>
              <a:t>的最大值</a:t>
            </a:r>
            <a:endParaRPr lang="en-US" altLang="zh-CN" smtClean="0">
              <a:sym typeface="Wingdings" pitchFamily="2" charset="2"/>
            </a:endParaRPr>
          </a:p>
          <a:p>
            <a:pPr lvl="2"/>
            <a:r>
              <a:rPr lang="zh-CN" altLang="en-US" smtClean="0">
                <a:sym typeface="Wingdings" pitchFamily="2" charset="2"/>
              </a:rPr>
              <a:t>再合并：两个最大值取最大   </a:t>
            </a:r>
            <a:r>
              <a:rPr lang="en-US" altLang="zh-CN" smtClean="0">
                <a:sym typeface="Wingdings" pitchFamily="2" charset="2"/>
              </a:rPr>
              <a:t>----</a:t>
            </a:r>
            <a:r>
              <a:rPr lang="zh-CN" altLang="en-US" smtClean="0">
                <a:sym typeface="Wingdings" pitchFamily="2" charset="2"/>
              </a:rPr>
              <a:t>时间复杂度 </a:t>
            </a:r>
            <a:r>
              <a:rPr lang="en-US" altLang="zh-CN" smtClean="0">
                <a:sym typeface="Wingdings" pitchFamily="2" charset="2"/>
              </a:rPr>
              <a:t>log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(2*N)</a:t>
            </a:r>
            <a:endParaRPr lang="zh-CN" altLang="en-US"/>
          </a:p>
        </p:txBody>
      </p:sp>
      <p:pic>
        <p:nvPicPr>
          <p:cNvPr id="4" name="Picture 5" descr="http://pic002.cnblogs.com/img/superbin/201008/20100802143821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37" y="3910915"/>
            <a:ext cx="5773428" cy="26348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99592" y="11663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例</a:t>
            </a:r>
            <a:endParaRPr lang="zh-CN" altLang="en-US" sz="5400" b="1" cap="none" spc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6225"/>
            <a:ext cx="1594520" cy="1141413"/>
          </a:xfrm>
        </p:spPr>
        <p:txBody>
          <a:bodyPr/>
          <a:lstStyle/>
          <a:p>
            <a:r>
              <a:rPr lang="zh-CN" altLang="en-US" smtClean="0"/>
              <a:t>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808"/>
          </a:xfrm>
        </p:spPr>
        <p:txBody>
          <a:bodyPr/>
          <a:lstStyle/>
          <a:p>
            <a:r>
              <a:rPr lang="zh-CN" altLang="en-US" smtClean="0"/>
              <a:t>如果要修改</a:t>
            </a:r>
            <a:r>
              <a:rPr lang="en-US" altLang="zh-CN" smtClean="0"/>
              <a:t>A[6]</a:t>
            </a:r>
            <a:r>
              <a:rPr lang="zh-CN" altLang="en-US" smtClean="0"/>
              <a:t>的值：</a:t>
            </a:r>
            <a:endParaRPr lang="en-US" altLang="zh-CN" smtClean="0"/>
          </a:p>
          <a:p>
            <a:pPr lvl="1"/>
            <a:r>
              <a:rPr lang="zh-CN" altLang="en-US" smtClean="0"/>
              <a:t>那么从根到</a:t>
            </a:r>
            <a:r>
              <a:rPr lang="en-US" altLang="zh-CN" smtClean="0"/>
              <a:t>[6,6]</a:t>
            </a:r>
            <a:r>
              <a:rPr lang="zh-CN" altLang="en-US" smtClean="0"/>
              <a:t>所有结点都要访问</a:t>
            </a:r>
            <a:endParaRPr lang="en-US" altLang="zh-CN" smtClean="0"/>
          </a:p>
          <a:p>
            <a:pPr lvl="1"/>
            <a:r>
              <a:rPr lang="zh-CN" altLang="en-US" smtClean="0"/>
              <a:t>因为最大值都有可能被修改</a:t>
            </a:r>
            <a:endParaRPr lang="zh-CN" altLang="en-US"/>
          </a:p>
        </p:txBody>
      </p:sp>
      <p:pic>
        <p:nvPicPr>
          <p:cNvPr id="4" name="Picture 5" descr="http://pic002.cnblogs.com/img/superbin/201008/20100802143821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37" y="3910915"/>
            <a:ext cx="5773428" cy="263484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7015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4005263"/>
            <a:ext cx="6415088" cy="2711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457200" y="276225"/>
            <a:ext cx="4874419" cy="1141413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特点</a:t>
            </a:r>
          </a:p>
        </p:txBody>
      </p:sp>
      <p:sp>
        <p:nvSpPr>
          <p:cNvPr id="512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65425"/>
          </a:xfrm>
          <a:ln/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buAutoNum type="arabicPeriod"/>
            </a:pPr>
            <a:r>
              <a:rPr lang="zh-CN" altLang="en-US" dirty="0"/>
              <a:t>每一层都是区间</a:t>
            </a:r>
            <a:r>
              <a:rPr lang="en-US" altLang="zh-CN" dirty="0"/>
              <a:t>[a, b]</a:t>
            </a:r>
            <a:r>
              <a:rPr lang="zh-CN" altLang="en-US" dirty="0"/>
              <a:t>的一个划分，记 </a:t>
            </a:r>
            <a:r>
              <a:rPr lang="en-US" altLang="zh-CN" dirty="0"/>
              <a:t>L = b - a</a:t>
            </a:r>
          </a:p>
          <a:p>
            <a:pPr marL="457200" indent="-457200" eaLnBrk="1" hangingPunct="1">
              <a:buAutoNum type="arabicPeriod"/>
            </a:pPr>
            <a:r>
              <a:rPr lang="zh-CN" altLang="en-US" dirty="0"/>
              <a:t>一共有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(2</a:t>
            </a:r>
            <a:r>
              <a:rPr lang="zh-CN" altLang="en-US" dirty="0"/>
              <a:t>*</a:t>
            </a:r>
            <a:r>
              <a:rPr lang="en-US" altLang="zh-CN" dirty="0"/>
              <a:t>L)</a:t>
            </a:r>
            <a:r>
              <a:rPr lang="zh-CN" altLang="en-US" dirty="0"/>
              <a:t>层（二叉树上至少有</a:t>
            </a:r>
            <a:r>
              <a:rPr lang="en-US" altLang="zh-CN" dirty="0"/>
              <a:t>2*L</a:t>
            </a:r>
            <a:r>
              <a:rPr lang="zh-CN" altLang="en-US" dirty="0"/>
              <a:t>个结点）</a:t>
            </a:r>
            <a:endParaRPr lang="en-US" altLang="zh-CN" dirty="0"/>
          </a:p>
          <a:p>
            <a:pPr marL="457200" indent="-457200" eaLnBrk="1" hangingPunct="1">
              <a:buAutoNum type="arabicPeriod"/>
            </a:pPr>
            <a:r>
              <a:rPr lang="zh-CN" altLang="en-US" dirty="0"/>
              <a:t>给定一个点</a:t>
            </a:r>
            <a:r>
              <a:rPr lang="en-US" altLang="zh-CN" dirty="0"/>
              <a:t>p</a:t>
            </a:r>
            <a:r>
              <a:rPr lang="zh-CN" altLang="en-US" dirty="0"/>
              <a:t>，从根到叶子</a:t>
            </a:r>
            <a:r>
              <a:rPr lang="en-US" altLang="zh-CN" dirty="0"/>
              <a:t>p</a:t>
            </a:r>
            <a:r>
              <a:rPr lang="zh-CN" altLang="en-US" dirty="0"/>
              <a:t>上的所有区间都包含点</a:t>
            </a:r>
            <a:r>
              <a:rPr lang="en-US" altLang="zh-CN" dirty="0"/>
              <a:t>p</a:t>
            </a:r>
            <a:r>
              <a:rPr lang="zh-CN" altLang="en-US" dirty="0"/>
              <a:t>，且其他区间都不包含点</a:t>
            </a:r>
            <a:r>
              <a:rPr lang="en-US" altLang="zh-CN" dirty="0"/>
              <a:t>p</a:t>
            </a:r>
          </a:p>
          <a:p>
            <a:pPr marL="457200" indent="-457200" eaLnBrk="1" hangingPunct="1">
              <a:buAutoNum type="arabicPeriod"/>
            </a:pPr>
            <a:r>
              <a:rPr lang="zh-CN" altLang="en-US" smtClean="0"/>
              <a:t>*给定</a:t>
            </a:r>
            <a:r>
              <a:rPr lang="zh-CN" altLang="en-US" dirty="0"/>
              <a:t>一个区间</a:t>
            </a:r>
            <a:r>
              <a:rPr lang="en-US" altLang="zh-CN" dirty="0"/>
              <a:t>[l</a:t>
            </a:r>
            <a:r>
              <a:rPr lang="zh-CN" altLang="en-US" dirty="0"/>
              <a:t>，</a:t>
            </a:r>
            <a:r>
              <a:rPr lang="en-US" altLang="zh-CN" dirty="0"/>
              <a:t>r]</a:t>
            </a:r>
            <a:r>
              <a:rPr lang="zh-CN" altLang="en-US" dirty="0"/>
              <a:t>，可以把它分解为不</a:t>
            </a:r>
            <a:r>
              <a:rPr lang="zh-CN" altLang="en-US"/>
              <a:t>超过</a:t>
            </a:r>
            <a:r>
              <a:rPr lang="en-US" altLang="zh-CN" smtClean="0"/>
              <a:t>2*log</a:t>
            </a:r>
            <a:r>
              <a:rPr lang="en-US" altLang="zh-CN" baseline="-25000" smtClean="0"/>
              <a:t>2</a:t>
            </a:r>
            <a:r>
              <a:rPr lang="en-US" altLang="zh-CN" smtClean="0"/>
              <a:t>(r-l)</a:t>
            </a:r>
            <a:r>
              <a:rPr lang="zh-CN" altLang="en-US" smtClean="0"/>
              <a:t>条</a:t>
            </a:r>
            <a:r>
              <a:rPr lang="zh-CN" altLang="en-US" dirty="0"/>
              <a:t>不相交线段的并。如下图</a:t>
            </a:r>
            <a:r>
              <a:rPr lang="en-US" altLang="zh-CN" dirty="0"/>
              <a:t>[2,8]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/>
          <a:lstStyle/>
          <a:p>
            <a:r>
              <a:rPr lang="zh-CN" altLang="en-US" smtClean="0"/>
              <a:t>当查询</a:t>
            </a:r>
            <a:r>
              <a:rPr lang="en-US" altLang="zh-CN" smtClean="0"/>
              <a:t>[2,8]</a:t>
            </a:r>
            <a:r>
              <a:rPr lang="zh-CN" altLang="en-US" smtClean="0"/>
              <a:t>信息时，查询线段树上的结点：</a:t>
            </a:r>
            <a:r>
              <a:rPr lang="en-US" altLang="zh-CN" smtClean="0"/>
              <a:t>[2,2] [3,3] [4,5] [6,8]</a:t>
            </a:r>
          </a:p>
          <a:p>
            <a:r>
              <a:rPr lang="zh-CN" altLang="en-US" smtClean="0"/>
              <a:t>当区间是</a:t>
            </a:r>
            <a:r>
              <a:rPr lang="en-US" altLang="zh-CN" smtClean="0"/>
              <a:t>[l,r]</a:t>
            </a:r>
            <a:r>
              <a:rPr lang="zh-CN" altLang="en-US" smtClean="0"/>
              <a:t>时：</a:t>
            </a:r>
            <a:endParaRPr lang="en-US" altLang="zh-CN" smtClean="0"/>
          </a:p>
          <a:p>
            <a:pPr lvl="1"/>
            <a:r>
              <a:rPr lang="en-US" altLang="zh-CN" smtClean="0"/>
              <a:t>L=r-l</a:t>
            </a:r>
            <a:endParaRPr lang="en-US" altLang="zh-CN"/>
          </a:p>
          <a:p>
            <a:pPr lvl="1"/>
            <a:r>
              <a:rPr lang="zh-CN" altLang="en-US" smtClean="0"/>
              <a:t>长度为</a:t>
            </a:r>
            <a:r>
              <a:rPr lang="en-US" altLang="zh-CN" smtClean="0"/>
              <a:t>L</a:t>
            </a:r>
            <a:r>
              <a:rPr lang="zh-CN" altLang="en-US" smtClean="0"/>
              <a:t>的区间应的平衡二叉树有</a:t>
            </a:r>
            <a:r>
              <a:rPr lang="en-US" altLang="zh-CN" smtClean="0"/>
              <a:t>log</a:t>
            </a:r>
            <a:r>
              <a:rPr lang="en-US" altLang="zh-CN" baseline="-25000" smtClean="0"/>
              <a:t>2</a:t>
            </a:r>
            <a:r>
              <a:rPr lang="en-US" altLang="zh-CN" smtClean="0"/>
              <a:t>L</a:t>
            </a:r>
            <a:r>
              <a:rPr lang="zh-CN" altLang="en-US" smtClean="0"/>
              <a:t>个层次</a:t>
            </a:r>
            <a:endParaRPr lang="en-US" altLang="zh-CN" smtClean="0"/>
          </a:p>
          <a:p>
            <a:pPr lvl="1"/>
            <a:r>
              <a:rPr lang="zh-CN" altLang="en-US" smtClean="0"/>
              <a:t>最多</a:t>
            </a:r>
            <a:r>
              <a:rPr lang="en-US" altLang="zh-CN" smtClean="0"/>
              <a:t>2*log</a:t>
            </a:r>
            <a:r>
              <a:rPr lang="en-US" altLang="zh-CN" baseline="-25000" smtClean="0"/>
              <a:t>2</a:t>
            </a:r>
            <a:r>
              <a:rPr lang="en-US" altLang="zh-CN" smtClean="0"/>
              <a:t>L</a:t>
            </a:r>
            <a:r>
              <a:rPr lang="zh-CN" altLang="en-US" smtClean="0"/>
              <a:t>个结点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16" y="3933056"/>
            <a:ext cx="6419850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89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应用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动态统计问题</a:t>
            </a:r>
            <a:r>
              <a:rPr lang="en-US" altLang="zh-CN" b="1" dirty="0"/>
              <a:t>I</a:t>
            </a:r>
            <a:r>
              <a:rPr lang="zh-CN" altLang="en-US" b="1" dirty="0"/>
              <a:t> </a:t>
            </a:r>
            <a:endParaRPr lang="en-US" altLang="zh-CN" b="1" dirty="0"/>
          </a:p>
          <a:p>
            <a:pPr eaLnBrk="1" hangingPunct="1"/>
            <a:r>
              <a:rPr lang="zh-CN" altLang="en-US" dirty="0"/>
              <a:t>有一个包含</a:t>
            </a:r>
            <a:r>
              <a:rPr lang="en-US" altLang="zh-CN" dirty="0"/>
              <a:t>n</a:t>
            </a:r>
            <a:r>
              <a:rPr lang="zh-CN" altLang="en-US" dirty="0"/>
              <a:t>个元素的整数数组</a:t>
            </a:r>
            <a:r>
              <a:rPr lang="en-US" altLang="zh-CN" dirty="0"/>
              <a:t>A</a:t>
            </a:r>
            <a:r>
              <a:rPr lang="zh-CN" altLang="en-US" dirty="0"/>
              <a:t>，每次可以修改一个元素的值，也可以询问某一个区间</a:t>
            </a:r>
            <a:r>
              <a:rPr lang="en-US" altLang="zh-CN" dirty="0"/>
              <a:t>[l</a:t>
            </a:r>
            <a:r>
              <a:rPr lang="zh-CN" altLang="en-US" dirty="0"/>
              <a:t>，</a:t>
            </a:r>
            <a:r>
              <a:rPr lang="en-US" altLang="zh-CN" dirty="0"/>
              <a:t>r]</a:t>
            </a:r>
            <a:r>
              <a:rPr lang="zh-CN" altLang="en-US" dirty="0"/>
              <a:t>内所有元素的和。</a:t>
            </a:r>
            <a:endParaRPr lang="en-US" altLang="zh-CN" dirty="0"/>
          </a:p>
          <a:p>
            <a:pPr eaLnBrk="1" hangingPunct="1"/>
            <a:r>
              <a:rPr lang="zh-CN" altLang="en-US" dirty="0"/>
              <a:t>如何设计算法，使得修改和询问操作的时间复杂度尽量低</a:t>
            </a:r>
            <a:endParaRPr lang="en-US" altLang="zh-CN" dirty="0"/>
          </a:p>
          <a:p>
            <a:pPr eaLnBrk="1" hangingPunct="1"/>
            <a:r>
              <a:rPr lang="zh-CN" altLang="en-US" dirty="0"/>
              <a:t>方法一 直接做， 则修改操作是</a:t>
            </a:r>
            <a:r>
              <a:rPr lang="en-US" altLang="zh-CN" dirty="0"/>
              <a:t>O(1)</a:t>
            </a:r>
            <a:r>
              <a:rPr lang="zh-CN" altLang="en-US" dirty="0"/>
              <a:t>的， 但询问需要进行累加， 时间复杂度为</a:t>
            </a:r>
            <a:r>
              <a:rPr lang="en-US" altLang="zh-CN" dirty="0"/>
              <a:t>O(r-l)</a:t>
            </a:r>
            <a:r>
              <a:rPr lang="zh-CN" altLang="en-US" dirty="0"/>
              <a:t>，最坏情况为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b="1" dirty="0"/>
              <a:t>方法二 </a:t>
            </a:r>
            <a:r>
              <a:rPr lang="zh-CN" altLang="en-US" dirty="0"/>
              <a:t>建立一棵线段树，每个树中</a:t>
            </a:r>
            <a:r>
              <a:rPr lang="zh-CN" altLang="en-US" b="1" dirty="0"/>
              <a:t>区间记录该区间的元素和</a:t>
            </a:r>
            <a:r>
              <a:rPr lang="zh-CN" altLang="en-US" dirty="0"/>
              <a:t>，修改元素时只需要修改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2L</a:t>
            </a:r>
            <a:r>
              <a:rPr lang="zh-CN" altLang="en-US" dirty="0"/>
              <a:t>个树中区间的元素和，而统计时只需要累加</a:t>
            </a:r>
            <a:r>
              <a:rPr lang="en-US" altLang="zh-CN" dirty="0"/>
              <a:t>2log</a:t>
            </a:r>
            <a:r>
              <a:rPr lang="en-US" altLang="zh-CN" baseline="-25000" dirty="0"/>
              <a:t>2</a:t>
            </a:r>
            <a:r>
              <a:rPr lang="en-US" altLang="zh-CN" dirty="0"/>
              <a:t>L</a:t>
            </a:r>
            <a:r>
              <a:rPr lang="zh-CN" altLang="en-US" dirty="0"/>
              <a:t>个树中区间的元素和，两个操作都是</a:t>
            </a:r>
            <a:r>
              <a:rPr lang="en-US" altLang="zh-CN" dirty="0"/>
              <a:t>O(log n)</a:t>
            </a:r>
            <a:r>
              <a:rPr lang="zh-CN" altLang="en-US" dirty="0"/>
              <a:t>的，比方法一好很多。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500"/>
          </a:xfrm>
          <a:ln/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例如：有一个数组</a:t>
            </a:r>
            <a:r>
              <a:rPr lang="en-US" altLang="zh-CN" dirty="0"/>
              <a:t>a[1]…a[10]</a:t>
            </a:r>
            <a:r>
              <a:rPr lang="zh-CN" altLang="en-US" dirty="0"/>
              <a:t>。下图的线段树各节点分别存储相应区间的元素和。</a:t>
            </a:r>
            <a:endParaRPr lang="en-US" altLang="zh-CN" dirty="0"/>
          </a:p>
          <a:p>
            <a:r>
              <a:rPr lang="zh-CN" altLang="en-US" dirty="0"/>
              <a:t>若修改某元素的值，如</a:t>
            </a:r>
            <a:r>
              <a:rPr lang="en-US" altLang="zh-CN" dirty="0"/>
              <a:t>a[6]</a:t>
            </a:r>
            <a:r>
              <a:rPr lang="zh-CN" altLang="en-US" dirty="0"/>
              <a:t>，则从根到结点</a:t>
            </a:r>
            <a:r>
              <a:rPr lang="en-US" altLang="zh-CN" dirty="0"/>
              <a:t>[6,6]</a:t>
            </a:r>
            <a:r>
              <a:rPr lang="zh-CN" altLang="en-US" dirty="0"/>
              <a:t>的路径上的各个节点的值都要被修改</a:t>
            </a:r>
            <a:endParaRPr lang="en-US" altLang="zh-CN" dirty="0"/>
          </a:p>
          <a:p>
            <a:r>
              <a:rPr lang="zh-CN" altLang="en-US" dirty="0"/>
              <a:t>若要求区间</a:t>
            </a:r>
            <a:r>
              <a:rPr lang="en-US" altLang="zh-CN" dirty="0"/>
              <a:t>[a,b]</a:t>
            </a:r>
            <a:r>
              <a:rPr lang="zh-CN" altLang="en-US" dirty="0"/>
              <a:t>的元素和，如</a:t>
            </a:r>
            <a:r>
              <a:rPr lang="en-US" altLang="zh-CN" dirty="0"/>
              <a:t>[3,6]</a:t>
            </a:r>
            <a:r>
              <a:rPr lang="zh-CN" altLang="en-US" dirty="0"/>
              <a:t>，则要求几个节点的和</a:t>
            </a:r>
            <a:r>
              <a:rPr lang="en-US" altLang="zh-CN" dirty="0"/>
              <a:t>[3,3]</a:t>
            </a:r>
            <a:r>
              <a:rPr lang="zh-CN" altLang="en-US" dirty="0"/>
              <a:t>、</a:t>
            </a:r>
            <a:r>
              <a:rPr lang="en-US" altLang="zh-CN" dirty="0"/>
              <a:t>[4,5]</a:t>
            </a:r>
            <a:r>
              <a:rPr lang="zh-CN" altLang="en-US" dirty="0"/>
              <a:t>、</a:t>
            </a:r>
            <a:r>
              <a:rPr lang="en-US" altLang="zh-CN" dirty="0"/>
              <a:t>[6,6]</a:t>
            </a:r>
            <a:r>
              <a:rPr lang="zh-CN" altLang="en-US" dirty="0"/>
              <a:t>。</a:t>
            </a:r>
          </a:p>
        </p:txBody>
      </p:sp>
      <p:pic>
        <p:nvPicPr>
          <p:cNvPr id="717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3" y="4292600"/>
            <a:ext cx="5329237" cy="2432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圆角矩形标注 3"/>
          <p:cNvSpPr/>
          <p:nvPr/>
        </p:nvSpPr>
        <p:spPr>
          <a:xfrm>
            <a:off x="2843213" y="4292600"/>
            <a:ext cx="1441450" cy="649288"/>
          </a:xfrm>
          <a:prstGeom prst="wedgeRoundRectCallout">
            <a:avLst>
              <a:gd name="adj1" fmla="val 32106"/>
              <a:gd name="adj2" fmla="val 6000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结点记录区间内元素和</a:t>
            </a:r>
          </a:p>
        </p:txBody>
      </p:sp>
      <p:pic>
        <p:nvPicPr>
          <p:cNvPr id="7174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1525"/>
            <a:ext cx="2843213" cy="1231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4414838"/>
            <a:ext cx="5291138" cy="2414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应用</a:t>
            </a:r>
          </a:p>
        </p:txBody>
      </p:sp>
      <p:sp>
        <p:nvSpPr>
          <p:cNvPr id="819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488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动态统计问题</a:t>
            </a:r>
            <a:r>
              <a:rPr lang="en-US" altLang="zh-CN" b="1" dirty="0"/>
              <a:t>II</a:t>
            </a:r>
            <a:r>
              <a:rPr lang="zh-CN" altLang="en-US" dirty="0"/>
              <a:t> </a:t>
            </a:r>
            <a:endParaRPr lang="en-US" altLang="zh-CN" dirty="0"/>
          </a:p>
          <a:p>
            <a:pPr eaLnBrk="1" hangingPunct="1"/>
            <a:r>
              <a:rPr lang="zh-CN" altLang="en-US" dirty="0"/>
              <a:t>要求：可以同时给一个区间</a:t>
            </a:r>
            <a:r>
              <a:rPr lang="en-US" altLang="zh-CN" dirty="0"/>
              <a:t>[l</a:t>
            </a:r>
            <a:r>
              <a:rPr lang="zh-CN" altLang="en-US" dirty="0"/>
              <a:t>，</a:t>
            </a:r>
            <a:r>
              <a:rPr lang="en-US" altLang="zh-CN" dirty="0"/>
              <a:t>r]</a:t>
            </a:r>
            <a:r>
              <a:rPr lang="zh-CN" altLang="en-US" dirty="0"/>
              <a:t>内的每个数同时增加一个数</a:t>
            </a:r>
            <a:r>
              <a:rPr lang="en-US" altLang="zh-CN" dirty="0"/>
              <a:t>d</a:t>
            </a:r>
            <a:r>
              <a:rPr lang="zh-CN" altLang="en-US" dirty="0"/>
              <a:t>，可以询问某元素</a:t>
            </a:r>
            <a:r>
              <a:rPr lang="en-US" altLang="zh-CN" dirty="0"/>
              <a:t>A[i]</a:t>
            </a:r>
            <a:r>
              <a:rPr lang="zh-CN" altLang="en-US" dirty="0"/>
              <a:t>的值。</a:t>
            </a:r>
            <a:endParaRPr lang="en-US" altLang="zh-CN" dirty="0"/>
          </a:p>
          <a:p>
            <a:pPr eaLnBrk="1" hangingPunct="1"/>
            <a:r>
              <a:rPr lang="zh-CN" altLang="en-US" dirty="0"/>
              <a:t>如何设计算法，使得修改和询问操作的时间复杂度尽量低？</a:t>
            </a:r>
            <a:endParaRPr lang="en-US" altLang="zh-CN" dirty="0"/>
          </a:p>
          <a:p>
            <a:pPr eaLnBrk="1" hangingPunct="1"/>
            <a:r>
              <a:rPr lang="zh-CN" altLang="en-US" dirty="0"/>
              <a:t>修改一个树中区间</a:t>
            </a:r>
            <a:r>
              <a:rPr lang="en-US" altLang="zh-CN" dirty="0"/>
              <a:t>[a</a:t>
            </a:r>
            <a:r>
              <a:rPr lang="zh-CN" altLang="en-US" dirty="0"/>
              <a:t>，</a:t>
            </a:r>
            <a:r>
              <a:rPr lang="en-US" altLang="zh-CN" dirty="0"/>
              <a:t>b]</a:t>
            </a:r>
            <a:r>
              <a:rPr lang="zh-CN" altLang="en-US" dirty="0"/>
              <a:t>将影响到以</a:t>
            </a:r>
            <a:r>
              <a:rPr lang="en-US" altLang="zh-CN" dirty="0"/>
              <a:t>[a</a:t>
            </a:r>
            <a:r>
              <a:rPr lang="zh-CN" altLang="en-US" dirty="0"/>
              <a:t>，</a:t>
            </a:r>
            <a:r>
              <a:rPr lang="en-US" altLang="zh-CN" dirty="0"/>
              <a:t>b]</a:t>
            </a:r>
            <a:r>
              <a:rPr lang="zh-CN" altLang="en-US" dirty="0"/>
              <a:t>为根的整棵子树和它的所有祖先</a:t>
            </a:r>
            <a:endParaRPr lang="en-US" altLang="zh-CN" dirty="0"/>
          </a:p>
          <a:p>
            <a:pPr eaLnBrk="1" hangingPunct="1"/>
            <a:r>
              <a:rPr lang="zh-CN" altLang="en-US" dirty="0"/>
              <a:t>如区间</a:t>
            </a:r>
            <a:r>
              <a:rPr lang="en-US" altLang="zh-CN" dirty="0"/>
              <a:t>[5,8]</a:t>
            </a:r>
            <a:r>
              <a:rPr lang="zh-CN" altLang="en-US" dirty="0"/>
              <a:t>内的每个元素增加</a:t>
            </a:r>
            <a:r>
              <a:rPr lang="en-US" altLang="zh-CN" dirty="0"/>
              <a:t>2</a:t>
            </a:r>
            <a:r>
              <a:rPr lang="zh-CN" altLang="en-US" dirty="0"/>
              <a:t>，哪些结点受到影响？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文件分类收纳PPT模板">
  <a:themeElements>
    <a:clrScheme name="文件分类收纳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文件分类收纳PPT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文件分类收纳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文件分类收纳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文件分类收纳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文件分类收纳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文件分类收纳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文件分类收纳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文件分类收纳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文件分类收纳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文件分类收纳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文件分类收纳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文件分类收纳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文件分类收纳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953</Words>
  <Application>Microsoft Office PowerPoint</Application>
  <PresentationFormat>全屏显示(4:3)</PresentationFormat>
  <Paragraphs>88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文件分类收纳PPT模板</vt:lpstr>
      <vt:lpstr>线段树</vt:lpstr>
      <vt:lpstr>定义</vt:lpstr>
      <vt:lpstr>PowerPoint 演示文稿</vt:lpstr>
      <vt:lpstr>例：</vt:lpstr>
      <vt:lpstr>特点</vt:lpstr>
      <vt:lpstr>PowerPoint 演示文稿</vt:lpstr>
      <vt:lpstr>应用</vt:lpstr>
      <vt:lpstr>PowerPoint 演示文稿</vt:lpstr>
      <vt:lpstr>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sun</dc:creator>
  <cp:lastModifiedBy>Windows 用户</cp:lastModifiedBy>
  <cp:revision>44</cp:revision>
  <dcterms:created xsi:type="dcterms:W3CDTF">2013-01-25T01:44:32Z</dcterms:created>
  <dcterms:modified xsi:type="dcterms:W3CDTF">2017-11-25T03:03:19Z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