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27"/>
  </p:notesMasterIdLst>
  <p:handoutMasterIdLst>
    <p:handoutMasterId r:id="rId28"/>
  </p:handoutMasterIdLst>
  <p:sldIdLst>
    <p:sldId id="256" r:id="rId4"/>
    <p:sldId id="258" r:id="rId5"/>
    <p:sldId id="266" r:id="rId6"/>
    <p:sldId id="267" r:id="rId7"/>
    <p:sldId id="303" r:id="rId8"/>
    <p:sldId id="328" r:id="rId9"/>
    <p:sldId id="327" r:id="rId10"/>
    <p:sldId id="304" r:id="rId11"/>
    <p:sldId id="329" r:id="rId12"/>
    <p:sldId id="311" r:id="rId13"/>
    <p:sldId id="299" r:id="rId14"/>
    <p:sldId id="324" r:id="rId15"/>
    <p:sldId id="272" r:id="rId16"/>
    <p:sldId id="273" r:id="rId17"/>
    <p:sldId id="274" r:id="rId18"/>
    <p:sldId id="275" r:id="rId19"/>
    <p:sldId id="325" r:id="rId20"/>
    <p:sldId id="276" r:id="rId21"/>
    <p:sldId id="277" r:id="rId22"/>
    <p:sldId id="278" r:id="rId23"/>
    <p:sldId id="326" r:id="rId24"/>
    <p:sldId id="294" r:id="rId25"/>
    <p:sldId id="295" r:id="rId2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News Gothic MT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News Gothic MT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News Gothic MT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News Gothic MT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437" autoAdjust="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588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DAD7F21-AAF0-B34C-9B6D-0750A2539C9A}" type="datetime1">
              <a:rPr lang="en-US"/>
              <a:pPr>
                <a:defRPr/>
              </a:pPr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031747D-DC82-9749-83F2-736BEF327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299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561C1D4-541A-7E4D-92E2-A10881A3D6DC}" type="datetime1">
              <a:rPr lang="en-US"/>
              <a:pPr>
                <a:defRPr/>
              </a:pPr>
              <a:t>3/30/2015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1D3ED3D-50FD-8C49-9A48-E2F99415F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49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16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EB5605-5EDD-4901-B24C-C0CC068825E6}" type="slidenum">
              <a:rPr lang="en-IN" altLang="en-US"/>
              <a:pPr/>
              <a:t>6</a:t>
            </a:fld>
            <a:endParaRPr lang="en-IN" altLang="en-US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EB5605-5EDD-4901-B24C-C0CC068825E6}" type="slidenum">
              <a:rPr lang="en-IN" altLang="en-US"/>
              <a:pPr/>
              <a:t>8</a:t>
            </a:fld>
            <a:endParaRPr lang="en-IN" altLang="en-US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EB5605-5EDD-4901-B24C-C0CC068825E6}" type="slidenum">
              <a:rPr lang="en-IN" altLang="en-US"/>
              <a:pPr/>
              <a:t>9</a:t>
            </a:fld>
            <a:endParaRPr lang="en-IN" altLang="en-US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FAC989-B6DF-4325-9AAD-FD975A2D0519}" type="slidenum">
              <a:rPr lang="en-IN" altLang="en-US"/>
              <a:pPr/>
              <a:t>10</a:t>
            </a:fld>
            <a:endParaRPr lang="en-IN" alt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842" y="2112879"/>
            <a:ext cx="7260639" cy="1647733"/>
          </a:xfrm>
        </p:spPr>
        <p:txBody>
          <a:bodyPr>
            <a:normAutofit/>
          </a:bodyPr>
          <a:lstStyle>
            <a:lvl1pPr algn="l">
              <a:defRPr sz="44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94667"/>
            <a:ext cx="6859881" cy="45155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0D0D0D"/>
                </a:solidFill>
                <a:latin typeface="News Gothic Com Thin"/>
                <a:cs typeface="News Gothic Com Thi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54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89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07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1884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1884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42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3912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0505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1362462" y="1120260"/>
            <a:ext cx="7259638" cy="685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4800" dirty="0" smtClean="0">
                <a:latin typeface="News Gothic Com Thin"/>
                <a:cs typeface="News Gothic Com Thin"/>
              </a:rPr>
              <a:t>Thank you!</a:t>
            </a:r>
            <a:endParaRPr lang="en-US" sz="4800" dirty="0">
              <a:latin typeface="News Gothic Com Thin"/>
              <a:cs typeface="News Gothic Com Thin"/>
            </a:endParaRPr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1379539" y="1926314"/>
            <a:ext cx="7259637" cy="1468040"/>
          </a:xfrm>
          <a:prstGeom prst="rect">
            <a:avLst/>
          </a:prstGeom>
        </p:spPr>
        <p:txBody>
          <a:bodyPr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40000"/>
              </a:lnSpc>
              <a:spcAft>
                <a:spcPts val="0"/>
              </a:spcAft>
              <a:defRPr/>
            </a:pPr>
            <a:r>
              <a:rPr lang="en-US" sz="2600" dirty="0" smtClean="0">
                <a:latin typeface="News Gothic Com Thin"/>
                <a:cs typeface="News Gothic Com Thin"/>
              </a:rPr>
              <a:t>@twitter</a:t>
            </a:r>
          </a:p>
          <a:p>
            <a:pPr fontAlgn="auto">
              <a:lnSpc>
                <a:spcPct val="140000"/>
              </a:lnSpc>
              <a:spcAft>
                <a:spcPts val="0"/>
              </a:spcAft>
              <a:defRPr/>
            </a:pPr>
            <a:r>
              <a:rPr lang="en-US" sz="2600" dirty="0" err="1" smtClean="0">
                <a:latin typeface="News Gothic Com Thin"/>
                <a:cs typeface="News Gothic Com Thin"/>
              </a:rPr>
              <a:t>www.blog.net</a:t>
            </a:r>
            <a:endParaRPr lang="en-US" sz="2600" dirty="0" smtClean="0">
              <a:latin typeface="News Gothic Com Thin"/>
              <a:cs typeface="News Gothic Com Thin"/>
            </a:endParaRPr>
          </a:p>
          <a:p>
            <a:pPr fontAlgn="auto">
              <a:lnSpc>
                <a:spcPct val="140000"/>
              </a:lnSpc>
              <a:spcAft>
                <a:spcPts val="0"/>
              </a:spcAft>
              <a:defRPr/>
            </a:pPr>
            <a:r>
              <a:rPr lang="en-US" sz="2600" dirty="0" err="1" smtClean="0">
                <a:latin typeface="News Gothic Com Thin"/>
                <a:cs typeface="News Gothic Com Thin"/>
              </a:rPr>
              <a:t>www.linkedin.com</a:t>
            </a:r>
            <a:r>
              <a:rPr lang="en-US" sz="2600" dirty="0" smtClean="0">
                <a:latin typeface="News Gothic Com Thin"/>
                <a:cs typeface="News Gothic Com Thin"/>
              </a:rPr>
              <a:t>/profile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94667"/>
            <a:ext cx="6859881" cy="45155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News Gothic Com Thin"/>
                <a:cs typeface="News Gothic Com Thi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tweet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42" y="2221769"/>
            <a:ext cx="283788" cy="283788"/>
          </a:xfrm>
          <a:prstGeom prst="rect">
            <a:avLst/>
          </a:prstGeom>
        </p:spPr>
      </p:pic>
      <p:pic>
        <p:nvPicPr>
          <p:cNvPr id="9" name="Picture 8" descr="linked-in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67" y="3321387"/>
            <a:ext cx="317146" cy="317146"/>
          </a:xfrm>
          <a:prstGeom prst="rect">
            <a:avLst/>
          </a:prstGeom>
        </p:spPr>
      </p:pic>
      <p:pic>
        <p:nvPicPr>
          <p:cNvPr id="10" name="Picture 9" descr="blog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80" y="2748033"/>
            <a:ext cx="317146" cy="31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1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382000" cy="62865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153400" cy="3657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150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sz="2000"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15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35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05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9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33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ank You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1377950" y="1352550"/>
            <a:ext cx="7259638" cy="685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 smtClean="0">
                <a:latin typeface="News Gothic Com Thin"/>
                <a:cs typeface="News Gothic Com Thin"/>
              </a:rPr>
              <a:t>Thank you!</a:t>
            </a:r>
            <a:endParaRPr lang="en-US" sz="3600" dirty="0">
              <a:latin typeface="News Gothic Com Thin"/>
              <a:cs typeface="News Gothic Com Thin"/>
            </a:endParaRPr>
          </a:p>
        </p:txBody>
      </p:sp>
    </p:spTree>
    <p:extLst>
      <p:ext uri="{BB962C8B-B14F-4D97-AF65-F5344CB8AC3E}">
        <p14:creationId xmlns:p14="http://schemas.microsoft.com/office/powerpoint/2010/main" val="3860653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597819"/>
            <a:ext cx="7769225" cy="1100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7200" y="4767262"/>
            <a:ext cx="2130425" cy="2714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IN" altLang="en-US"/>
              <a:t>21/01/15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>
          <a:xfrm>
            <a:off x="6553201" y="4767262"/>
            <a:ext cx="2130425" cy="2714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7FFA1EA-E3D8-4C2C-8C68-CAB345C6A8A7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96471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image00.jpg"/>
          <p:cNvPicPr/>
          <p:nvPr userDrawn="1"/>
        </p:nvPicPr>
        <p:blipFill>
          <a:blip r:embed="rId12"/>
          <a:srcRect/>
          <a:stretch>
            <a:fillRect/>
          </a:stretch>
        </p:blipFill>
        <p:spPr>
          <a:xfrm>
            <a:off x="7381875" y="4544449"/>
            <a:ext cx="1762123" cy="463535"/>
          </a:xfrm>
          <a:prstGeom prst="rect">
            <a:avLst/>
          </a:prstGeom>
          <a:ln/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" y="4546568"/>
            <a:ext cx="1647823" cy="4607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News Gothic Com Thin"/>
          <a:ea typeface="ＭＳ Ｐゴシック" charset="0"/>
          <a:cs typeface="News Gothic Com Thin"/>
        </a:defRPr>
      </a:lvl1pPr>
      <a:lvl2pPr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ews Gothic Com Thin" charset="0"/>
          <a:ea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ews Gothic Com Thin" charset="0"/>
          <a:ea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ews Gothic Com Thin" charset="0"/>
          <a:ea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ews Gothic Com Thin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ews Gothic Com Thin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ews Gothic Com Thin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ews Gothic Com Thin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ews Gothic Com Thin" charset="0"/>
          <a:ea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News Gothic Com Thin"/>
          <a:ea typeface="ＭＳ Ｐゴシック" charset="0"/>
          <a:cs typeface="News Gothic Com Thin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News Gothic Com Thin"/>
          <a:ea typeface="ＭＳ Ｐゴシック" charset="0"/>
          <a:cs typeface="News Gothic Com Thin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News Gothic Com Thin"/>
          <a:ea typeface="ＭＳ Ｐゴシック" charset="0"/>
          <a:cs typeface="News Gothic Com Thin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News Gothic Com Thin"/>
          <a:ea typeface="ＭＳ Ｐゴシック" charset="0"/>
          <a:cs typeface="News Gothic Com Thin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News Gothic Com Thin"/>
          <a:ea typeface="ＭＳ Ｐゴシック" charset="0"/>
          <a:cs typeface="News Gothic Com Thi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../../../Projects/Learn/AngularJS/Angular%20PPT%20Demo/Angular/Pages/Demo1/Demo.html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../../../Projects/Learn/AngularJS/Angular%20PPT%20Demo/Angular/Pages/Demo2/Demo.html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../../../Projects/Learn/AngularJS/Angular%20PPT%20Demo/Angular/Pages/Demo3/Demo.html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../../../Projects/Learn/AngularJS/Angular%20PPT%20Demo/Angular/Pages/Demo4/Demo%20ng-repeat1.html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../../../Projects/Learn/AngularJS/Angular%20PPT%20Demo/Angular/Pages/Demo4/Demo%20ng-repeat2.html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../../Projects/Learn/AngularJS/Angular%20PPT%20Demo/Angular/Pages/Demo5/Demo%20ng-repeat%20orderby.html" TargetMode="External"/><Relationship Id="rId2" Type="http://schemas.openxmlformats.org/officeDocument/2006/relationships/hyperlink" Target="../../../Projects/Learn/AngularJS/Angular%20PPT%20Demo/Angular/Pages/Demo5/Demo%20ng-repeat%20filter%20orderby.htm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nowhere.com/jnieasy/#!st=jnieasy.hom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dirty="0" err="1" smtClean="0"/>
              <a:t>AngularJs</a:t>
            </a:r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&lt;</a:t>
            </a:r>
            <a:r>
              <a:rPr lang="en-US" b="1" dirty="0" err="1" smtClean="0"/>
              <a:t>nilesh</a:t>
            </a:r>
            <a:r>
              <a:rPr lang="en-US" b="1" dirty="0" smtClean="0"/>
              <a:t>-M &amp; </a:t>
            </a:r>
            <a:r>
              <a:rPr lang="en-US" b="1" dirty="0" err="1" smtClean="0"/>
              <a:t>virendra</a:t>
            </a:r>
            <a:r>
              <a:rPr lang="en-US" b="1" dirty="0" smtClean="0"/>
              <a:t>-V&gt;</a:t>
            </a:r>
          </a:p>
        </p:txBody>
      </p:sp>
    </p:spTree>
    <p:extLst>
      <p:ext uri="{BB962C8B-B14F-4D97-AF65-F5344CB8AC3E}">
        <p14:creationId xmlns:p14="http://schemas.microsoft.com/office/powerpoint/2010/main" val="320234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9"/>
          <a:stretch/>
        </p:blipFill>
        <p:spPr bwMode="auto">
          <a:xfrm>
            <a:off x="85724" y="176211"/>
            <a:ext cx="5229225" cy="4057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0"/>
            <a:ext cx="222885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73249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-1"/>
            <a:ext cx="5010150" cy="1133475"/>
          </a:xfrm>
        </p:spPr>
        <p:txBody>
          <a:bodyPr/>
          <a:lstStyle/>
          <a:p>
            <a:pPr algn="r"/>
            <a:r>
              <a:rPr lang="en-US" b="0" dirty="0" smtClean="0">
                <a:latin typeface="News Gothic Com Thin" panose="020B0204030503020204" pitchFamily="34" charset="0"/>
              </a:rPr>
              <a:t>Some basics before we go ahead…</a:t>
            </a:r>
            <a:br>
              <a:rPr lang="en-US" b="0" dirty="0" smtClean="0">
                <a:latin typeface="News Gothic Com Thin" panose="020B0204030503020204" pitchFamily="34" charset="0"/>
              </a:rPr>
            </a:br>
            <a:r>
              <a:rPr lang="en-US" u="sng" dirty="0" smtClean="0">
                <a:latin typeface="News Gothic Com Thin" panose="020B0204030503020204" pitchFamily="34" charset="0"/>
                <a:hlinkClick r:id="rId2" action="ppaction://hlinkfile"/>
              </a:rPr>
              <a:t>Basic approach</a:t>
            </a:r>
            <a:endParaRPr lang="en-US" u="sng" dirty="0">
              <a:latin typeface="News Gothic Com Thin" panose="020B0204030503020204" pitchFamily="34" charset="0"/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257174" y="267891"/>
            <a:ext cx="8277225" cy="4142183"/>
          </a:xfrm>
        </p:spPr>
        <p:txBody>
          <a:bodyPr/>
          <a:lstStyle/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&lt;html </a:t>
            </a:r>
            <a:r>
              <a:rPr lang="en-US" sz="12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xmlns</a:t>
            </a: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="http://www.w3.org/1999/xhtml"&gt;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&lt;title&gt;Traditional HTML &lt;/title&gt;</a:t>
            </a:r>
          </a:p>
          <a:p>
            <a:pPr marL="0" indent="0">
              <a:buNone/>
            </a:pPr>
            <a:r>
              <a:rPr lang="en-US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head&gt;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Name: &lt;input id="</a:t>
            </a:r>
            <a:r>
              <a:rPr lang="en-US" sz="12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NameInput</a:t>
            </a:r>
            <a:r>
              <a:rPr lang="en-US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type="text" /&gt;&lt;</a:t>
            </a:r>
            <a:r>
              <a:rPr lang="en-US" sz="12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en-US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	Hello </a:t>
            </a: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&lt;span id="</a:t>
            </a:r>
            <a:r>
              <a:rPr lang="en-US" sz="12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NameSpan</a:t>
            </a: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"&gt;&lt;/span&gt;</a:t>
            </a:r>
          </a:p>
          <a:p>
            <a:pPr marL="0" indent="0">
              <a:buNone/>
            </a:pPr>
            <a:r>
              <a:rPr lang="en-US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textNameInput</a:t>
            </a: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("</a:t>
            </a:r>
            <a:r>
              <a:rPr lang="en-US" sz="12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NameInput</a:t>
            </a: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"),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textNameSpan</a:t>
            </a: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("</a:t>
            </a:r>
            <a:r>
              <a:rPr lang="en-US" sz="12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NameSpan</a:t>
            </a: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endParaRPr lang="en-US" sz="1200" b="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textNameInput.addEventListener</a:t>
            </a: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12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keyup</a:t>
            </a: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function ()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 = </a:t>
            </a:r>
            <a:r>
              <a:rPr lang="en-US" sz="12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textNameInput.value</a:t>
            </a: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textNameSpan.innerHTML</a:t>
            </a: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text + "!!!";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&lt;/script&gt;</a:t>
            </a:r>
          </a:p>
          <a:p>
            <a:pPr marL="0" indent="0">
              <a:buNone/>
            </a:pPr>
            <a:r>
              <a:rPr lang="en-US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body&gt;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62472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-1"/>
            <a:ext cx="5010150" cy="1133475"/>
          </a:xfrm>
        </p:spPr>
        <p:txBody>
          <a:bodyPr/>
          <a:lstStyle/>
          <a:p>
            <a:pPr algn="r"/>
            <a:r>
              <a:rPr lang="en-US" b="0" dirty="0" smtClean="0">
                <a:latin typeface="News Gothic Com Thin" panose="020B0204030503020204" pitchFamily="34" charset="0"/>
              </a:rPr>
              <a:t>Some basics before we go ahead…</a:t>
            </a:r>
            <a:br>
              <a:rPr lang="en-US" b="0" dirty="0" smtClean="0">
                <a:latin typeface="News Gothic Com Thin" panose="020B0204030503020204" pitchFamily="34" charset="0"/>
              </a:rPr>
            </a:br>
            <a:r>
              <a:rPr lang="en-US" u="sng" dirty="0" smtClean="0">
                <a:latin typeface="News Gothic Com Thin" panose="020B0204030503020204" pitchFamily="34" charset="0"/>
                <a:hlinkClick r:id="rId2" action="ppaction://hlinkfile"/>
              </a:rPr>
              <a:t>jQuery approach</a:t>
            </a:r>
            <a:endParaRPr lang="en-US" u="sng" dirty="0">
              <a:latin typeface="News Gothic Com Thin" panose="020B0204030503020204" pitchFamily="34" charset="0"/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257174" y="382191"/>
            <a:ext cx="8277225" cy="4142183"/>
          </a:xfrm>
        </p:spPr>
        <p:txBody>
          <a:bodyPr/>
          <a:lstStyle/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&lt;html </a:t>
            </a:r>
            <a:r>
              <a:rPr lang="en-US" sz="12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xmlns</a:t>
            </a: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="http://www.w3.org/1999/xhtml"&gt;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&lt;title&gt;Traditional HTML with jQuery&lt;/title&gt;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&lt;script </a:t>
            </a:r>
            <a:r>
              <a:rPr lang="en-US" sz="12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="../../</a:t>
            </a:r>
            <a:r>
              <a:rPr lang="en-US" sz="12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</a:t>
            </a: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/JQuery/jquery-2.0.3.min.js"&gt;&lt;/script&gt;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&lt;/head&gt;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Name: &lt;input id="</a:t>
            </a:r>
            <a:r>
              <a:rPr lang="en-US" sz="12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NameInput</a:t>
            </a: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type="text" /&gt;&lt;</a:t>
            </a:r>
            <a:r>
              <a:rPr lang="en-US" sz="12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Hello &lt;span id="</a:t>
            </a:r>
            <a:r>
              <a:rPr lang="en-US" sz="12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NameSpan</a:t>
            </a: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"&gt;&lt;/span&gt;</a:t>
            </a:r>
          </a:p>
          <a:p>
            <a:pPr marL="0" indent="0">
              <a:buNone/>
            </a:pPr>
            <a:endParaRPr lang="en-US" sz="1200" b="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&lt;script&gt;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$('#</a:t>
            </a:r>
            <a:r>
              <a:rPr lang="en-US" sz="12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NameInput</a:t>
            </a: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').on('</a:t>
            </a:r>
            <a:r>
              <a:rPr lang="en-US" sz="12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keyup</a:t>
            </a: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function ()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$('#</a:t>
            </a:r>
            <a:r>
              <a:rPr lang="en-US" sz="12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NameSpan</a:t>
            </a: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').html($('#</a:t>
            </a:r>
            <a:r>
              <a:rPr lang="en-US" sz="12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NameInput</a:t>
            </a: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').</a:t>
            </a:r>
            <a:r>
              <a:rPr lang="en-US" sz="12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"!!!");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&lt;/script&gt;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&lt;/html&gt;</a:t>
            </a:r>
          </a:p>
          <a:p>
            <a:pPr marL="0" indent="0">
              <a:buNone/>
            </a:pPr>
            <a:endParaRPr lang="en-US" sz="1200" b="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29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2543175"/>
            <a:ext cx="6172200" cy="1200150"/>
          </a:xfrm>
        </p:spPr>
        <p:txBody>
          <a:bodyPr/>
          <a:lstStyle/>
          <a:p>
            <a:pPr marL="0" indent="0" algn="ctr">
              <a:buNone/>
            </a:pPr>
            <a:r>
              <a:rPr lang="en-US" sz="3300" dirty="0"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Directives, Filters </a:t>
            </a:r>
          </a:p>
          <a:p>
            <a:pPr marL="0" indent="0" algn="ctr">
              <a:buNone/>
            </a:pPr>
            <a:r>
              <a:rPr lang="en-US" sz="3300" dirty="0"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Data Binding</a:t>
            </a:r>
            <a:r>
              <a:rPr lang="en-US" sz="3300" b="0" dirty="0"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300" b="0" dirty="0"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300" b="0" dirty="0">
              <a:latin typeface="News Gothic Com Thin" panose="020B02040305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515" y="697375"/>
            <a:ext cx="4708969" cy="131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248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1428750"/>
            <a:ext cx="6172200" cy="1200150"/>
          </a:xfrm>
        </p:spPr>
        <p:txBody>
          <a:bodyPr/>
          <a:lstStyle/>
          <a:p>
            <a:pPr marL="0" indent="0" algn="ctr">
              <a:buNone/>
            </a:pPr>
            <a:r>
              <a:rPr lang="en-US" sz="3300" dirty="0"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are Directives?</a:t>
            </a:r>
            <a:br>
              <a:rPr lang="en-US" sz="3300" dirty="0"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300" dirty="0"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2700" b="0" dirty="0"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teach HTML new tricks!</a:t>
            </a:r>
          </a:p>
        </p:txBody>
      </p:sp>
    </p:spTree>
    <p:extLst>
      <p:ext uri="{BB962C8B-B14F-4D97-AF65-F5344CB8AC3E}">
        <p14:creationId xmlns:p14="http://schemas.microsoft.com/office/powerpoint/2010/main" val="13845389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150" y="695326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sz="135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</a:t>
            </a:r>
            <a:r>
              <a:rPr lang="en-US" sz="135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DOCTYPE</a:t>
            </a:r>
            <a:r>
              <a:rPr lang="en-US" sz="13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135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35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5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35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13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b="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</a:t>
            </a:r>
            <a:r>
              <a:rPr lang="en-US" sz="135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-app</a:t>
            </a:r>
            <a:r>
              <a:rPr lang="en-US" sz="135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35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5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35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sz="135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35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35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35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35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&gt;Welcome to Angular </a:t>
            </a:r>
            <a:r>
              <a:rPr lang="en-US" sz="135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</a:t>
            </a:r>
            <a:r>
              <a:rPr lang="en-US" sz="135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&lt;/</a:t>
            </a:r>
            <a:r>
              <a:rPr lang="en-US" sz="135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135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35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35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sz="135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35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5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35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135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35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35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3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35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="container"&gt;</a:t>
            </a:r>
            <a:endParaRPr lang="en-US" sz="135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35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Name</a:t>
            </a:r>
            <a:r>
              <a:rPr lang="en-US" sz="13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35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35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13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135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="text"</a:t>
            </a:r>
            <a:r>
              <a:rPr lang="en-US" sz="13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ng-model</a:t>
            </a:r>
            <a:r>
              <a:rPr lang="en-US" sz="135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=“</a:t>
            </a:r>
            <a:r>
              <a:rPr lang="en-US" sz="135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yourname</a:t>
            </a:r>
            <a:r>
              <a:rPr lang="en-US" sz="135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”</a:t>
            </a:r>
            <a:r>
              <a:rPr lang="en-US" sz="135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r>
              <a:rPr lang="en-US" sz="13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35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35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Hello {{ </a:t>
            </a:r>
            <a:r>
              <a:rPr lang="en-US" sz="1350" b="0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yourname</a:t>
            </a:r>
            <a:r>
              <a:rPr lang="en-US" sz="1350" b="0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 !!! </a:t>
            </a:r>
          </a:p>
          <a:p>
            <a:pPr marL="0" indent="0">
              <a:buNone/>
            </a:pPr>
            <a:r>
              <a:rPr lang="en-US" sz="13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35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35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35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35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35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35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35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b="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135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IN" sz="135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../../</a:t>
            </a:r>
            <a:r>
              <a:rPr lang="en-IN" sz="135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</a:t>
            </a:r>
            <a:r>
              <a:rPr lang="en-IN" sz="135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IN" sz="135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AngularLibs</a:t>
            </a:r>
            <a:r>
              <a:rPr lang="en-IN" sz="135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/Angular/angular.js</a:t>
            </a:r>
            <a:r>
              <a:rPr lang="en-US" sz="135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en-US" sz="135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35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35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5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35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135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35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5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350" b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135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35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2160047" y="661988"/>
            <a:ext cx="1485082" cy="348853"/>
          </a:xfrm>
          <a:prstGeom prst="wedgeRectCallout">
            <a:avLst>
              <a:gd name="adj1" fmla="val -83379"/>
              <a:gd name="adj2" fmla="val 59252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Directive</a:t>
            </a:r>
            <a:endParaRPr lang="en-US" sz="1400" b="1" dirty="0">
              <a:solidFill>
                <a:srgbClr val="FFFFFF"/>
              </a:solidFill>
              <a:latin typeface="News Gothic Com Thin" panose="020B02040305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3492729" y="1917423"/>
            <a:ext cx="1485900" cy="328332"/>
          </a:xfrm>
          <a:prstGeom prst="wedgeRectCallout">
            <a:avLst>
              <a:gd name="adj1" fmla="val -13717"/>
              <a:gd name="adj2" fmla="val 126311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Directive</a:t>
            </a:r>
            <a:endParaRPr lang="en-US" sz="1400" b="1" dirty="0">
              <a:solidFill>
                <a:srgbClr val="FFFFFF"/>
              </a:solidFill>
              <a:latin typeface="News Gothic Com Thin" panose="020B02040305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2808370" y="3062189"/>
            <a:ext cx="2525629" cy="328711"/>
          </a:xfrm>
          <a:prstGeom prst="wedgeRectCallout">
            <a:avLst>
              <a:gd name="adj1" fmla="val -56829"/>
              <a:gd name="adj2" fmla="val -105494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Binding Expression</a:t>
            </a:r>
            <a:endParaRPr lang="en-US" sz="1400" b="1" dirty="0">
              <a:solidFill>
                <a:srgbClr val="FFFFFF"/>
              </a:solidFill>
              <a:latin typeface="News Gothic Com Thin" panose="020B02040305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3749904" y="7661"/>
            <a:ext cx="5010150" cy="687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Myriad Pro" pitchFamily="34" charset="0"/>
                <a:ea typeface="ＭＳ Ｐゴシック" charset="0"/>
                <a:cs typeface="News Gothic Com Thin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News Gothic Com Thin" charset="0"/>
                <a:ea typeface="ＭＳ Ｐゴシック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News Gothic Com Thin" charset="0"/>
                <a:ea typeface="ＭＳ Ｐゴシック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News Gothic Com Thin" charset="0"/>
                <a:ea typeface="ＭＳ Ｐゴシック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News Gothic Com Thin" charset="0"/>
                <a:ea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News Gothic Com Thi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News Gothic Com Thi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News Gothic Com Thi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News Gothic Com Thin" charset="0"/>
                <a:ea typeface="ＭＳ Ｐゴシック" charset="0"/>
              </a:defRPr>
            </a:lvl9pPr>
          </a:lstStyle>
          <a:p>
            <a:pPr algn="r"/>
            <a:r>
              <a:rPr lang="en-US" b="0" dirty="0">
                <a:latin typeface="News Gothic Com Thin" panose="020B0204030503020204" pitchFamily="34" charset="0"/>
              </a:rPr>
              <a:t>Using Directives and Data </a:t>
            </a:r>
            <a:r>
              <a:rPr lang="en-US" b="0" dirty="0" smtClean="0">
                <a:latin typeface="News Gothic Com Thin" panose="020B0204030503020204" pitchFamily="34" charset="0"/>
              </a:rPr>
              <a:t>Binding</a:t>
            </a:r>
          </a:p>
          <a:p>
            <a:pPr algn="r"/>
            <a:r>
              <a:rPr lang="en-US" u="sng" dirty="0" smtClean="0">
                <a:latin typeface="News Gothic Com Thin" panose="020B0204030503020204" pitchFamily="34" charset="0"/>
                <a:hlinkClick r:id="rId2" action="ppaction://hlinkfile"/>
              </a:rPr>
              <a:t>Angular approach</a:t>
            </a:r>
            <a:endParaRPr lang="en-US" u="sng" dirty="0">
              <a:latin typeface="News Gothic Com Thin" panose="020B020403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631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1" y="1282304"/>
            <a:ext cx="8572499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ng-app</a:t>
            </a:r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=""&gt;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&lt;div 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</a:t>
            </a:r>
            <a:r>
              <a:rPr lang="en-US" sz="15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teamMembers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=['Gautam G.','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Armstrono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Akshay','Gautam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N.','Neha','Prashant','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Siddesh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Nilesh','Virendra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']"&gt;</a:t>
            </a:r>
          </a:p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&lt;h3&gt;Looping with the ng-repeat Directive&lt;/h3&gt;</a:t>
            </a:r>
          </a:p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&lt;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&lt;li 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ng-repeat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="name in 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teamMembers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"&gt;{{ name }}&lt;/li&gt;</a:t>
            </a:r>
          </a:p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&lt;/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There are {{ 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teamMembers.length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}} team members</a:t>
            </a:r>
          </a:p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&lt;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{{ 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teamMembers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teamMembers.length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- 1] }} you joined recently.</a:t>
            </a:r>
          </a:p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&lt;/div</a:t>
            </a:r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5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5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5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3714751" y="3876675"/>
            <a:ext cx="2486024" cy="340886"/>
          </a:xfrm>
          <a:prstGeom prst="wedgeRectCallout">
            <a:avLst>
              <a:gd name="adj1" fmla="val -104058"/>
              <a:gd name="adj2" fmla="val -399706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Iterate through names</a:t>
            </a:r>
            <a:endParaRPr lang="en-US" sz="1400" b="1" dirty="0">
              <a:solidFill>
                <a:srgbClr val="FFFFFF"/>
              </a:solidFill>
              <a:latin typeface="News Gothic Com Thin" panose="020B02040305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71874" y="205979"/>
            <a:ext cx="5114925" cy="698896"/>
          </a:xfrm>
        </p:spPr>
        <p:txBody>
          <a:bodyPr/>
          <a:lstStyle/>
          <a:p>
            <a:pPr algn="r"/>
            <a:r>
              <a:rPr lang="en-US" b="0" dirty="0">
                <a:latin typeface="News Gothic Com Thin" panose="020B0204030503020204" pitchFamily="34" charset="0"/>
              </a:rPr>
              <a:t>Iterating with the ng-repeat </a:t>
            </a:r>
            <a:r>
              <a:rPr lang="en-US" b="0" dirty="0" smtClean="0">
                <a:latin typeface="News Gothic Com Thin" panose="020B0204030503020204" pitchFamily="34" charset="0"/>
              </a:rPr>
              <a:t>Directive</a:t>
            </a:r>
            <a:br>
              <a:rPr lang="en-US" b="0" dirty="0" smtClean="0">
                <a:latin typeface="News Gothic Com Thin" panose="020B0204030503020204" pitchFamily="34" charset="0"/>
              </a:rPr>
            </a:br>
            <a:r>
              <a:rPr lang="en-US" u="sng" dirty="0" smtClean="0">
                <a:latin typeface="News Gothic Com Thin" panose="020B0204030503020204" pitchFamily="34" charset="0"/>
                <a:hlinkClick r:id="rId2" action="ppaction://hlinkfile"/>
              </a:rPr>
              <a:t>ng-repeat demo 1</a:t>
            </a:r>
            <a:r>
              <a:rPr lang="en-US" u="sng" dirty="0">
                <a:latin typeface="News Gothic Com Thin" panose="020B0204030503020204" pitchFamily="34" charset="0"/>
              </a:rPr>
              <a:t/>
            </a:r>
            <a:br>
              <a:rPr lang="en-US" u="sng" dirty="0">
                <a:latin typeface="News Gothic Com Thin" panose="020B0204030503020204" pitchFamily="34" charset="0"/>
              </a:rPr>
            </a:br>
            <a:endParaRPr lang="en-US" b="0" dirty="0">
              <a:latin typeface="News Gothic Com Thin" panose="020B020403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937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1" y="1282304"/>
            <a:ext cx="857249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ng-app</a:t>
            </a:r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=""&gt;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&lt;div class="container" ng-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="number=1; Multiplier=[1,2,3,4,5,6,7,8,9,10]"&gt;</a:t>
            </a:r>
          </a:p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Enter number to generate table: &lt;input ng-model="number" /&gt;</a:t>
            </a:r>
          </a:p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&lt;h4&gt;Looping with the ng-repeat and generate Table of {{ number}} &lt;/h4&gt;</a:t>
            </a:r>
          </a:p>
          <a:p>
            <a:endParaRPr lang="en-US" sz="15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&lt;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&lt;li </a:t>
            </a:r>
            <a:r>
              <a:rPr lang="en-US" sz="15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ng-repeat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 Multiplier"&gt;{{ number * 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}}&lt;/li&gt;</a:t>
            </a:r>
          </a:p>
          <a:p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&lt;/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5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15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1543050" y="3552982"/>
            <a:ext cx="2638425" cy="431408"/>
          </a:xfrm>
          <a:prstGeom prst="wedgeRectCallout">
            <a:avLst>
              <a:gd name="adj1" fmla="val -18875"/>
              <a:gd name="adj2" fmla="val -195715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Iterate through multipliers</a:t>
            </a:r>
            <a:endParaRPr lang="en-US" sz="1400" b="1" dirty="0">
              <a:solidFill>
                <a:srgbClr val="FFFFFF"/>
              </a:solidFill>
              <a:latin typeface="News Gothic Com Thin" panose="020B02040305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71874" y="205979"/>
            <a:ext cx="5114925" cy="698896"/>
          </a:xfrm>
        </p:spPr>
        <p:txBody>
          <a:bodyPr/>
          <a:lstStyle/>
          <a:p>
            <a:pPr algn="r"/>
            <a:r>
              <a:rPr lang="en-US" b="0" dirty="0">
                <a:latin typeface="News Gothic Com Thin" panose="020B0204030503020204" pitchFamily="34" charset="0"/>
              </a:rPr>
              <a:t>Iterating with the ng-repeat </a:t>
            </a:r>
            <a:r>
              <a:rPr lang="en-US" b="0" dirty="0" smtClean="0">
                <a:latin typeface="News Gothic Com Thin" panose="020B0204030503020204" pitchFamily="34" charset="0"/>
              </a:rPr>
              <a:t>Directive</a:t>
            </a:r>
            <a:br>
              <a:rPr lang="en-US" b="0" dirty="0" smtClean="0">
                <a:latin typeface="News Gothic Com Thin" panose="020B0204030503020204" pitchFamily="34" charset="0"/>
              </a:rPr>
            </a:br>
            <a:r>
              <a:rPr lang="en-US" u="sng" dirty="0" smtClean="0">
                <a:latin typeface="News Gothic Com Thin" panose="020B0204030503020204" pitchFamily="34" charset="0"/>
                <a:hlinkClick r:id="rId2" action="ppaction://hlinkfile"/>
              </a:rPr>
              <a:t>ng-repeat demo 2</a:t>
            </a:r>
            <a:r>
              <a:rPr lang="en-US" u="sng" dirty="0">
                <a:latin typeface="News Gothic Com Thin" panose="020B0204030503020204" pitchFamily="34" charset="0"/>
              </a:rPr>
              <a:t/>
            </a:r>
            <a:br>
              <a:rPr lang="en-US" u="sng" dirty="0">
                <a:latin typeface="News Gothic Com Thin" panose="020B0204030503020204" pitchFamily="34" charset="0"/>
              </a:rPr>
            </a:br>
            <a:endParaRPr lang="en-US" b="0" dirty="0">
              <a:latin typeface="News Gothic Com Thin" panose="020B020403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6312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87" y="1055545"/>
            <a:ext cx="5444574" cy="3253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092" y="1096954"/>
            <a:ext cx="1271429" cy="315714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/>
          <p:cNvCxnSpPr/>
          <p:nvPr/>
        </p:nvCxnSpPr>
        <p:spPr bwMode="auto">
          <a:xfrm>
            <a:off x="3896892" y="1665163"/>
            <a:ext cx="2661792" cy="73596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>
                <a:latin typeface="News Gothic Com Thin" panose="020B0204030503020204" pitchFamily="34" charset="0"/>
              </a:rPr>
              <a:t>AngularJS</a:t>
            </a:r>
            <a:r>
              <a:rPr lang="en-US" b="0" dirty="0" smtClean="0">
                <a:latin typeface="News Gothic Com Thin" panose="020B0204030503020204" pitchFamily="34" charset="0"/>
              </a:rPr>
              <a:t> Help for Directives</a:t>
            </a:r>
            <a:endParaRPr lang="en-US" b="0" dirty="0">
              <a:latin typeface="News Gothic Com Thin" panose="020B020403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219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 bwMode="auto">
          <a:xfrm>
            <a:off x="646648" y="2717008"/>
            <a:ext cx="5114925" cy="698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Myriad Pro" pitchFamily="34" charset="0"/>
                <a:ea typeface="ＭＳ Ｐゴシック" charset="0"/>
                <a:cs typeface="News Gothic Com Thin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News Gothic Com Thin" charset="0"/>
                <a:ea typeface="ＭＳ Ｐゴシック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News Gothic Com Thin" charset="0"/>
                <a:ea typeface="ＭＳ Ｐゴシック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News Gothic Com Thin" charset="0"/>
                <a:ea typeface="ＭＳ Ｐゴシック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News Gothic Com Thin" charset="0"/>
                <a:ea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News Gothic Com Thi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News Gothic Com Thi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News Gothic Com Thi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News Gothic Com Thin" charset="0"/>
                <a:ea typeface="ＭＳ Ｐゴシック" charset="0"/>
              </a:defRPr>
            </a:lvl9pPr>
          </a:lstStyle>
          <a:p>
            <a:r>
              <a:rPr lang="en-US" b="0" dirty="0" smtClean="0">
                <a:latin typeface="News Gothic Com Thin" panose="020B0204030503020204" pitchFamily="34" charset="0"/>
              </a:rPr>
              <a:t>			   	</a:t>
            </a:r>
            <a:r>
              <a:rPr lang="en-US" u="sng" dirty="0" smtClean="0">
                <a:latin typeface="News Gothic Com Thin" panose="020B0204030503020204" pitchFamily="34" charset="0"/>
                <a:hlinkClick r:id="rId2" action="ppaction://hlinkfile"/>
              </a:rPr>
              <a:t>Model value filter demo</a:t>
            </a:r>
            <a:r>
              <a:rPr lang="en-US" u="sng" dirty="0" smtClean="0">
                <a:latin typeface="News Gothic Com Thin" panose="020B0204030503020204" pitchFamily="34" charset="0"/>
              </a:rPr>
              <a:t/>
            </a:r>
            <a:br>
              <a:rPr lang="en-US" u="sng" dirty="0" smtClean="0">
                <a:latin typeface="News Gothic Com Thin" panose="020B0204030503020204" pitchFamily="34" charset="0"/>
              </a:rPr>
            </a:br>
            <a:endParaRPr lang="en-US" b="0" dirty="0">
              <a:latin typeface="News Gothic Com Thin" panose="020B02040305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9334" y="628943"/>
            <a:ext cx="84201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h3&gt;Looping with the ng-repeat Directive Order By&lt;/h3&gt;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 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ng-repeat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="name in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teamMembers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sz="15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orderBy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0"&gt;{{ name }}&lt;/li&gt;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&lt;/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h3&gt;Looping with the ng-repeat Directive Order By with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ulowercase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&lt;/h3&gt;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 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ng-repeat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="name in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teamMembers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sz="15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orderBy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0"&gt;{{ name | 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lowercase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}}&lt;/li&gt;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&lt;/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6292465" y="230983"/>
            <a:ext cx="2616969" cy="514350"/>
          </a:xfrm>
          <a:prstGeom prst="wedgeRectCallout">
            <a:avLst>
              <a:gd name="adj1" fmla="val -92614"/>
              <a:gd name="adj2" fmla="val 125356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 </a:t>
            </a:r>
            <a:r>
              <a:rPr lang="en-US" sz="1400" dirty="0" err="1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teammembers</a:t>
            </a:r>
            <a:r>
              <a:rPr lang="en-US" sz="1400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by index 0</a:t>
            </a:r>
            <a:endParaRPr lang="en-US" sz="1400" dirty="0">
              <a:solidFill>
                <a:srgbClr val="FFFFFF"/>
              </a:solidFill>
              <a:latin typeface="News Gothic Com Thin" panose="020B02040305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3086857"/>
            <a:ext cx="9143999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Filter </a:t>
            </a:r>
            <a:r>
              <a:rPr lang="en-I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Crieteria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&lt;input </a:t>
            </a:r>
            <a:r>
              <a:rPr lang="en-IN" sz="15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ng-model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I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searchName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"/&gt;</a:t>
            </a:r>
          </a:p>
          <a:p>
            <a:r>
              <a:rPr lang="en-I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I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&lt;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 </a:t>
            </a:r>
            <a:r>
              <a:rPr lang="en-IN" sz="15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ng-repeat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="name in </a:t>
            </a:r>
            <a:r>
              <a:rPr lang="en-I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teamMembers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IN" sz="15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</a:t>
            </a:r>
            <a:r>
              <a:rPr lang="en-I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:searchName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IN" sz="15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orderBy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0"&gt;{{ name }}&lt;/li&gt;</a:t>
            </a:r>
          </a:p>
          <a:p>
            <a:r>
              <a:rPr lang="en-I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&lt;/</a:t>
            </a:r>
            <a:r>
              <a:rPr lang="en-I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/>
          </a:p>
        </p:txBody>
      </p:sp>
      <p:sp>
        <p:nvSpPr>
          <p:cNvPr id="6" name="Rectangular Callout 5"/>
          <p:cNvSpPr/>
          <p:nvPr/>
        </p:nvSpPr>
        <p:spPr>
          <a:xfrm>
            <a:off x="5943600" y="2686050"/>
            <a:ext cx="2590800" cy="514350"/>
          </a:xfrm>
          <a:prstGeom prst="wedgeRectCallout">
            <a:avLst>
              <a:gd name="adj1" fmla="val -78987"/>
              <a:gd name="adj2" fmla="val 122082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 </a:t>
            </a:r>
            <a:r>
              <a:rPr lang="en-US" sz="1400" dirty="0" err="1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teammembers</a:t>
            </a:r>
            <a:r>
              <a:rPr lang="en-US" sz="1400" dirty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model value </a:t>
            </a:r>
            <a:r>
              <a:rPr lang="en-US" sz="1400" dirty="0" err="1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searchName</a:t>
            </a:r>
            <a:endParaRPr lang="en-US" sz="14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7665845" y="930473"/>
            <a:ext cx="1203710" cy="360762"/>
          </a:xfrm>
          <a:prstGeom prst="wedgeRectCallout">
            <a:avLst>
              <a:gd name="adj1" fmla="val -81536"/>
              <a:gd name="adj2" fmla="val 307533"/>
            </a:avLst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lowercase</a:t>
            </a:r>
            <a:endParaRPr lang="en-US" sz="1400" dirty="0">
              <a:solidFill>
                <a:srgbClr val="FFFFFF"/>
              </a:solidFill>
              <a:latin typeface="News Gothic Com Thin" panose="020B02040305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560923" y="230983"/>
            <a:ext cx="5114925" cy="698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Myriad Pro" pitchFamily="34" charset="0"/>
                <a:ea typeface="ＭＳ Ｐゴシック" charset="0"/>
                <a:cs typeface="News Gothic Com Thin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News Gothic Com Thin" charset="0"/>
                <a:ea typeface="ＭＳ Ｐゴシック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News Gothic Com Thin" charset="0"/>
                <a:ea typeface="ＭＳ Ｐゴシック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News Gothic Com Thin" charset="0"/>
                <a:ea typeface="ＭＳ Ｐゴシック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News Gothic Com Thin" charset="0"/>
                <a:ea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News Gothic Com Thi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News Gothic Com Thi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News Gothic Com Thi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News Gothic Com Thin" charset="0"/>
                <a:ea typeface="ＭＳ Ｐゴシック" charset="0"/>
              </a:defRPr>
            </a:lvl9pPr>
          </a:lstStyle>
          <a:p>
            <a:r>
              <a:rPr lang="en-US" b="0" dirty="0" smtClean="0">
                <a:latin typeface="News Gothic Com Thin" panose="020B0204030503020204" pitchFamily="34" charset="0"/>
              </a:rPr>
              <a:t>Filters		</a:t>
            </a:r>
            <a:r>
              <a:rPr lang="en-US" b="0" dirty="0">
                <a:latin typeface="News Gothic Com Thin" panose="020B0204030503020204" pitchFamily="34" charset="0"/>
              </a:rPr>
              <a:t> </a:t>
            </a:r>
            <a:r>
              <a:rPr lang="en-US" b="0" dirty="0" smtClean="0">
                <a:latin typeface="News Gothic Com Thin" panose="020B0204030503020204" pitchFamily="34" charset="0"/>
              </a:rPr>
              <a:t>  </a:t>
            </a:r>
            <a:r>
              <a:rPr lang="en-US" u="sng" dirty="0" smtClean="0">
                <a:latin typeface="News Gothic Com Thin" panose="020B0204030503020204" pitchFamily="34" charset="0"/>
                <a:hlinkClick r:id="rId3" action="ppaction://hlinkfile"/>
              </a:rPr>
              <a:t>Reorder using filter demo</a:t>
            </a:r>
            <a:r>
              <a:rPr lang="en-US" u="sng" dirty="0" smtClean="0">
                <a:latin typeface="News Gothic Com Thin" panose="020B0204030503020204" pitchFamily="34" charset="0"/>
              </a:rPr>
              <a:t/>
            </a:r>
            <a:br>
              <a:rPr lang="en-US" u="sng" dirty="0" smtClean="0">
                <a:latin typeface="News Gothic Com Thin" panose="020B0204030503020204" pitchFamily="34" charset="0"/>
              </a:rPr>
            </a:br>
            <a:endParaRPr lang="en-US" b="0" dirty="0">
              <a:latin typeface="News Gothic Com Thin" panose="020B020403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4910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  <p:bldP spid="5" grpId="0" animBg="1"/>
      <p:bldP spid="2" grpId="0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3314700"/>
            <a:ext cx="6172200" cy="1200150"/>
          </a:xfrm>
        </p:spPr>
        <p:txBody>
          <a:bodyPr/>
          <a:lstStyle/>
          <a:p>
            <a:pPr marL="0" indent="0" algn="ctr">
              <a:buNone/>
            </a:pPr>
            <a:r>
              <a:rPr lang="en-US" sz="2700" b="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http://angularjs.org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811" y="536682"/>
            <a:ext cx="4708969" cy="1316561"/>
          </a:xfrm>
          <a:prstGeom prst="rect">
            <a:avLst/>
          </a:prstGeom>
        </p:spPr>
      </p:pic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193774" y="1439516"/>
            <a:ext cx="5440951" cy="747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1500" b="1" kern="1200">
                <a:solidFill>
                  <a:schemeClr val="tx1"/>
                </a:solidFill>
                <a:latin typeface="Myriad Pro Light" pitchFamily="34" charset="0"/>
                <a:ea typeface="ＭＳ Ｐゴシック" charset="0"/>
                <a:cs typeface="News Gothic Com Thin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o"/>
              <a:defRPr sz="1350" b="0" kern="1200">
                <a:solidFill>
                  <a:schemeClr val="tx1"/>
                </a:solidFill>
                <a:latin typeface="Myriad Pro" pitchFamily="34" charset="0"/>
                <a:ea typeface="ＭＳ Ｐゴシック" charset="0"/>
                <a:cs typeface="News Gothic Com Thin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o"/>
              <a:defRPr sz="1200" b="0" kern="1200">
                <a:solidFill>
                  <a:schemeClr val="tx1"/>
                </a:solidFill>
                <a:latin typeface="Myriad Pro" pitchFamily="34" charset="0"/>
                <a:ea typeface="ＭＳ Ｐゴシック" charset="0"/>
                <a:cs typeface="News Gothic Com Thin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o"/>
              <a:defRPr sz="1050" b="0" kern="1200">
                <a:solidFill>
                  <a:schemeClr val="tx1"/>
                </a:solidFill>
                <a:latin typeface="Myriad Pro" pitchFamily="34" charset="0"/>
                <a:ea typeface="ＭＳ Ｐゴシック" charset="0"/>
                <a:cs typeface="News Gothic Com Thin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o"/>
              <a:defRPr sz="900" b="0" kern="1200">
                <a:solidFill>
                  <a:schemeClr val="tx1"/>
                </a:solidFill>
                <a:latin typeface="Myriad Pro" pitchFamily="34" charset="0"/>
                <a:ea typeface="ＭＳ Ｐゴシック" charset="0"/>
                <a:cs typeface="News Gothic Com Thi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IN" sz="2000" b="0" dirty="0" smtClean="0"/>
              <a:t>By </a:t>
            </a:r>
            <a:r>
              <a:rPr lang="en-IN" sz="2000" b="0" dirty="0" err="1" smtClean="0"/>
              <a:t>Miško</a:t>
            </a:r>
            <a:r>
              <a:rPr lang="en-IN" sz="2000" b="0" dirty="0" smtClean="0"/>
              <a:t> </a:t>
            </a:r>
            <a:r>
              <a:rPr lang="en-IN" sz="2000" b="0" dirty="0" err="1" smtClean="0"/>
              <a:t>Hevery</a:t>
            </a:r>
            <a:endParaRPr lang="en-IN" sz="2000" b="0" dirty="0" smtClean="0"/>
          </a:p>
          <a:p>
            <a:pPr marL="0" indent="0" algn="r">
              <a:buNone/>
            </a:pPr>
            <a:r>
              <a:rPr lang="en-IN" sz="2000" b="0" dirty="0" smtClean="0"/>
              <a:t>Adam </a:t>
            </a:r>
            <a:r>
              <a:rPr lang="en-IN" sz="2000" b="0" dirty="0" err="1"/>
              <a:t>Abrons</a:t>
            </a:r>
            <a:endParaRPr lang="en-US" sz="2000" b="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04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57" y="1168877"/>
            <a:ext cx="5191593" cy="310196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 bwMode="auto">
          <a:xfrm>
            <a:off x="3598394" y="1782622"/>
            <a:ext cx="2907661" cy="882171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419" y="2011222"/>
            <a:ext cx="1250000" cy="1307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>
                <a:latin typeface="News Gothic Com Thin" panose="020B0204030503020204" pitchFamily="34" charset="0"/>
              </a:rPr>
              <a:t>AngularJS</a:t>
            </a:r>
            <a:r>
              <a:rPr lang="en-US" b="0" dirty="0" smtClean="0">
                <a:latin typeface="News Gothic Com Thin" panose="020B0204030503020204" pitchFamily="34" charset="0"/>
              </a:rPr>
              <a:t> Help for Filters</a:t>
            </a:r>
            <a:endParaRPr lang="en-US" b="0" dirty="0">
              <a:latin typeface="News Gothic Com Thin" panose="020B020403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187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2" y="1567458"/>
            <a:ext cx="3803372" cy="2903934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  <a:prstDash val="lgDash"/>
          </a:ln>
        </p:spPr>
        <p:txBody>
          <a:bodyPr/>
          <a:lstStyle/>
          <a:p>
            <a:pPr marL="0" indent="0">
              <a:buNone/>
            </a:pPr>
            <a:r>
              <a:rPr lang="en-US" sz="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&lt;html </a:t>
            </a:r>
            <a:r>
              <a:rPr lang="en-US" sz="8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xmlns</a:t>
            </a:r>
            <a:r>
              <a:rPr lang="en-US" sz="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="http://www.w3.org/1999/xhtml"&gt;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&lt;title&gt;Traditional HTML &lt;/title&gt;</a:t>
            </a:r>
          </a:p>
          <a:p>
            <a:pPr marL="0" indent="0">
              <a:buNone/>
            </a:pP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head&gt;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Name: &lt;input id="</a:t>
            </a:r>
            <a:r>
              <a:rPr lang="en-US" sz="8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NameInput</a:t>
            </a: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type="text" /&gt;&lt;</a:t>
            </a:r>
            <a:r>
              <a:rPr lang="en-US" sz="8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	Hello </a:t>
            </a:r>
            <a:r>
              <a:rPr lang="en-US" sz="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&lt;span id="</a:t>
            </a:r>
            <a:r>
              <a:rPr lang="en-US" sz="8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NameSpan</a:t>
            </a:r>
            <a:r>
              <a:rPr lang="en-US" sz="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"&gt;&lt;/span&gt;</a:t>
            </a:r>
          </a:p>
          <a:p>
            <a:pPr marL="0" indent="0">
              <a:buNone/>
            </a:pP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8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textNameInput</a:t>
            </a:r>
            <a:r>
              <a:rPr lang="en-US" sz="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US" sz="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("</a:t>
            </a:r>
            <a:r>
              <a:rPr lang="en-US" sz="8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NameInput</a:t>
            </a:r>
            <a:r>
              <a:rPr lang="en-US" sz="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"),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textNameSpan</a:t>
            </a:r>
            <a:r>
              <a:rPr lang="en-US" sz="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document.getElementById</a:t>
            </a:r>
            <a:r>
              <a:rPr lang="en-US" sz="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("</a:t>
            </a:r>
            <a:r>
              <a:rPr lang="en-US" sz="8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NameSpan</a:t>
            </a:r>
            <a:r>
              <a:rPr lang="en-US" sz="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endParaRPr lang="en-US" sz="800" b="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8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textNameInput.addEventListener</a:t>
            </a:r>
            <a:r>
              <a:rPr lang="en-US" sz="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</a:t>
            </a:r>
            <a:r>
              <a:rPr lang="en-US" sz="8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keyup</a:t>
            </a:r>
            <a:r>
              <a:rPr lang="en-US" sz="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function () {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 = </a:t>
            </a:r>
            <a:r>
              <a:rPr lang="en-US" sz="8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textNameInput.value</a:t>
            </a:r>
            <a:r>
              <a:rPr lang="en-US" sz="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800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textNameSpan.innerHTML</a:t>
            </a:r>
            <a:r>
              <a:rPr lang="en-US" sz="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text + "!!!";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});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&lt;/script&gt;</a:t>
            </a:r>
          </a:p>
          <a:p>
            <a:pPr marL="0" indent="0">
              <a:buNone/>
            </a:pP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body&gt;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806896" y="-10716"/>
            <a:ext cx="3693834" cy="26086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prstDash val="dashDot"/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1500" b="1" kern="1200">
                <a:solidFill>
                  <a:schemeClr val="tx1"/>
                </a:solidFill>
                <a:latin typeface="Myriad Pro Light" pitchFamily="34" charset="0"/>
                <a:ea typeface="ＭＳ Ｐゴシック" charset="0"/>
                <a:cs typeface="News Gothic Com Thin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o"/>
              <a:defRPr sz="1350" b="0" kern="1200">
                <a:solidFill>
                  <a:schemeClr val="tx1"/>
                </a:solidFill>
                <a:latin typeface="Myriad Pro" pitchFamily="34" charset="0"/>
                <a:ea typeface="ＭＳ Ｐゴシック" charset="0"/>
                <a:cs typeface="News Gothic Com Thin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o"/>
              <a:defRPr sz="1200" b="0" kern="1200">
                <a:solidFill>
                  <a:schemeClr val="tx1"/>
                </a:solidFill>
                <a:latin typeface="Myriad Pro" pitchFamily="34" charset="0"/>
                <a:ea typeface="ＭＳ Ｐゴシック" charset="0"/>
                <a:cs typeface="News Gothic Com Thin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o"/>
              <a:defRPr sz="1050" b="0" kern="1200">
                <a:solidFill>
                  <a:schemeClr val="tx1"/>
                </a:solidFill>
                <a:latin typeface="Myriad Pro" pitchFamily="34" charset="0"/>
                <a:ea typeface="ＭＳ Ｐゴシック" charset="0"/>
                <a:cs typeface="News Gothic Com Thin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o"/>
              <a:defRPr sz="900" b="0" kern="1200">
                <a:solidFill>
                  <a:schemeClr val="tx1"/>
                </a:solidFill>
                <a:latin typeface="Myriad Pro" pitchFamily="34" charset="0"/>
                <a:ea typeface="ＭＳ Ｐゴシック" charset="0"/>
                <a:cs typeface="News Gothic Com Thi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&lt;!DOCTYPE html&gt;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&lt;html </a:t>
            </a:r>
            <a:r>
              <a:rPr lang="en-US" sz="8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xmlns</a:t>
            </a: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="http://www.w3.org/1999/xhtml"&gt;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&lt;head&gt;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&lt;title&gt;Traditional HTML with jQuery&lt;/title&gt;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&lt;script </a:t>
            </a:r>
            <a:r>
              <a:rPr lang="en-US" sz="8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="../../</a:t>
            </a:r>
            <a:r>
              <a:rPr lang="en-US" sz="8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</a:t>
            </a: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/JQuery/jquery-2.0.3.min.js"&gt;&lt;/script&gt;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&lt;/head&gt;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&lt;body&gt;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Name: &lt;input id="</a:t>
            </a:r>
            <a:r>
              <a:rPr lang="en-US" sz="8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NameInput</a:t>
            </a: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type="text" /&gt;&lt;</a:t>
            </a:r>
            <a:r>
              <a:rPr lang="en-US" sz="8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Hello &lt;span id="</a:t>
            </a:r>
            <a:r>
              <a:rPr lang="en-US" sz="8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NameSpan</a:t>
            </a: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"&gt;&lt;/span&gt;</a:t>
            </a:r>
          </a:p>
          <a:p>
            <a:pPr marL="0" indent="0">
              <a:buFont typeface="Wingdings" pitchFamily="2" charset="2"/>
              <a:buNone/>
            </a:pPr>
            <a:endParaRPr lang="en-US" sz="800" b="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&lt;script&gt;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$('#</a:t>
            </a:r>
            <a:r>
              <a:rPr lang="en-US" sz="8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NameInput</a:t>
            </a: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').on('</a:t>
            </a:r>
            <a:r>
              <a:rPr lang="en-US" sz="8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keyup</a:t>
            </a: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function () {</a:t>
            </a:r>
          </a:p>
          <a:p>
            <a:pPr marL="0" indent="0">
              <a:buFont typeface="Wingdings" pitchFamily="2" charset="2"/>
              <a:buNone/>
            </a:pP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$('#</a:t>
            </a:r>
            <a:r>
              <a:rPr lang="en-US" sz="8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NameSpan</a:t>
            </a: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').html($('#</a:t>
            </a:r>
            <a:r>
              <a:rPr lang="en-US" sz="8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NameInput</a:t>
            </a: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').</a:t>
            </a:r>
            <a:r>
              <a:rPr lang="en-US" sz="8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"!!!");</a:t>
            </a:r>
          </a:p>
          <a:p>
            <a:pPr marL="0" indent="0">
              <a:buFont typeface="Wingdings" pitchFamily="2" charset="2"/>
              <a:buNone/>
            </a:pP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});</a:t>
            </a:r>
          </a:p>
          <a:p>
            <a:pPr marL="0" indent="0">
              <a:buFont typeface="Wingdings" pitchFamily="2" charset="2"/>
              <a:buNone/>
            </a:pP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&lt;/script&gt;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&lt;/body&gt;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&lt;/html&gt;</a:t>
            </a:r>
          </a:p>
          <a:p>
            <a:pPr marL="0" indent="0">
              <a:buFont typeface="Wingdings" pitchFamily="2" charset="2"/>
              <a:buNone/>
            </a:pPr>
            <a:endParaRPr lang="en-US" sz="800" b="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5361332" y="2230949"/>
            <a:ext cx="3391729" cy="2246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1500" b="1" kern="1200">
                <a:solidFill>
                  <a:schemeClr val="tx1"/>
                </a:solidFill>
                <a:latin typeface="Myriad Pro Light" pitchFamily="34" charset="0"/>
                <a:ea typeface="ＭＳ Ｐゴシック" charset="0"/>
                <a:cs typeface="News Gothic Com Thin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o"/>
              <a:defRPr sz="1350" b="0" kern="1200">
                <a:solidFill>
                  <a:schemeClr val="tx1"/>
                </a:solidFill>
                <a:latin typeface="Myriad Pro" pitchFamily="34" charset="0"/>
                <a:ea typeface="ＭＳ Ｐゴシック" charset="0"/>
                <a:cs typeface="News Gothic Com Thin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o"/>
              <a:defRPr sz="1200" b="0" kern="1200">
                <a:solidFill>
                  <a:schemeClr val="tx1"/>
                </a:solidFill>
                <a:latin typeface="Myriad Pro" pitchFamily="34" charset="0"/>
                <a:ea typeface="ＭＳ Ｐゴシック" charset="0"/>
                <a:cs typeface="News Gothic Com Thin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o"/>
              <a:defRPr sz="1050" b="0" kern="1200">
                <a:solidFill>
                  <a:schemeClr val="tx1"/>
                </a:solidFill>
                <a:latin typeface="Myriad Pro" pitchFamily="34" charset="0"/>
                <a:ea typeface="ＭＳ Ｐゴシック" charset="0"/>
                <a:cs typeface="News Gothic Com Thin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o"/>
              <a:defRPr sz="900" b="0" kern="1200">
                <a:solidFill>
                  <a:schemeClr val="tx1"/>
                </a:solidFill>
                <a:latin typeface="Myriad Pro" pitchFamily="34" charset="0"/>
                <a:ea typeface="ＭＳ Ｐゴシック" charset="0"/>
                <a:cs typeface="News Gothic Com Thi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</a:t>
            </a:r>
            <a:r>
              <a:rPr lang="en-US" sz="8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DOCTYPE</a:t>
            </a:r>
            <a:r>
              <a:rPr lang="en-US" sz="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ng-app</a:t>
            </a: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	</a:t>
            </a: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&gt;Welcome to Angular </a:t>
            </a:r>
            <a:r>
              <a:rPr lang="en-US" sz="8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</a:t>
            </a: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&lt;/</a:t>
            </a:r>
            <a:r>
              <a:rPr lang="en-US" sz="8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8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="container"&gt;</a:t>
            </a:r>
            <a:endParaRPr lang="en-US" sz="8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	Name: </a:t>
            </a: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sz="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="text"</a:t>
            </a:r>
            <a:r>
              <a:rPr lang="en-US" sz="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ng-model</a:t>
            </a: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=“</a:t>
            </a:r>
            <a:r>
              <a:rPr lang="en-US" sz="8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yourname</a:t>
            </a: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”</a:t>
            </a:r>
            <a:r>
              <a:rPr lang="en-US" sz="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r>
              <a:rPr lang="en-US" sz="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sz="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Hello {{ </a:t>
            </a:r>
            <a:r>
              <a:rPr lang="en-US" sz="800" b="0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yourname</a:t>
            </a:r>
            <a:r>
              <a:rPr lang="en-US" sz="800" b="0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 !!! </a:t>
            </a:r>
          </a:p>
          <a:p>
            <a:pPr marL="0" indent="0">
              <a:buFont typeface="Wingdings" pitchFamily="2" charset="2"/>
              <a:buNone/>
            </a:pPr>
            <a:r>
              <a:rPr lang="en-US" sz="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8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en-US" sz="8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IN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../../</a:t>
            </a:r>
            <a:r>
              <a:rPr lang="en-IN" sz="8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</a:t>
            </a:r>
            <a:r>
              <a:rPr lang="en-IN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IN" sz="8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AngularLibs</a:t>
            </a:r>
            <a:r>
              <a:rPr lang="en-IN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/Angular/angular.js</a:t>
            </a: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en-US" sz="8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8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8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sz="8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" y="0"/>
            <a:ext cx="3445565" cy="748748"/>
          </a:xfrm>
        </p:spPr>
        <p:txBody>
          <a:bodyPr/>
          <a:lstStyle/>
          <a:p>
            <a:r>
              <a:rPr lang="en-US" b="0" dirty="0" smtClean="0">
                <a:latin typeface="News Gothic Com Thin" panose="020B0204030503020204" pitchFamily="34" charset="0"/>
              </a:rPr>
              <a:t>Implementation Comparisons</a:t>
            </a:r>
            <a:endParaRPr lang="en-US" b="0" dirty="0">
              <a:latin typeface="News Gothic Com Thin" panose="020B0204030503020204" pitchFamily="34" charset="0"/>
            </a:endParaRPr>
          </a:p>
        </p:txBody>
      </p:sp>
      <p:cxnSp>
        <p:nvCxnSpPr>
          <p:cNvPr id="9" name="Straight Arrow Connector 8"/>
          <p:cNvCxnSpPr>
            <a:stCxn id="4" idx="0"/>
          </p:cNvCxnSpPr>
          <p:nvPr/>
        </p:nvCxnSpPr>
        <p:spPr>
          <a:xfrm flipV="1">
            <a:off x="1901688" y="457200"/>
            <a:ext cx="1905208" cy="11102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83929" y="156745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500730" y="358616"/>
            <a:ext cx="907774" cy="18723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78352" y="2228611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Angular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36391" y="-1071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34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Key </a:t>
            </a:r>
            <a:r>
              <a:rPr lang="en-US" sz="2400" dirty="0"/>
              <a:t>features:</a:t>
            </a:r>
          </a:p>
          <a:p>
            <a:pPr lvl="1"/>
            <a:r>
              <a:rPr lang="en-US" sz="2000" dirty="0"/>
              <a:t>Directives and filters</a:t>
            </a:r>
          </a:p>
          <a:p>
            <a:pPr lvl="1"/>
            <a:r>
              <a:rPr lang="en-US" sz="2000" dirty="0"/>
              <a:t>Two-way data binding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018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59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mobileapptesting.com/wp-content/uploads/2011/04/Checkli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2967277"/>
            <a:ext cx="2171700" cy="144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ws Gothic Com Thin" panose="020B0204030503020204" pitchFamily="34" charset="0"/>
              </a:rPr>
              <a:t>Agenda – Day 1</a:t>
            </a:r>
            <a:endParaRPr lang="en-US" dirty="0">
              <a:latin typeface="News Gothic Com Thin" panose="020B0204030503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Getting Started</a:t>
            </a:r>
          </a:p>
          <a:p>
            <a:r>
              <a:rPr lang="en-US" sz="2800" dirty="0" smtClean="0"/>
              <a:t>Why</a:t>
            </a:r>
            <a:endParaRPr lang="en-US" sz="2800" dirty="0"/>
          </a:p>
          <a:p>
            <a:r>
              <a:rPr lang="en-US" sz="2800" dirty="0" smtClean="0"/>
              <a:t>Directives</a:t>
            </a:r>
          </a:p>
          <a:p>
            <a:r>
              <a:rPr lang="en-US" sz="2800" dirty="0" smtClean="0"/>
              <a:t>Filters </a:t>
            </a:r>
          </a:p>
          <a:p>
            <a:r>
              <a:rPr lang="en-US" sz="2800" dirty="0" smtClean="0"/>
              <a:t>Data Binding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316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2540503"/>
            <a:ext cx="6172200" cy="1200150"/>
          </a:xfrm>
        </p:spPr>
        <p:txBody>
          <a:bodyPr/>
          <a:lstStyle/>
          <a:p>
            <a:pPr marL="0" indent="0" algn="ctr">
              <a:buNone/>
            </a:pPr>
            <a:r>
              <a:rPr lang="en-US" sz="3300" dirty="0"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Getting Started</a:t>
            </a:r>
            <a:endParaRPr lang="en-US" sz="3300" b="0" dirty="0">
              <a:latin typeface="News Gothic Com Thin" panose="020B02040305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18009" y="1644604"/>
            <a:ext cx="842037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515" y="697375"/>
            <a:ext cx="4708969" cy="131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902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2540503"/>
            <a:ext cx="6172200" cy="1200150"/>
          </a:xfrm>
        </p:spPr>
        <p:txBody>
          <a:bodyPr/>
          <a:lstStyle/>
          <a:p>
            <a:pPr marL="0" indent="0" algn="ctr">
              <a:buNone/>
            </a:pPr>
            <a:r>
              <a:rPr lang="en-US" sz="3300" dirty="0" smtClean="0">
                <a:latin typeface="News Gothic Com Thin" panose="020B02040305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Why?</a:t>
            </a:r>
            <a:endParaRPr lang="en-US" sz="3300" b="0" dirty="0">
              <a:latin typeface="News Gothic Com Thin" panose="020B02040305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18009" y="1644604"/>
            <a:ext cx="842037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515" y="697375"/>
            <a:ext cx="4708969" cy="131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21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>
          <a:xfrm>
            <a:off x="180975" y="957401"/>
            <a:ext cx="8572500" cy="3228697"/>
          </a:xfrm>
          <a:prstGeom prst="rect">
            <a:avLst/>
          </a:prstGeom>
        </p:spPr>
        <p:txBody>
          <a:bodyPr/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News Gothic Com Thin"/>
                <a:ea typeface="ＭＳ Ｐゴシック" charset="0"/>
                <a:cs typeface="News Gothic Com Thin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News Gothic Com Thin"/>
                <a:ea typeface="ＭＳ Ｐゴシック" charset="0"/>
                <a:cs typeface="News Gothic Com Thin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News Gothic Com Thin"/>
                <a:ea typeface="ＭＳ Ｐゴシック" charset="0"/>
                <a:cs typeface="News Gothic Com Thin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News Gothic Com Thin"/>
                <a:ea typeface="ＭＳ Ｐゴシック" charset="0"/>
                <a:cs typeface="News Gothic Com Thin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News Gothic Com Thin"/>
                <a:ea typeface="ＭＳ Ｐゴシック" charset="0"/>
                <a:cs typeface="News Gothic Com Thi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/>
              <a:t>Open Source JavaScript </a:t>
            </a:r>
            <a:r>
              <a:rPr lang="en-US" sz="1800" dirty="0" err="1" smtClean="0"/>
              <a:t>framewok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/>
              <a:t>Powered by Google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/>
              <a:t>Single Page Application, DI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/>
              <a:t>Enables developers to extend HTML syntax to clearly express the apps components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/>
              <a:t>Object oriented in nature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/>
              <a:t>Cross browser compatibility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/>
              <a:t>Ready made availability of components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/>
              <a:t>2k+ Stars on </a:t>
            </a:r>
            <a:r>
              <a:rPr lang="en-US" sz="1800" dirty="0" err="1" smtClean="0"/>
              <a:t>Github</a:t>
            </a:r>
            <a:r>
              <a:rPr lang="en-US" sz="1800" dirty="0" smtClean="0"/>
              <a:t>, &gt; 900 Contributors, , 85k+ </a:t>
            </a:r>
            <a:r>
              <a:rPr lang="en-US" sz="1800" dirty="0" err="1" smtClean="0"/>
              <a:t>stackoverflow</a:t>
            </a:r>
            <a:r>
              <a:rPr lang="en-US" sz="1800" dirty="0" smtClean="0"/>
              <a:t> questions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0975" y="205979"/>
            <a:ext cx="8505825" cy="857250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600" dirty="0" smtClean="0"/>
              <a:t>Angular Js </a:t>
            </a:r>
            <a:endParaRPr lang="en-IN" sz="3600" dirty="0" smtClean="0"/>
          </a:p>
        </p:txBody>
      </p:sp>
    </p:spTree>
    <p:extLst>
      <p:ext uri="{BB962C8B-B14F-4D97-AF65-F5344CB8AC3E}">
        <p14:creationId xmlns:p14="http://schemas.microsoft.com/office/powerpoint/2010/main" val="38439812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600" dirty="0" smtClean="0">
                <a:latin typeface="News Gothic Com Thin"/>
              </a:rPr>
              <a:t>Angular Key terms</a:t>
            </a:r>
            <a:endParaRPr lang="en-IN" sz="3600" dirty="0" smtClean="0">
              <a:latin typeface="News Gothic Com Thi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4743"/>
            <a:ext cx="8229600" cy="3007865"/>
          </a:xfrm>
        </p:spPr>
        <p:txBody>
          <a:bodyPr/>
          <a:lstStyle/>
          <a:p>
            <a:r>
              <a:rPr lang="en-US" dirty="0" smtClean="0"/>
              <a:t>SPA – fast load, high performing, responsive</a:t>
            </a:r>
          </a:p>
          <a:p>
            <a:r>
              <a:rPr lang="en-US" dirty="0" smtClean="0"/>
              <a:t>Part of Mean Stack</a:t>
            </a:r>
          </a:p>
          <a:p>
            <a:r>
              <a:rPr lang="en-IN" dirty="0" smtClean="0"/>
              <a:t>Thin server architecture</a:t>
            </a:r>
          </a:p>
          <a:p>
            <a:r>
              <a:rPr lang="en-IN" dirty="0" smtClean="0"/>
              <a:t>State and Routing</a:t>
            </a:r>
          </a:p>
          <a:p>
            <a:r>
              <a:rPr lang="en-US" dirty="0" smtClean="0"/>
              <a:t>Data binding </a:t>
            </a:r>
          </a:p>
          <a:p>
            <a:r>
              <a:rPr lang="en-US" dirty="0" smtClean="0"/>
              <a:t>Filters, </a:t>
            </a:r>
          </a:p>
          <a:p>
            <a:r>
              <a:rPr lang="en-IN" b="0" dirty="0" smtClean="0"/>
              <a:t> </a:t>
            </a:r>
            <a:r>
              <a:rPr lang="en-IN" dirty="0" smtClean="0"/>
              <a:t>i18n, l10n  </a:t>
            </a:r>
          </a:p>
          <a:p>
            <a:r>
              <a:rPr lang="en-US" dirty="0" smtClean="0"/>
              <a:t>Suited for CRUD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>
          <a:xfrm>
            <a:off x="180974" y="837943"/>
            <a:ext cx="5033756" cy="3337320"/>
          </a:xfrm>
          <a:prstGeom prst="rect">
            <a:avLst/>
          </a:prstGeom>
        </p:spPr>
        <p:txBody>
          <a:bodyPr/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News Gothic Com Thin"/>
                <a:ea typeface="ＭＳ Ｐゴシック" charset="0"/>
                <a:cs typeface="News Gothic Com Thin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News Gothic Com Thin"/>
                <a:ea typeface="ＭＳ Ｐゴシック" charset="0"/>
                <a:cs typeface="News Gothic Com Thin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News Gothic Com Thin"/>
                <a:ea typeface="ＭＳ Ｐゴシック" charset="0"/>
                <a:cs typeface="News Gothic Com Thin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News Gothic Com Thin"/>
                <a:ea typeface="ＭＳ Ｐゴシック" charset="0"/>
                <a:cs typeface="News Gothic Com Thin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News Gothic Com Thin"/>
                <a:ea typeface="ＭＳ Ｐゴシック" charset="0"/>
                <a:cs typeface="News Gothic Com Thi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IN" sz="1400" dirty="0" smtClean="0"/>
              <a:t>A SPA moves logic from the server to the client. This results in the role of the web server evolving into a pure data API or web service. 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1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sz="1400" dirty="0" smtClean="0"/>
              <a:t>In an SPA, either all necessary code – HTML, JavaScript, and CSS – is retrieved with a single page load,[1] or the appropriate resources are dynamically loaded and added to the page as necessary, usually in response to user actions. 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1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sz="1400" dirty="0" smtClean="0"/>
              <a:t>Interaction with the single page application often involves dynamic communication with the web server behind the scenes.</a:t>
            </a:r>
            <a:endParaRPr lang="en-US" sz="1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0975" y="205979"/>
            <a:ext cx="8505825" cy="857250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600" dirty="0" smtClean="0"/>
              <a:t>SPA </a:t>
            </a:r>
            <a:endParaRPr lang="en-IN" sz="3600" dirty="0" smtClean="0"/>
          </a:p>
        </p:txBody>
      </p:sp>
      <p:pic>
        <p:nvPicPr>
          <p:cNvPr id="1026" name="Picture 2" descr="C:\Users\Nilesh\Desktop\SP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12231" y="1596887"/>
            <a:ext cx="3751032" cy="2888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39812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>
          <a:xfrm>
            <a:off x="180975" y="1152710"/>
            <a:ext cx="8572500" cy="2838079"/>
          </a:xfrm>
          <a:prstGeom prst="rect">
            <a:avLst/>
          </a:prstGeom>
        </p:spPr>
        <p:txBody>
          <a:bodyPr/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News Gothic Com Thin"/>
                <a:ea typeface="ＭＳ Ｐゴシック" charset="0"/>
                <a:cs typeface="News Gothic Com Thin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News Gothic Com Thin"/>
                <a:ea typeface="ＭＳ Ｐゴシック" charset="0"/>
                <a:cs typeface="News Gothic Com Thin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News Gothic Com Thin"/>
                <a:ea typeface="ＭＳ Ｐゴシック" charset="0"/>
                <a:cs typeface="News Gothic Com Thin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News Gothic Com Thin"/>
                <a:ea typeface="ＭＳ Ｐゴシック" charset="0"/>
                <a:cs typeface="News Gothic Com Thin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News Gothic Com Thin"/>
                <a:ea typeface="ＭＳ Ｐゴシック" charset="0"/>
                <a:cs typeface="News Gothic Com Thi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en-IN" sz="1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sz="1400" dirty="0" smtClean="0"/>
              <a:t>• Almost no page reloads, UI built by JavaScript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400" dirty="0" smtClean="0"/>
              <a:t>• Most of the logic is executed on the client-side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400" dirty="0" smtClean="0"/>
              <a:t>• Richer Interaction between UI Components, which makes the web application work seamlessly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400" dirty="0" smtClean="0"/>
              <a:t>• No URL Change other than #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400" dirty="0" smtClean="0"/>
              <a:t>• Back Button works as expected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400" dirty="0" smtClean="0"/>
              <a:t>• Bookmark-able Links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400" dirty="0" smtClean="0"/>
              <a:t>• Ability to go Offline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err="1" smtClean="0"/>
              <a:t>Eg</a:t>
            </a:r>
            <a:r>
              <a:rPr lang="en-US" sz="1400" dirty="0" smtClean="0"/>
              <a:t>. </a:t>
            </a:r>
            <a:r>
              <a:rPr lang="en-US" sz="1400" dirty="0" smtClean="0">
                <a:hlinkClick r:id="rId3"/>
              </a:rPr>
              <a:t>http</a:t>
            </a:r>
            <a:r>
              <a:rPr lang="en-US" sz="1400" dirty="0" smtClean="0">
                <a:hlinkClick r:id="rId3"/>
              </a:rPr>
              <a:t>://www.innowhere.com/jnieasy/#!st=jnieasy.home</a:t>
            </a:r>
            <a:endParaRPr lang="en-US" sz="1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0975" y="205979"/>
            <a:ext cx="8505825" cy="857250"/>
          </a:xfrm>
        </p:spPr>
        <p:txBody>
          <a:bodyPr/>
          <a:lstStyle/>
          <a:p>
            <a:r>
              <a:rPr lang="en-US" sz="3600" dirty="0" smtClean="0"/>
              <a:t>What benefit one gets with Angular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439812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2013_Presentation">
  <a:themeElements>
    <a:clrScheme name="Custom 7">
      <a:dk1>
        <a:srgbClr val="000000"/>
      </a:dk1>
      <a:lt1>
        <a:srgbClr val="2E2E2D"/>
      </a:lt1>
      <a:dk2>
        <a:srgbClr val="000000"/>
      </a:dk2>
      <a:lt2>
        <a:srgbClr val="3F403E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nspiration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90CCF6D6-2D3C-46BD-A038-992E848857F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B24D78D-6126-498D-912C-786D14A3514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1445</TotalTime>
  <Words>854</Words>
  <Application>Microsoft Office PowerPoint</Application>
  <PresentationFormat>On-screen Show (16:9)</PresentationFormat>
  <Paragraphs>217</Paragraphs>
  <Slides>23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DR2013_Presentation</vt:lpstr>
      <vt:lpstr>AngularJs Introduction</vt:lpstr>
      <vt:lpstr>PowerPoint Presentation</vt:lpstr>
      <vt:lpstr>Agenda – Day 1</vt:lpstr>
      <vt:lpstr>PowerPoint Presentation</vt:lpstr>
      <vt:lpstr>PowerPoint Presentation</vt:lpstr>
      <vt:lpstr>Angular Js </vt:lpstr>
      <vt:lpstr>Angular Key terms</vt:lpstr>
      <vt:lpstr>SPA </vt:lpstr>
      <vt:lpstr>What benefit one gets with Angular</vt:lpstr>
      <vt:lpstr>PowerPoint Presentation</vt:lpstr>
      <vt:lpstr>Some basics before we go ahead… Basic approach</vt:lpstr>
      <vt:lpstr>Some basics before we go ahead… jQuery approach</vt:lpstr>
      <vt:lpstr>PowerPoint Presentation</vt:lpstr>
      <vt:lpstr>PowerPoint Presentation</vt:lpstr>
      <vt:lpstr>PowerPoint Presentation</vt:lpstr>
      <vt:lpstr>Iterating with the ng-repeat Directive ng-repeat demo 1 </vt:lpstr>
      <vt:lpstr>Iterating with the ng-repeat Directive ng-repeat demo 2 </vt:lpstr>
      <vt:lpstr>AngularJS Help for Directives</vt:lpstr>
      <vt:lpstr>PowerPoint Presentation</vt:lpstr>
      <vt:lpstr>AngularJS Help for Filters</vt:lpstr>
      <vt:lpstr>Implementation Comparisons</vt:lpstr>
      <vt:lpstr>Summary</vt:lpstr>
      <vt:lpstr>PowerPoint Presentation</vt:lpstr>
    </vt:vector>
  </TitlesOfParts>
  <Company>CCI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Virendra Velingkar</dc:creator>
  <cp:lastModifiedBy>Virendra Velingkar</cp:lastModifiedBy>
  <cp:revision>220</cp:revision>
  <dcterms:created xsi:type="dcterms:W3CDTF">2013-09-03T09:24:59Z</dcterms:created>
  <dcterms:modified xsi:type="dcterms:W3CDTF">2015-03-30T04:24:31Z</dcterms:modified>
</cp:coreProperties>
</file>