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ndering Volumetric Scattering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10300"/>
            </a:lvl1pPr>
          </a:lstStyle>
          <a:p>
            <a:pPr/>
            <a:r>
              <a:t>Rendering Volumetric Scattering</a:t>
            </a:r>
          </a:p>
        </p:txBody>
      </p:sp>
      <p:sp>
        <p:nvSpPr>
          <p:cNvPr id="120" name="CS184…"/>
          <p:cNvSpPr txBox="1"/>
          <p:nvPr>
            <p:ph type="subTitle" sz="quarter" idx="1"/>
          </p:nvPr>
        </p:nvSpPr>
        <p:spPr>
          <a:xfrm>
            <a:off x="1778000" y="7495120"/>
            <a:ext cx="20828000" cy="1587501"/>
          </a:xfrm>
          <a:prstGeom prst="rect">
            <a:avLst/>
          </a:prstGeom>
        </p:spPr>
        <p:txBody>
          <a:bodyPr/>
          <a:lstStyle/>
          <a:p>
            <a:pPr defTabSz="759459">
              <a:defRPr sz="4968"/>
            </a:pPr>
            <a:r>
              <a:t>CS184 </a:t>
            </a:r>
          </a:p>
          <a:p>
            <a:pPr defTabSz="759459">
              <a:defRPr sz="4968"/>
            </a:pPr>
            <a:r>
              <a:t>Kaifei Peng, Ruixin Huang, Jinrui Zhang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6" name="In Final Project"/>
          <p:cNvSpPr txBox="1"/>
          <p:nvPr/>
        </p:nvSpPr>
        <p:spPr>
          <a:xfrm>
            <a:off x="1766564" y="1581463"/>
            <a:ext cx="3650743" cy="721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200"/>
            </a:lvl1pPr>
          </a:lstStyle>
          <a:p>
            <a:pPr/>
            <a:r>
              <a:t>In Final Project</a:t>
            </a:r>
          </a:p>
        </p:txBody>
      </p:sp>
      <p:sp>
        <p:nvSpPr>
          <p:cNvPr id="237" name="Video"/>
          <p:cNvSpPr/>
          <p:nvPr/>
        </p:nvSpPr>
        <p:spPr>
          <a:xfrm>
            <a:off x="3961075" y="6318713"/>
            <a:ext cx="1508233" cy="8445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86" y="0"/>
                </a:moveTo>
                <a:cubicBezTo>
                  <a:pt x="623" y="0"/>
                  <a:pt x="0" y="1113"/>
                  <a:pt x="0" y="2475"/>
                </a:cubicBezTo>
                <a:lnTo>
                  <a:pt x="0" y="19125"/>
                </a:lnTo>
                <a:cubicBezTo>
                  <a:pt x="0" y="20487"/>
                  <a:pt x="623" y="21600"/>
                  <a:pt x="1386" y="21600"/>
                </a:cubicBezTo>
                <a:lnTo>
                  <a:pt x="15853" y="21600"/>
                </a:lnTo>
                <a:cubicBezTo>
                  <a:pt x="16616" y="21600"/>
                  <a:pt x="17239" y="20487"/>
                  <a:pt x="17239" y="19125"/>
                </a:cubicBezTo>
                <a:lnTo>
                  <a:pt x="17239" y="15008"/>
                </a:lnTo>
                <a:cubicBezTo>
                  <a:pt x="17501" y="15278"/>
                  <a:pt x="17778" y="15564"/>
                  <a:pt x="17979" y="15771"/>
                </a:cubicBezTo>
                <a:lnTo>
                  <a:pt x="21000" y="18884"/>
                </a:lnTo>
                <a:cubicBezTo>
                  <a:pt x="21330" y="19224"/>
                  <a:pt x="21600" y="18948"/>
                  <a:pt x="21600" y="18268"/>
                </a:cubicBezTo>
                <a:lnTo>
                  <a:pt x="21600" y="12039"/>
                </a:lnTo>
                <a:cubicBezTo>
                  <a:pt x="21600" y="11358"/>
                  <a:pt x="21600" y="10242"/>
                  <a:pt x="21600" y="9561"/>
                </a:cubicBezTo>
                <a:lnTo>
                  <a:pt x="21600" y="3332"/>
                </a:lnTo>
                <a:cubicBezTo>
                  <a:pt x="21600" y="2652"/>
                  <a:pt x="21330" y="2376"/>
                  <a:pt x="21000" y="2716"/>
                </a:cubicBezTo>
                <a:lnTo>
                  <a:pt x="17979" y="5829"/>
                </a:lnTo>
                <a:cubicBezTo>
                  <a:pt x="17778" y="6036"/>
                  <a:pt x="17500" y="6322"/>
                  <a:pt x="17239" y="6592"/>
                </a:cubicBezTo>
                <a:lnTo>
                  <a:pt x="17239" y="2475"/>
                </a:lnTo>
                <a:cubicBezTo>
                  <a:pt x="17239" y="1113"/>
                  <a:pt x="16616" y="0"/>
                  <a:pt x="15853" y="0"/>
                </a:cubicBezTo>
                <a:lnTo>
                  <a:pt x="1386" y="0"/>
                </a:lnTo>
                <a:close/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8" name="Oval"/>
          <p:cNvSpPr/>
          <p:nvPr/>
        </p:nvSpPr>
        <p:spPr>
          <a:xfrm>
            <a:off x="11950848" y="8514850"/>
            <a:ext cx="2939143" cy="2875035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9" name="Line"/>
          <p:cNvSpPr/>
          <p:nvPr/>
        </p:nvSpPr>
        <p:spPr>
          <a:xfrm flipV="1">
            <a:off x="6139492" y="5154795"/>
            <a:ext cx="1" cy="317239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0" name="Light Bulb"/>
          <p:cNvSpPr/>
          <p:nvPr/>
        </p:nvSpPr>
        <p:spPr>
          <a:xfrm rot="10800000">
            <a:off x="15023017" y="2317079"/>
            <a:ext cx="619975" cy="10750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1" name="Square"/>
          <p:cNvSpPr/>
          <p:nvPr/>
        </p:nvSpPr>
        <p:spPr>
          <a:xfrm>
            <a:off x="18425097" y="4536654"/>
            <a:ext cx="2641665" cy="264166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2" name="Line"/>
          <p:cNvSpPr/>
          <p:nvPr/>
        </p:nvSpPr>
        <p:spPr>
          <a:xfrm>
            <a:off x="5623898" y="6766405"/>
            <a:ext cx="2895816" cy="763509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3" name="Line"/>
          <p:cNvSpPr/>
          <p:nvPr/>
        </p:nvSpPr>
        <p:spPr>
          <a:xfrm flipH="1">
            <a:off x="8871469" y="3249109"/>
            <a:ext cx="5954238" cy="4142484"/>
          </a:xfrm>
          <a:prstGeom prst="line">
            <a:avLst/>
          </a:prstGeom>
          <a:ln w="76200" cap="rnd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4" name="Camera"/>
          <p:cNvSpPr txBox="1"/>
          <p:nvPr/>
        </p:nvSpPr>
        <p:spPr>
          <a:xfrm>
            <a:off x="3987671" y="7448313"/>
            <a:ext cx="1455040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Camera</a:t>
            </a:r>
          </a:p>
        </p:txBody>
      </p:sp>
      <p:sp>
        <p:nvSpPr>
          <p:cNvPr id="245" name="Light"/>
          <p:cNvSpPr txBox="1"/>
          <p:nvPr/>
        </p:nvSpPr>
        <p:spPr>
          <a:xfrm>
            <a:off x="16132338" y="2580514"/>
            <a:ext cx="961264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Light</a:t>
            </a:r>
          </a:p>
        </p:txBody>
      </p:sp>
      <p:sp>
        <p:nvSpPr>
          <p:cNvPr id="246" name="Circle"/>
          <p:cNvSpPr/>
          <p:nvPr/>
        </p:nvSpPr>
        <p:spPr>
          <a:xfrm>
            <a:off x="8509584" y="7430046"/>
            <a:ext cx="283770" cy="283770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7" name="Estimate direct…"/>
          <p:cNvSpPr txBox="1"/>
          <p:nvPr/>
        </p:nvSpPr>
        <p:spPr>
          <a:xfrm>
            <a:off x="6461480" y="4778235"/>
            <a:ext cx="4379977" cy="1030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Estimate direct </a:t>
            </a:r>
          </a:p>
          <a:p>
            <a:pPr/>
            <a:r>
              <a:t>illumination (scattering)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0" name="In Final Project"/>
          <p:cNvSpPr txBox="1"/>
          <p:nvPr/>
        </p:nvSpPr>
        <p:spPr>
          <a:xfrm>
            <a:off x="1766564" y="1581463"/>
            <a:ext cx="3650743" cy="721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200"/>
            </a:lvl1pPr>
          </a:lstStyle>
          <a:p>
            <a:pPr/>
            <a:r>
              <a:t>In Final Project</a:t>
            </a:r>
          </a:p>
        </p:txBody>
      </p:sp>
      <p:sp>
        <p:nvSpPr>
          <p:cNvPr id="251" name="Video"/>
          <p:cNvSpPr/>
          <p:nvPr/>
        </p:nvSpPr>
        <p:spPr>
          <a:xfrm>
            <a:off x="3961075" y="6318713"/>
            <a:ext cx="1508233" cy="8445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86" y="0"/>
                </a:moveTo>
                <a:cubicBezTo>
                  <a:pt x="623" y="0"/>
                  <a:pt x="0" y="1113"/>
                  <a:pt x="0" y="2475"/>
                </a:cubicBezTo>
                <a:lnTo>
                  <a:pt x="0" y="19125"/>
                </a:lnTo>
                <a:cubicBezTo>
                  <a:pt x="0" y="20487"/>
                  <a:pt x="623" y="21600"/>
                  <a:pt x="1386" y="21600"/>
                </a:cubicBezTo>
                <a:lnTo>
                  <a:pt x="15853" y="21600"/>
                </a:lnTo>
                <a:cubicBezTo>
                  <a:pt x="16616" y="21600"/>
                  <a:pt x="17239" y="20487"/>
                  <a:pt x="17239" y="19125"/>
                </a:cubicBezTo>
                <a:lnTo>
                  <a:pt x="17239" y="15008"/>
                </a:lnTo>
                <a:cubicBezTo>
                  <a:pt x="17501" y="15278"/>
                  <a:pt x="17778" y="15564"/>
                  <a:pt x="17979" y="15771"/>
                </a:cubicBezTo>
                <a:lnTo>
                  <a:pt x="21000" y="18884"/>
                </a:lnTo>
                <a:cubicBezTo>
                  <a:pt x="21330" y="19224"/>
                  <a:pt x="21600" y="18948"/>
                  <a:pt x="21600" y="18268"/>
                </a:cubicBezTo>
                <a:lnTo>
                  <a:pt x="21600" y="12039"/>
                </a:lnTo>
                <a:cubicBezTo>
                  <a:pt x="21600" y="11358"/>
                  <a:pt x="21600" y="10242"/>
                  <a:pt x="21600" y="9561"/>
                </a:cubicBezTo>
                <a:lnTo>
                  <a:pt x="21600" y="3332"/>
                </a:lnTo>
                <a:cubicBezTo>
                  <a:pt x="21600" y="2652"/>
                  <a:pt x="21330" y="2376"/>
                  <a:pt x="21000" y="2716"/>
                </a:cubicBezTo>
                <a:lnTo>
                  <a:pt x="17979" y="5829"/>
                </a:lnTo>
                <a:cubicBezTo>
                  <a:pt x="17778" y="6036"/>
                  <a:pt x="17500" y="6322"/>
                  <a:pt x="17239" y="6592"/>
                </a:cubicBezTo>
                <a:lnTo>
                  <a:pt x="17239" y="2475"/>
                </a:lnTo>
                <a:cubicBezTo>
                  <a:pt x="17239" y="1113"/>
                  <a:pt x="16616" y="0"/>
                  <a:pt x="15853" y="0"/>
                </a:cubicBezTo>
                <a:lnTo>
                  <a:pt x="1386" y="0"/>
                </a:lnTo>
                <a:close/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2" name="Oval"/>
          <p:cNvSpPr/>
          <p:nvPr/>
        </p:nvSpPr>
        <p:spPr>
          <a:xfrm>
            <a:off x="11950848" y="8514850"/>
            <a:ext cx="2939143" cy="2875035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3" name="Line"/>
          <p:cNvSpPr/>
          <p:nvPr/>
        </p:nvSpPr>
        <p:spPr>
          <a:xfrm flipV="1">
            <a:off x="6139492" y="5154795"/>
            <a:ext cx="1" cy="317239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4" name="Light Bulb"/>
          <p:cNvSpPr/>
          <p:nvPr/>
        </p:nvSpPr>
        <p:spPr>
          <a:xfrm rot="10800000">
            <a:off x="15023017" y="2317079"/>
            <a:ext cx="619975" cy="10750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5" name="Square"/>
          <p:cNvSpPr/>
          <p:nvPr/>
        </p:nvSpPr>
        <p:spPr>
          <a:xfrm>
            <a:off x="18425097" y="4536654"/>
            <a:ext cx="2641665" cy="264166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6" name="Line"/>
          <p:cNvSpPr/>
          <p:nvPr/>
        </p:nvSpPr>
        <p:spPr>
          <a:xfrm>
            <a:off x="5623898" y="6766405"/>
            <a:ext cx="2895816" cy="763509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7" name="Line"/>
          <p:cNvSpPr/>
          <p:nvPr/>
        </p:nvSpPr>
        <p:spPr>
          <a:xfrm flipH="1">
            <a:off x="8871469" y="3249109"/>
            <a:ext cx="5954238" cy="4142484"/>
          </a:xfrm>
          <a:prstGeom prst="line">
            <a:avLst/>
          </a:prstGeom>
          <a:ln w="76200" cap="rnd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8" name="Camera"/>
          <p:cNvSpPr txBox="1"/>
          <p:nvPr/>
        </p:nvSpPr>
        <p:spPr>
          <a:xfrm>
            <a:off x="3987671" y="7448313"/>
            <a:ext cx="1455040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Camera</a:t>
            </a:r>
          </a:p>
        </p:txBody>
      </p:sp>
      <p:sp>
        <p:nvSpPr>
          <p:cNvPr id="259" name="Light"/>
          <p:cNvSpPr txBox="1"/>
          <p:nvPr/>
        </p:nvSpPr>
        <p:spPr>
          <a:xfrm>
            <a:off x="16132338" y="2580514"/>
            <a:ext cx="961264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Light</a:t>
            </a:r>
          </a:p>
        </p:txBody>
      </p:sp>
      <p:sp>
        <p:nvSpPr>
          <p:cNvPr id="260" name="Circle"/>
          <p:cNvSpPr/>
          <p:nvPr/>
        </p:nvSpPr>
        <p:spPr>
          <a:xfrm>
            <a:off x="8509584" y="7430046"/>
            <a:ext cx="283770" cy="283770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1" name="Line"/>
          <p:cNvSpPr/>
          <p:nvPr/>
        </p:nvSpPr>
        <p:spPr>
          <a:xfrm flipV="1">
            <a:off x="8710694" y="5110792"/>
            <a:ext cx="1964076" cy="2356685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2" name="Circle"/>
          <p:cNvSpPr/>
          <p:nvPr/>
        </p:nvSpPr>
        <p:spPr>
          <a:xfrm>
            <a:off x="10628200" y="4861496"/>
            <a:ext cx="283770" cy="283770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5" name="In Final Project"/>
          <p:cNvSpPr txBox="1"/>
          <p:nvPr/>
        </p:nvSpPr>
        <p:spPr>
          <a:xfrm>
            <a:off x="1766564" y="1581463"/>
            <a:ext cx="3650743" cy="721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200"/>
            </a:lvl1pPr>
          </a:lstStyle>
          <a:p>
            <a:pPr/>
            <a:r>
              <a:t>In Final Project</a:t>
            </a:r>
          </a:p>
        </p:txBody>
      </p:sp>
      <p:sp>
        <p:nvSpPr>
          <p:cNvPr id="266" name="Video"/>
          <p:cNvSpPr/>
          <p:nvPr/>
        </p:nvSpPr>
        <p:spPr>
          <a:xfrm>
            <a:off x="3961075" y="6318713"/>
            <a:ext cx="1508233" cy="8445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86" y="0"/>
                </a:moveTo>
                <a:cubicBezTo>
                  <a:pt x="623" y="0"/>
                  <a:pt x="0" y="1113"/>
                  <a:pt x="0" y="2475"/>
                </a:cubicBezTo>
                <a:lnTo>
                  <a:pt x="0" y="19125"/>
                </a:lnTo>
                <a:cubicBezTo>
                  <a:pt x="0" y="20487"/>
                  <a:pt x="623" y="21600"/>
                  <a:pt x="1386" y="21600"/>
                </a:cubicBezTo>
                <a:lnTo>
                  <a:pt x="15853" y="21600"/>
                </a:lnTo>
                <a:cubicBezTo>
                  <a:pt x="16616" y="21600"/>
                  <a:pt x="17239" y="20487"/>
                  <a:pt x="17239" y="19125"/>
                </a:cubicBezTo>
                <a:lnTo>
                  <a:pt x="17239" y="15008"/>
                </a:lnTo>
                <a:cubicBezTo>
                  <a:pt x="17501" y="15278"/>
                  <a:pt x="17778" y="15564"/>
                  <a:pt x="17979" y="15771"/>
                </a:cubicBezTo>
                <a:lnTo>
                  <a:pt x="21000" y="18884"/>
                </a:lnTo>
                <a:cubicBezTo>
                  <a:pt x="21330" y="19224"/>
                  <a:pt x="21600" y="18948"/>
                  <a:pt x="21600" y="18268"/>
                </a:cubicBezTo>
                <a:lnTo>
                  <a:pt x="21600" y="12039"/>
                </a:lnTo>
                <a:cubicBezTo>
                  <a:pt x="21600" y="11358"/>
                  <a:pt x="21600" y="10242"/>
                  <a:pt x="21600" y="9561"/>
                </a:cubicBezTo>
                <a:lnTo>
                  <a:pt x="21600" y="3332"/>
                </a:lnTo>
                <a:cubicBezTo>
                  <a:pt x="21600" y="2652"/>
                  <a:pt x="21330" y="2376"/>
                  <a:pt x="21000" y="2716"/>
                </a:cubicBezTo>
                <a:lnTo>
                  <a:pt x="17979" y="5829"/>
                </a:lnTo>
                <a:cubicBezTo>
                  <a:pt x="17778" y="6036"/>
                  <a:pt x="17500" y="6322"/>
                  <a:pt x="17239" y="6592"/>
                </a:cubicBezTo>
                <a:lnTo>
                  <a:pt x="17239" y="2475"/>
                </a:lnTo>
                <a:cubicBezTo>
                  <a:pt x="17239" y="1113"/>
                  <a:pt x="16616" y="0"/>
                  <a:pt x="15853" y="0"/>
                </a:cubicBezTo>
                <a:lnTo>
                  <a:pt x="1386" y="0"/>
                </a:lnTo>
                <a:close/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7" name="Oval"/>
          <p:cNvSpPr/>
          <p:nvPr/>
        </p:nvSpPr>
        <p:spPr>
          <a:xfrm>
            <a:off x="11950848" y="8514850"/>
            <a:ext cx="2939143" cy="2875035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8" name="Line"/>
          <p:cNvSpPr/>
          <p:nvPr/>
        </p:nvSpPr>
        <p:spPr>
          <a:xfrm flipV="1">
            <a:off x="6139492" y="5154795"/>
            <a:ext cx="1" cy="317239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9" name="Light Bulb"/>
          <p:cNvSpPr/>
          <p:nvPr/>
        </p:nvSpPr>
        <p:spPr>
          <a:xfrm rot="10800000">
            <a:off x="15023017" y="2317079"/>
            <a:ext cx="619975" cy="10750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0" name="Square"/>
          <p:cNvSpPr/>
          <p:nvPr/>
        </p:nvSpPr>
        <p:spPr>
          <a:xfrm>
            <a:off x="18425097" y="4536654"/>
            <a:ext cx="2641665" cy="264166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1" name="Line"/>
          <p:cNvSpPr/>
          <p:nvPr/>
        </p:nvSpPr>
        <p:spPr>
          <a:xfrm>
            <a:off x="5623898" y="6766405"/>
            <a:ext cx="2895816" cy="763509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2" name="Line"/>
          <p:cNvSpPr/>
          <p:nvPr/>
        </p:nvSpPr>
        <p:spPr>
          <a:xfrm flipH="1">
            <a:off x="8871469" y="3249109"/>
            <a:ext cx="5954238" cy="4142484"/>
          </a:xfrm>
          <a:prstGeom prst="line">
            <a:avLst/>
          </a:prstGeom>
          <a:ln w="76200" cap="rnd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3" name="Camera"/>
          <p:cNvSpPr txBox="1"/>
          <p:nvPr/>
        </p:nvSpPr>
        <p:spPr>
          <a:xfrm>
            <a:off x="3987671" y="7448313"/>
            <a:ext cx="1455040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Camera</a:t>
            </a:r>
          </a:p>
        </p:txBody>
      </p:sp>
      <p:sp>
        <p:nvSpPr>
          <p:cNvPr id="274" name="Light"/>
          <p:cNvSpPr txBox="1"/>
          <p:nvPr/>
        </p:nvSpPr>
        <p:spPr>
          <a:xfrm>
            <a:off x="16132338" y="2580514"/>
            <a:ext cx="961264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Light</a:t>
            </a:r>
          </a:p>
        </p:txBody>
      </p:sp>
      <p:sp>
        <p:nvSpPr>
          <p:cNvPr id="275" name="Circle"/>
          <p:cNvSpPr/>
          <p:nvPr/>
        </p:nvSpPr>
        <p:spPr>
          <a:xfrm>
            <a:off x="8509584" y="7430046"/>
            <a:ext cx="283770" cy="283770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6" name="Line"/>
          <p:cNvSpPr/>
          <p:nvPr/>
        </p:nvSpPr>
        <p:spPr>
          <a:xfrm flipV="1">
            <a:off x="8710694" y="5110792"/>
            <a:ext cx="1964076" cy="2356685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7" name="Circle"/>
          <p:cNvSpPr/>
          <p:nvPr/>
        </p:nvSpPr>
        <p:spPr>
          <a:xfrm>
            <a:off x="10628200" y="4861496"/>
            <a:ext cx="283770" cy="283770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8" name="Line"/>
          <p:cNvSpPr/>
          <p:nvPr/>
        </p:nvSpPr>
        <p:spPr>
          <a:xfrm flipH="1">
            <a:off x="10940053" y="2969885"/>
            <a:ext cx="3885654" cy="1744712"/>
          </a:xfrm>
          <a:prstGeom prst="line">
            <a:avLst/>
          </a:prstGeom>
          <a:ln w="76200" cap="rnd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1" name="In Final Project"/>
          <p:cNvSpPr txBox="1"/>
          <p:nvPr/>
        </p:nvSpPr>
        <p:spPr>
          <a:xfrm>
            <a:off x="1766564" y="1581463"/>
            <a:ext cx="3650743" cy="721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200"/>
            </a:lvl1pPr>
          </a:lstStyle>
          <a:p>
            <a:pPr/>
            <a:r>
              <a:t>In Final Project</a:t>
            </a:r>
          </a:p>
        </p:txBody>
      </p:sp>
      <p:sp>
        <p:nvSpPr>
          <p:cNvPr id="282" name="Video"/>
          <p:cNvSpPr/>
          <p:nvPr/>
        </p:nvSpPr>
        <p:spPr>
          <a:xfrm>
            <a:off x="3961075" y="6318713"/>
            <a:ext cx="1508233" cy="8445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86" y="0"/>
                </a:moveTo>
                <a:cubicBezTo>
                  <a:pt x="623" y="0"/>
                  <a:pt x="0" y="1113"/>
                  <a:pt x="0" y="2475"/>
                </a:cubicBezTo>
                <a:lnTo>
                  <a:pt x="0" y="19125"/>
                </a:lnTo>
                <a:cubicBezTo>
                  <a:pt x="0" y="20487"/>
                  <a:pt x="623" y="21600"/>
                  <a:pt x="1386" y="21600"/>
                </a:cubicBezTo>
                <a:lnTo>
                  <a:pt x="15853" y="21600"/>
                </a:lnTo>
                <a:cubicBezTo>
                  <a:pt x="16616" y="21600"/>
                  <a:pt x="17239" y="20487"/>
                  <a:pt x="17239" y="19125"/>
                </a:cubicBezTo>
                <a:lnTo>
                  <a:pt x="17239" y="15008"/>
                </a:lnTo>
                <a:cubicBezTo>
                  <a:pt x="17501" y="15278"/>
                  <a:pt x="17778" y="15564"/>
                  <a:pt x="17979" y="15771"/>
                </a:cubicBezTo>
                <a:lnTo>
                  <a:pt x="21000" y="18884"/>
                </a:lnTo>
                <a:cubicBezTo>
                  <a:pt x="21330" y="19224"/>
                  <a:pt x="21600" y="18948"/>
                  <a:pt x="21600" y="18268"/>
                </a:cubicBezTo>
                <a:lnTo>
                  <a:pt x="21600" y="12039"/>
                </a:lnTo>
                <a:cubicBezTo>
                  <a:pt x="21600" y="11358"/>
                  <a:pt x="21600" y="10242"/>
                  <a:pt x="21600" y="9561"/>
                </a:cubicBezTo>
                <a:lnTo>
                  <a:pt x="21600" y="3332"/>
                </a:lnTo>
                <a:cubicBezTo>
                  <a:pt x="21600" y="2652"/>
                  <a:pt x="21330" y="2376"/>
                  <a:pt x="21000" y="2716"/>
                </a:cubicBezTo>
                <a:lnTo>
                  <a:pt x="17979" y="5829"/>
                </a:lnTo>
                <a:cubicBezTo>
                  <a:pt x="17778" y="6036"/>
                  <a:pt x="17500" y="6322"/>
                  <a:pt x="17239" y="6592"/>
                </a:cubicBezTo>
                <a:lnTo>
                  <a:pt x="17239" y="2475"/>
                </a:lnTo>
                <a:cubicBezTo>
                  <a:pt x="17239" y="1113"/>
                  <a:pt x="16616" y="0"/>
                  <a:pt x="15853" y="0"/>
                </a:cubicBezTo>
                <a:lnTo>
                  <a:pt x="1386" y="0"/>
                </a:lnTo>
                <a:close/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3" name="Oval"/>
          <p:cNvSpPr/>
          <p:nvPr/>
        </p:nvSpPr>
        <p:spPr>
          <a:xfrm>
            <a:off x="11950848" y="8514850"/>
            <a:ext cx="2939143" cy="2875035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4" name="Line"/>
          <p:cNvSpPr/>
          <p:nvPr/>
        </p:nvSpPr>
        <p:spPr>
          <a:xfrm flipV="1">
            <a:off x="6139492" y="5154795"/>
            <a:ext cx="1" cy="317239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5" name="Light Bulb"/>
          <p:cNvSpPr/>
          <p:nvPr/>
        </p:nvSpPr>
        <p:spPr>
          <a:xfrm rot="10800000">
            <a:off x="15023017" y="2317079"/>
            <a:ext cx="619975" cy="10750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6" name="Square"/>
          <p:cNvSpPr/>
          <p:nvPr/>
        </p:nvSpPr>
        <p:spPr>
          <a:xfrm>
            <a:off x="18425097" y="4536654"/>
            <a:ext cx="2641665" cy="264166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7" name="Line"/>
          <p:cNvSpPr/>
          <p:nvPr/>
        </p:nvSpPr>
        <p:spPr>
          <a:xfrm>
            <a:off x="5623898" y="6766405"/>
            <a:ext cx="2895816" cy="763509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8" name="Line"/>
          <p:cNvSpPr/>
          <p:nvPr/>
        </p:nvSpPr>
        <p:spPr>
          <a:xfrm flipH="1">
            <a:off x="8871469" y="3249109"/>
            <a:ext cx="5954238" cy="4142484"/>
          </a:xfrm>
          <a:prstGeom prst="line">
            <a:avLst/>
          </a:prstGeom>
          <a:ln w="76200" cap="rnd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9" name="Camera"/>
          <p:cNvSpPr txBox="1"/>
          <p:nvPr/>
        </p:nvSpPr>
        <p:spPr>
          <a:xfrm>
            <a:off x="3987671" y="7448313"/>
            <a:ext cx="1455040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Camera</a:t>
            </a:r>
          </a:p>
        </p:txBody>
      </p:sp>
      <p:sp>
        <p:nvSpPr>
          <p:cNvPr id="290" name="Light"/>
          <p:cNvSpPr txBox="1"/>
          <p:nvPr/>
        </p:nvSpPr>
        <p:spPr>
          <a:xfrm>
            <a:off x="16132338" y="2580514"/>
            <a:ext cx="961264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Light</a:t>
            </a:r>
          </a:p>
        </p:txBody>
      </p:sp>
      <p:sp>
        <p:nvSpPr>
          <p:cNvPr id="291" name="Circle"/>
          <p:cNvSpPr/>
          <p:nvPr/>
        </p:nvSpPr>
        <p:spPr>
          <a:xfrm>
            <a:off x="8509584" y="7430046"/>
            <a:ext cx="283770" cy="283770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2" name="Line"/>
          <p:cNvSpPr/>
          <p:nvPr/>
        </p:nvSpPr>
        <p:spPr>
          <a:xfrm flipV="1">
            <a:off x="8710694" y="5110792"/>
            <a:ext cx="1964076" cy="2356685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3" name="Circle"/>
          <p:cNvSpPr/>
          <p:nvPr/>
        </p:nvSpPr>
        <p:spPr>
          <a:xfrm>
            <a:off x="10628200" y="4861496"/>
            <a:ext cx="283770" cy="283770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4" name="Line"/>
          <p:cNvSpPr/>
          <p:nvPr/>
        </p:nvSpPr>
        <p:spPr>
          <a:xfrm flipV="1">
            <a:off x="10915156" y="4444379"/>
            <a:ext cx="2960193" cy="454548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5" name="Circle"/>
          <p:cNvSpPr/>
          <p:nvPr/>
        </p:nvSpPr>
        <p:spPr>
          <a:xfrm>
            <a:off x="13878278" y="4267394"/>
            <a:ext cx="283770" cy="28376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6" name="Line"/>
          <p:cNvSpPr/>
          <p:nvPr/>
        </p:nvSpPr>
        <p:spPr>
          <a:xfrm flipH="1">
            <a:off x="10940053" y="2969885"/>
            <a:ext cx="3885654" cy="1744712"/>
          </a:xfrm>
          <a:prstGeom prst="line">
            <a:avLst/>
          </a:prstGeom>
          <a:ln w="76200" cap="rnd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9" name="In Final Project"/>
          <p:cNvSpPr txBox="1"/>
          <p:nvPr/>
        </p:nvSpPr>
        <p:spPr>
          <a:xfrm>
            <a:off x="1766564" y="1581463"/>
            <a:ext cx="3650743" cy="721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200"/>
            </a:lvl1pPr>
          </a:lstStyle>
          <a:p>
            <a:pPr/>
            <a:r>
              <a:t>In Final Project</a:t>
            </a:r>
          </a:p>
        </p:txBody>
      </p:sp>
      <p:sp>
        <p:nvSpPr>
          <p:cNvPr id="300" name="Video"/>
          <p:cNvSpPr/>
          <p:nvPr/>
        </p:nvSpPr>
        <p:spPr>
          <a:xfrm>
            <a:off x="3961075" y="6318713"/>
            <a:ext cx="1508233" cy="8445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86" y="0"/>
                </a:moveTo>
                <a:cubicBezTo>
                  <a:pt x="623" y="0"/>
                  <a:pt x="0" y="1113"/>
                  <a:pt x="0" y="2475"/>
                </a:cubicBezTo>
                <a:lnTo>
                  <a:pt x="0" y="19125"/>
                </a:lnTo>
                <a:cubicBezTo>
                  <a:pt x="0" y="20487"/>
                  <a:pt x="623" y="21600"/>
                  <a:pt x="1386" y="21600"/>
                </a:cubicBezTo>
                <a:lnTo>
                  <a:pt x="15853" y="21600"/>
                </a:lnTo>
                <a:cubicBezTo>
                  <a:pt x="16616" y="21600"/>
                  <a:pt x="17239" y="20487"/>
                  <a:pt x="17239" y="19125"/>
                </a:cubicBezTo>
                <a:lnTo>
                  <a:pt x="17239" y="15008"/>
                </a:lnTo>
                <a:cubicBezTo>
                  <a:pt x="17501" y="15278"/>
                  <a:pt x="17778" y="15564"/>
                  <a:pt x="17979" y="15771"/>
                </a:cubicBezTo>
                <a:lnTo>
                  <a:pt x="21000" y="18884"/>
                </a:lnTo>
                <a:cubicBezTo>
                  <a:pt x="21330" y="19224"/>
                  <a:pt x="21600" y="18948"/>
                  <a:pt x="21600" y="18268"/>
                </a:cubicBezTo>
                <a:lnTo>
                  <a:pt x="21600" y="12039"/>
                </a:lnTo>
                <a:cubicBezTo>
                  <a:pt x="21600" y="11358"/>
                  <a:pt x="21600" y="10242"/>
                  <a:pt x="21600" y="9561"/>
                </a:cubicBezTo>
                <a:lnTo>
                  <a:pt x="21600" y="3332"/>
                </a:lnTo>
                <a:cubicBezTo>
                  <a:pt x="21600" y="2652"/>
                  <a:pt x="21330" y="2376"/>
                  <a:pt x="21000" y="2716"/>
                </a:cubicBezTo>
                <a:lnTo>
                  <a:pt x="17979" y="5829"/>
                </a:lnTo>
                <a:cubicBezTo>
                  <a:pt x="17778" y="6036"/>
                  <a:pt x="17500" y="6322"/>
                  <a:pt x="17239" y="6592"/>
                </a:cubicBezTo>
                <a:lnTo>
                  <a:pt x="17239" y="2475"/>
                </a:lnTo>
                <a:cubicBezTo>
                  <a:pt x="17239" y="1113"/>
                  <a:pt x="16616" y="0"/>
                  <a:pt x="15853" y="0"/>
                </a:cubicBezTo>
                <a:lnTo>
                  <a:pt x="1386" y="0"/>
                </a:lnTo>
                <a:close/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1" name="Oval"/>
          <p:cNvSpPr/>
          <p:nvPr/>
        </p:nvSpPr>
        <p:spPr>
          <a:xfrm>
            <a:off x="11950848" y="8514850"/>
            <a:ext cx="2939143" cy="2875035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2" name="Line"/>
          <p:cNvSpPr/>
          <p:nvPr/>
        </p:nvSpPr>
        <p:spPr>
          <a:xfrm flipV="1">
            <a:off x="6139492" y="5154795"/>
            <a:ext cx="1" cy="317239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3" name="Light Bulb"/>
          <p:cNvSpPr/>
          <p:nvPr/>
        </p:nvSpPr>
        <p:spPr>
          <a:xfrm rot="10800000">
            <a:off x="15023017" y="2317079"/>
            <a:ext cx="619975" cy="10750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4" name="Square"/>
          <p:cNvSpPr/>
          <p:nvPr/>
        </p:nvSpPr>
        <p:spPr>
          <a:xfrm>
            <a:off x="18425097" y="4536654"/>
            <a:ext cx="2641665" cy="264166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5" name="Line"/>
          <p:cNvSpPr/>
          <p:nvPr/>
        </p:nvSpPr>
        <p:spPr>
          <a:xfrm>
            <a:off x="5623898" y="6766405"/>
            <a:ext cx="2895816" cy="763509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6" name="Line"/>
          <p:cNvSpPr/>
          <p:nvPr/>
        </p:nvSpPr>
        <p:spPr>
          <a:xfrm flipH="1">
            <a:off x="8871469" y="3249109"/>
            <a:ext cx="5954238" cy="4142484"/>
          </a:xfrm>
          <a:prstGeom prst="line">
            <a:avLst/>
          </a:prstGeom>
          <a:ln w="76200" cap="rnd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7" name="Camera"/>
          <p:cNvSpPr txBox="1"/>
          <p:nvPr/>
        </p:nvSpPr>
        <p:spPr>
          <a:xfrm>
            <a:off x="3987671" y="7448313"/>
            <a:ext cx="1455040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Camera</a:t>
            </a:r>
          </a:p>
        </p:txBody>
      </p:sp>
      <p:sp>
        <p:nvSpPr>
          <p:cNvPr id="308" name="Light"/>
          <p:cNvSpPr txBox="1"/>
          <p:nvPr/>
        </p:nvSpPr>
        <p:spPr>
          <a:xfrm>
            <a:off x="16132338" y="2580514"/>
            <a:ext cx="961264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Light</a:t>
            </a:r>
          </a:p>
        </p:txBody>
      </p:sp>
      <p:sp>
        <p:nvSpPr>
          <p:cNvPr id="309" name="Circle"/>
          <p:cNvSpPr/>
          <p:nvPr/>
        </p:nvSpPr>
        <p:spPr>
          <a:xfrm>
            <a:off x="8509584" y="7430046"/>
            <a:ext cx="283770" cy="283770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0" name="Line"/>
          <p:cNvSpPr/>
          <p:nvPr/>
        </p:nvSpPr>
        <p:spPr>
          <a:xfrm flipV="1">
            <a:off x="8710694" y="5110792"/>
            <a:ext cx="1964076" cy="2356685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1" name="Circle"/>
          <p:cNvSpPr/>
          <p:nvPr/>
        </p:nvSpPr>
        <p:spPr>
          <a:xfrm>
            <a:off x="10628200" y="4861496"/>
            <a:ext cx="283770" cy="283770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2" name="Line"/>
          <p:cNvSpPr/>
          <p:nvPr/>
        </p:nvSpPr>
        <p:spPr>
          <a:xfrm flipV="1">
            <a:off x="10915156" y="4444379"/>
            <a:ext cx="2960193" cy="454548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3" name="Circle"/>
          <p:cNvSpPr/>
          <p:nvPr/>
        </p:nvSpPr>
        <p:spPr>
          <a:xfrm>
            <a:off x="13878278" y="4267394"/>
            <a:ext cx="283770" cy="28376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4" name="Line"/>
          <p:cNvSpPr/>
          <p:nvPr/>
        </p:nvSpPr>
        <p:spPr>
          <a:xfrm flipH="1">
            <a:off x="10940053" y="2969885"/>
            <a:ext cx="3885654" cy="1744712"/>
          </a:xfrm>
          <a:prstGeom prst="line">
            <a:avLst/>
          </a:prstGeom>
          <a:ln w="76200" cap="rnd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5" name="Line"/>
          <p:cNvSpPr/>
          <p:nvPr/>
        </p:nvSpPr>
        <p:spPr>
          <a:xfrm flipH="1">
            <a:off x="14188671" y="3448097"/>
            <a:ext cx="802464" cy="802464"/>
          </a:xfrm>
          <a:prstGeom prst="line">
            <a:avLst/>
          </a:prstGeom>
          <a:ln w="76200" cap="rnd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8" name="In Final Project"/>
          <p:cNvSpPr txBox="1"/>
          <p:nvPr/>
        </p:nvSpPr>
        <p:spPr>
          <a:xfrm>
            <a:off x="1766564" y="1581463"/>
            <a:ext cx="3650743" cy="721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200"/>
            </a:lvl1pPr>
          </a:lstStyle>
          <a:p>
            <a:pPr/>
            <a:r>
              <a:t>In Final Project</a:t>
            </a:r>
          </a:p>
        </p:txBody>
      </p:sp>
      <p:sp>
        <p:nvSpPr>
          <p:cNvPr id="319" name="Video"/>
          <p:cNvSpPr/>
          <p:nvPr/>
        </p:nvSpPr>
        <p:spPr>
          <a:xfrm>
            <a:off x="3961075" y="6318713"/>
            <a:ext cx="1508233" cy="8445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86" y="0"/>
                </a:moveTo>
                <a:cubicBezTo>
                  <a:pt x="623" y="0"/>
                  <a:pt x="0" y="1113"/>
                  <a:pt x="0" y="2475"/>
                </a:cubicBezTo>
                <a:lnTo>
                  <a:pt x="0" y="19125"/>
                </a:lnTo>
                <a:cubicBezTo>
                  <a:pt x="0" y="20487"/>
                  <a:pt x="623" y="21600"/>
                  <a:pt x="1386" y="21600"/>
                </a:cubicBezTo>
                <a:lnTo>
                  <a:pt x="15853" y="21600"/>
                </a:lnTo>
                <a:cubicBezTo>
                  <a:pt x="16616" y="21600"/>
                  <a:pt x="17239" y="20487"/>
                  <a:pt x="17239" y="19125"/>
                </a:cubicBezTo>
                <a:lnTo>
                  <a:pt x="17239" y="15008"/>
                </a:lnTo>
                <a:cubicBezTo>
                  <a:pt x="17501" y="15278"/>
                  <a:pt x="17778" y="15564"/>
                  <a:pt x="17979" y="15771"/>
                </a:cubicBezTo>
                <a:lnTo>
                  <a:pt x="21000" y="18884"/>
                </a:lnTo>
                <a:cubicBezTo>
                  <a:pt x="21330" y="19224"/>
                  <a:pt x="21600" y="18948"/>
                  <a:pt x="21600" y="18268"/>
                </a:cubicBezTo>
                <a:lnTo>
                  <a:pt x="21600" y="12039"/>
                </a:lnTo>
                <a:cubicBezTo>
                  <a:pt x="21600" y="11358"/>
                  <a:pt x="21600" y="10242"/>
                  <a:pt x="21600" y="9561"/>
                </a:cubicBezTo>
                <a:lnTo>
                  <a:pt x="21600" y="3332"/>
                </a:lnTo>
                <a:cubicBezTo>
                  <a:pt x="21600" y="2652"/>
                  <a:pt x="21330" y="2376"/>
                  <a:pt x="21000" y="2716"/>
                </a:cubicBezTo>
                <a:lnTo>
                  <a:pt x="17979" y="5829"/>
                </a:lnTo>
                <a:cubicBezTo>
                  <a:pt x="17778" y="6036"/>
                  <a:pt x="17500" y="6322"/>
                  <a:pt x="17239" y="6592"/>
                </a:cubicBezTo>
                <a:lnTo>
                  <a:pt x="17239" y="2475"/>
                </a:lnTo>
                <a:cubicBezTo>
                  <a:pt x="17239" y="1113"/>
                  <a:pt x="16616" y="0"/>
                  <a:pt x="15853" y="0"/>
                </a:cubicBezTo>
                <a:lnTo>
                  <a:pt x="1386" y="0"/>
                </a:lnTo>
                <a:close/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0" name="Oval"/>
          <p:cNvSpPr/>
          <p:nvPr/>
        </p:nvSpPr>
        <p:spPr>
          <a:xfrm>
            <a:off x="11950848" y="8514850"/>
            <a:ext cx="2939143" cy="2875035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1" name="Line"/>
          <p:cNvSpPr/>
          <p:nvPr/>
        </p:nvSpPr>
        <p:spPr>
          <a:xfrm flipV="1">
            <a:off x="6139492" y="5154795"/>
            <a:ext cx="1" cy="317239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2" name="Light Bulb"/>
          <p:cNvSpPr/>
          <p:nvPr/>
        </p:nvSpPr>
        <p:spPr>
          <a:xfrm rot="10800000">
            <a:off x="15023017" y="2317079"/>
            <a:ext cx="619975" cy="10750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3" name="Square"/>
          <p:cNvSpPr/>
          <p:nvPr/>
        </p:nvSpPr>
        <p:spPr>
          <a:xfrm>
            <a:off x="18425097" y="4536654"/>
            <a:ext cx="2641665" cy="264166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4" name="Line"/>
          <p:cNvSpPr/>
          <p:nvPr/>
        </p:nvSpPr>
        <p:spPr>
          <a:xfrm>
            <a:off x="5623898" y="6766405"/>
            <a:ext cx="2895816" cy="763509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5" name="Line"/>
          <p:cNvSpPr/>
          <p:nvPr/>
        </p:nvSpPr>
        <p:spPr>
          <a:xfrm flipH="1">
            <a:off x="8871469" y="3249109"/>
            <a:ext cx="5954238" cy="4142484"/>
          </a:xfrm>
          <a:prstGeom prst="line">
            <a:avLst/>
          </a:prstGeom>
          <a:ln w="76200" cap="rnd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6" name="Camera"/>
          <p:cNvSpPr txBox="1"/>
          <p:nvPr/>
        </p:nvSpPr>
        <p:spPr>
          <a:xfrm>
            <a:off x="3987671" y="7448313"/>
            <a:ext cx="1455040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Camera</a:t>
            </a:r>
          </a:p>
        </p:txBody>
      </p:sp>
      <p:sp>
        <p:nvSpPr>
          <p:cNvPr id="327" name="Light"/>
          <p:cNvSpPr txBox="1"/>
          <p:nvPr/>
        </p:nvSpPr>
        <p:spPr>
          <a:xfrm>
            <a:off x="16132338" y="2580514"/>
            <a:ext cx="961264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Light</a:t>
            </a:r>
          </a:p>
        </p:txBody>
      </p:sp>
      <p:sp>
        <p:nvSpPr>
          <p:cNvPr id="328" name="Circle"/>
          <p:cNvSpPr/>
          <p:nvPr/>
        </p:nvSpPr>
        <p:spPr>
          <a:xfrm>
            <a:off x="8509584" y="7430046"/>
            <a:ext cx="283770" cy="283770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9" name="Line"/>
          <p:cNvSpPr/>
          <p:nvPr/>
        </p:nvSpPr>
        <p:spPr>
          <a:xfrm flipV="1">
            <a:off x="8710694" y="5110792"/>
            <a:ext cx="1964076" cy="2356685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0" name="Circle"/>
          <p:cNvSpPr/>
          <p:nvPr/>
        </p:nvSpPr>
        <p:spPr>
          <a:xfrm>
            <a:off x="10628200" y="4861496"/>
            <a:ext cx="283770" cy="283770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1" name="Line"/>
          <p:cNvSpPr/>
          <p:nvPr/>
        </p:nvSpPr>
        <p:spPr>
          <a:xfrm flipV="1">
            <a:off x="10915156" y="4444379"/>
            <a:ext cx="2960193" cy="454548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2" name="Circle"/>
          <p:cNvSpPr/>
          <p:nvPr/>
        </p:nvSpPr>
        <p:spPr>
          <a:xfrm>
            <a:off x="13878278" y="4267394"/>
            <a:ext cx="283770" cy="28376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3" name="Line"/>
          <p:cNvSpPr/>
          <p:nvPr/>
        </p:nvSpPr>
        <p:spPr>
          <a:xfrm>
            <a:off x="14201273" y="4413641"/>
            <a:ext cx="4181150" cy="1455850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4" name="Line"/>
          <p:cNvSpPr/>
          <p:nvPr/>
        </p:nvSpPr>
        <p:spPr>
          <a:xfrm flipH="1">
            <a:off x="10940053" y="2969885"/>
            <a:ext cx="3885654" cy="1744712"/>
          </a:xfrm>
          <a:prstGeom prst="line">
            <a:avLst/>
          </a:prstGeom>
          <a:ln w="76200" cap="rnd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5" name="Line"/>
          <p:cNvSpPr/>
          <p:nvPr/>
        </p:nvSpPr>
        <p:spPr>
          <a:xfrm flipH="1">
            <a:off x="14188671" y="3448097"/>
            <a:ext cx="802464" cy="802464"/>
          </a:xfrm>
          <a:prstGeom prst="line">
            <a:avLst/>
          </a:prstGeom>
          <a:ln w="76200" cap="rnd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8" name="In Final Project"/>
          <p:cNvSpPr txBox="1"/>
          <p:nvPr/>
        </p:nvSpPr>
        <p:spPr>
          <a:xfrm>
            <a:off x="1766564" y="1581463"/>
            <a:ext cx="3650743" cy="721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200"/>
            </a:lvl1pPr>
          </a:lstStyle>
          <a:p>
            <a:pPr/>
            <a:r>
              <a:t>In Final Project</a:t>
            </a:r>
          </a:p>
        </p:txBody>
      </p:sp>
      <p:sp>
        <p:nvSpPr>
          <p:cNvPr id="339" name="Video"/>
          <p:cNvSpPr/>
          <p:nvPr/>
        </p:nvSpPr>
        <p:spPr>
          <a:xfrm>
            <a:off x="3961075" y="6318713"/>
            <a:ext cx="1508233" cy="8445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86" y="0"/>
                </a:moveTo>
                <a:cubicBezTo>
                  <a:pt x="623" y="0"/>
                  <a:pt x="0" y="1113"/>
                  <a:pt x="0" y="2475"/>
                </a:cubicBezTo>
                <a:lnTo>
                  <a:pt x="0" y="19125"/>
                </a:lnTo>
                <a:cubicBezTo>
                  <a:pt x="0" y="20487"/>
                  <a:pt x="623" y="21600"/>
                  <a:pt x="1386" y="21600"/>
                </a:cubicBezTo>
                <a:lnTo>
                  <a:pt x="15853" y="21600"/>
                </a:lnTo>
                <a:cubicBezTo>
                  <a:pt x="16616" y="21600"/>
                  <a:pt x="17239" y="20487"/>
                  <a:pt x="17239" y="19125"/>
                </a:cubicBezTo>
                <a:lnTo>
                  <a:pt x="17239" y="15008"/>
                </a:lnTo>
                <a:cubicBezTo>
                  <a:pt x="17501" y="15278"/>
                  <a:pt x="17778" y="15564"/>
                  <a:pt x="17979" y="15771"/>
                </a:cubicBezTo>
                <a:lnTo>
                  <a:pt x="21000" y="18884"/>
                </a:lnTo>
                <a:cubicBezTo>
                  <a:pt x="21330" y="19224"/>
                  <a:pt x="21600" y="18948"/>
                  <a:pt x="21600" y="18268"/>
                </a:cubicBezTo>
                <a:lnTo>
                  <a:pt x="21600" y="12039"/>
                </a:lnTo>
                <a:cubicBezTo>
                  <a:pt x="21600" y="11358"/>
                  <a:pt x="21600" y="10242"/>
                  <a:pt x="21600" y="9561"/>
                </a:cubicBezTo>
                <a:lnTo>
                  <a:pt x="21600" y="3332"/>
                </a:lnTo>
                <a:cubicBezTo>
                  <a:pt x="21600" y="2652"/>
                  <a:pt x="21330" y="2376"/>
                  <a:pt x="21000" y="2716"/>
                </a:cubicBezTo>
                <a:lnTo>
                  <a:pt x="17979" y="5829"/>
                </a:lnTo>
                <a:cubicBezTo>
                  <a:pt x="17778" y="6036"/>
                  <a:pt x="17500" y="6322"/>
                  <a:pt x="17239" y="6592"/>
                </a:cubicBezTo>
                <a:lnTo>
                  <a:pt x="17239" y="2475"/>
                </a:lnTo>
                <a:cubicBezTo>
                  <a:pt x="17239" y="1113"/>
                  <a:pt x="16616" y="0"/>
                  <a:pt x="15853" y="0"/>
                </a:cubicBezTo>
                <a:lnTo>
                  <a:pt x="1386" y="0"/>
                </a:lnTo>
                <a:close/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0" name="Oval"/>
          <p:cNvSpPr/>
          <p:nvPr/>
        </p:nvSpPr>
        <p:spPr>
          <a:xfrm>
            <a:off x="11950848" y="8514850"/>
            <a:ext cx="2939143" cy="2875035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1" name="Line"/>
          <p:cNvSpPr/>
          <p:nvPr/>
        </p:nvSpPr>
        <p:spPr>
          <a:xfrm flipV="1">
            <a:off x="6139492" y="5154795"/>
            <a:ext cx="1" cy="317239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2" name="Light Bulb"/>
          <p:cNvSpPr/>
          <p:nvPr/>
        </p:nvSpPr>
        <p:spPr>
          <a:xfrm rot="10800000">
            <a:off x="15023017" y="2317079"/>
            <a:ext cx="619975" cy="10750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3" name="Square"/>
          <p:cNvSpPr/>
          <p:nvPr/>
        </p:nvSpPr>
        <p:spPr>
          <a:xfrm>
            <a:off x="18425097" y="4536654"/>
            <a:ext cx="2641665" cy="264166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4" name="Line"/>
          <p:cNvSpPr/>
          <p:nvPr/>
        </p:nvSpPr>
        <p:spPr>
          <a:xfrm>
            <a:off x="5623898" y="6766405"/>
            <a:ext cx="2895816" cy="763509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5" name="Line"/>
          <p:cNvSpPr/>
          <p:nvPr/>
        </p:nvSpPr>
        <p:spPr>
          <a:xfrm flipH="1">
            <a:off x="8871469" y="3249109"/>
            <a:ext cx="5954238" cy="4142484"/>
          </a:xfrm>
          <a:prstGeom prst="line">
            <a:avLst/>
          </a:prstGeom>
          <a:ln w="76200" cap="rnd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6" name="Camera"/>
          <p:cNvSpPr txBox="1"/>
          <p:nvPr/>
        </p:nvSpPr>
        <p:spPr>
          <a:xfrm>
            <a:off x="3987671" y="7448313"/>
            <a:ext cx="1455040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Camera</a:t>
            </a:r>
          </a:p>
        </p:txBody>
      </p:sp>
      <p:sp>
        <p:nvSpPr>
          <p:cNvPr id="347" name="Light"/>
          <p:cNvSpPr txBox="1"/>
          <p:nvPr/>
        </p:nvSpPr>
        <p:spPr>
          <a:xfrm>
            <a:off x="16132338" y="2580514"/>
            <a:ext cx="961264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Light</a:t>
            </a:r>
          </a:p>
        </p:txBody>
      </p:sp>
      <p:sp>
        <p:nvSpPr>
          <p:cNvPr id="348" name="Circle"/>
          <p:cNvSpPr/>
          <p:nvPr/>
        </p:nvSpPr>
        <p:spPr>
          <a:xfrm>
            <a:off x="8509584" y="7430046"/>
            <a:ext cx="283770" cy="283770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9" name="Line"/>
          <p:cNvSpPr/>
          <p:nvPr/>
        </p:nvSpPr>
        <p:spPr>
          <a:xfrm flipV="1">
            <a:off x="8710694" y="5110792"/>
            <a:ext cx="1964076" cy="2356685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0" name="Circle"/>
          <p:cNvSpPr/>
          <p:nvPr/>
        </p:nvSpPr>
        <p:spPr>
          <a:xfrm>
            <a:off x="10628200" y="4861496"/>
            <a:ext cx="283770" cy="283770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1" name="Line"/>
          <p:cNvSpPr/>
          <p:nvPr/>
        </p:nvSpPr>
        <p:spPr>
          <a:xfrm flipV="1">
            <a:off x="10915156" y="4444379"/>
            <a:ext cx="2960193" cy="454548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2" name="Circle"/>
          <p:cNvSpPr/>
          <p:nvPr/>
        </p:nvSpPr>
        <p:spPr>
          <a:xfrm>
            <a:off x="13878278" y="4267394"/>
            <a:ext cx="283770" cy="28376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3" name="Line"/>
          <p:cNvSpPr/>
          <p:nvPr/>
        </p:nvSpPr>
        <p:spPr>
          <a:xfrm>
            <a:off x="14201273" y="4413641"/>
            <a:ext cx="4181150" cy="1455850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4" name="Line"/>
          <p:cNvSpPr/>
          <p:nvPr/>
        </p:nvSpPr>
        <p:spPr>
          <a:xfrm flipH="1">
            <a:off x="10940053" y="2969885"/>
            <a:ext cx="3885654" cy="1744712"/>
          </a:xfrm>
          <a:prstGeom prst="line">
            <a:avLst/>
          </a:prstGeom>
          <a:ln w="76200" cap="rnd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5" name="Line"/>
          <p:cNvSpPr/>
          <p:nvPr/>
        </p:nvSpPr>
        <p:spPr>
          <a:xfrm flipH="1">
            <a:off x="14188671" y="3448097"/>
            <a:ext cx="802464" cy="802464"/>
          </a:xfrm>
          <a:prstGeom prst="line">
            <a:avLst/>
          </a:prstGeom>
          <a:ln w="76200" cap="rnd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6" name="Line"/>
          <p:cNvSpPr/>
          <p:nvPr/>
        </p:nvSpPr>
        <p:spPr>
          <a:xfrm>
            <a:off x="15690796" y="3575097"/>
            <a:ext cx="2691626" cy="2199038"/>
          </a:xfrm>
          <a:prstGeom prst="line">
            <a:avLst/>
          </a:prstGeom>
          <a:ln w="76200" cap="rnd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7" name="Estimate direct…"/>
          <p:cNvSpPr txBox="1"/>
          <p:nvPr/>
        </p:nvSpPr>
        <p:spPr>
          <a:xfrm>
            <a:off x="13923241" y="5861181"/>
            <a:ext cx="4267201" cy="1030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Estimate direct </a:t>
            </a:r>
          </a:p>
          <a:p>
            <a:pPr/>
            <a:r>
              <a:t>illumination (reflecting)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0" name="In Final Project"/>
          <p:cNvSpPr txBox="1"/>
          <p:nvPr/>
        </p:nvSpPr>
        <p:spPr>
          <a:xfrm>
            <a:off x="1766564" y="1581463"/>
            <a:ext cx="3650743" cy="721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200"/>
            </a:lvl1pPr>
          </a:lstStyle>
          <a:p>
            <a:pPr/>
            <a:r>
              <a:t>In Final Project</a:t>
            </a:r>
          </a:p>
        </p:txBody>
      </p:sp>
      <p:sp>
        <p:nvSpPr>
          <p:cNvPr id="361" name="Video"/>
          <p:cNvSpPr/>
          <p:nvPr/>
        </p:nvSpPr>
        <p:spPr>
          <a:xfrm>
            <a:off x="3961075" y="6318713"/>
            <a:ext cx="1508233" cy="8445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86" y="0"/>
                </a:moveTo>
                <a:cubicBezTo>
                  <a:pt x="623" y="0"/>
                  <a:pt x="0" y="1113"/>
                  <a:pt x="0" y="2475"/>
                </a:cubicBezTo>
                <a:lnTo>
                  <a:pt x="0" y="19125"/>
                </a:lnTo>
                <a:cubicBezTo>
                  <a:pt x="0" y="20487"/>
                  <a:pt x="623" y="21600"/>
                  <a:pt x="1386" y="21600"/>
                </a:cubicBezTo>
                <a:lnTo>
                  <a:pt x="15853" y="21600"/>
                </a:lnTo>
                <a:cubicBezTo>
                  <a:pt x="16616" y="21600"/>
                  <a:pt x="17239" y="20487"/>
                  <a:pt x="17239" y="19125"/>
                </a:cubicBezTo>
                <a:lnTo>
                  <a:pt x="17239" y="15008"/>
                </a:lnTo>
                <a:cubicBezTo>
                  <a:pt x="17501" y="15278"/>
                  <a:pt x="17778" y="15564"/>
                  <a:pt x="17979" y="15771"/>
                </a:cubicBezTo>
                <a:lnTo>
                  <a:pt x="21000" y="18884"/>
                </a:lnTo>
                <a:cubicBezTo>
                  <a:pt x="21330" y="19224"/>
                  <a:pt x="21600" y="18948"/>
                  <a:pt x="21600" y="18268"/>
                </a:cubicBezTo>
                <a:lnTo>
                  <a:pt x="21600" y="12039"/>
                </a:lnTo>
                <a:cubicBezTo>
                  <a:pt x="21600" y="11358"/>
                  <a:pt x="21600" y="10242"/>
                  <a:pt x="21600" y="9561"/>
                </a:cubicBezTo>
                <a:lnTo>
                  <a:pt x="21600" y="3332"/>
                </a:lnTo>
                <a:cubicBezTo>
                  <a:pt x="21600" y="2652"/>
                  <a:pt x="21330" y="2376"/>
                  <a:pt x="21000" y="2716"/>
                </a:cubicBezTo>
                <a:lnTo>
                  <a:pt x="17979" y="5829"/>
                </a:lnTo>
                <a:cubicBezTo>
                  <a:pt x="17778" y="6036"/>
                  <a:pt x="17500" y="6322"/>
                  <a:pt x="17239" y="6592"/>
                </a:cubicBezTo>
                <a:lnTo>
                  <a:pt x="17239" y="2475"/>
                </a:lnTo>
                <a:cubicBezTo>
                  <a:pt x="17239" y="1113"/>
                  <a:pt x="16616" y="0"/>
                  <a:pt x="15853" y="0"/>
                </a:cubicBezTo>
                <a:lnTo>
                  <a:pt x="1386" y="0"/>
                </a:lnTo>
                <a:close/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2" name="Oval"/>
          <p:cNvSpPr/>
          <p:nvPr/>
        </p:nvSpPr>
        <p:spPr>
          <a:xfrm>
            <a:off x="11950848" y="8514850"/>
            <a:ext cx="2939143" cy="2875035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3" name="Line"/>
          <p:cNvSpPr/>
          <p:nvPr/>
        </p:nvSpPr>
        <p:spPr>
          <a:xfrm flipV="1">
            <a:off x="6139492" y="5154795"/>
            <a:ext cx="1" cy="317239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4" name="Light Bulb"/>
          <p:cNvSpPr/>
          <p:nvPr/>
        </p:nvSpPr>
        <p:spPr>
          <a:xfrm rot="10800000">
            <a:off x="15023017" y="2317079"/>
            <a:ext cx="619975" cy="10750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5" name="Square"/>
          <p:cNvSpPr/>
          <p:nvPr/>
        </p:nvSpPr>
        <p:spPr>
          <a:xfrm>
            <a:off x="18425097" y="4536654"/>
            <a:ext cx="2641665" cy="264166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6" name="Line"/>
          <p:cNvSpPr/>
          <p:nvPr/>
        </p:nvSpPr>
        <p:spPr>
          <a:xfrm>
            <a:off x="5623898" y="6766405"/>
            <a:ext cx="2895816" cy="763509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7" name="Line"/>
          <p:cNvSpPr/>
          <p:nvPr/>
        </p:nvSpPr>
        <p:spPr>
          <a:xfrm flipH="1">
            <a:off x="8871469" y="3249109"/>
            <a:ext cx="5954238" cy="4142484"/>
          </a:xfrm>
          <a:prstGeom prst="line">
            <a:avLst/>
          </a:prstGeom>
          <a:ln w="76200" cap="rnd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8" name="Camera"/>
          <p:cNvSpPr txBox="1"/>
          <p:nvPr/>
        </p:nvSpPr>
        <p:spPr>
          <a:xfrm>
            <a:off x="3987671" y="7448313"/>
            <a:ext cx="1455040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Camera</a:t>
            </a:r>
          </a:p>
        </p:txBody>
      </p:sp>
      <p:sp>
        <p:nvSpPr>
          <p:cNvPr id="369" name="Light"/>
          <p:cNvSpPr txBox="1"/>
          <p:nvPr/>
        </p:nvSpPr>
        <p:spPr>
          <a:xfrm>
            <a:off x="16132338" y="2580514"/>
            <a:ext cx="961264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Light</a:t>
            </a:r>
          </a:p>
        </p:txBody>
      </p:sp>
      <p:sp>
        <p:nvSpPr>
          <p:cNvPr id="370" name="EstRadiance(){…"/>
          <p:cNvSpPr txBox="1"/>
          <p:nvPr/>
        </p:nvSpPr>
        <p:spPr>
          <a:xfrm>
            <a:off x="1885935" y="3412266"/>
            <a:ext cx="6228208" cy="1500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EstRadiance(){</a:t>
            </a:r>
          </a:p>
          <a:p>
            <a:pPr lvl="4" algn="l"/>
            <a:r>
              <a:t>return zero_bounce()</a:t>
            </a:r>
          </a:p>
          <a:p>
            <a:pPr lvl="8" algn="l"/>
            <a:r>
              <a:t>+at_least_one_bounce()</a:t>
            </a:r>
          </a:p>
        </p:txBody>
      </p:sp>
      <p:sp>
        <p:nvSpPr>
          <p:cNvPr id="371" name="Circle"/>
          <p:cNvSpPr/>
          <p:nvPr/>
        </p:nvSpPr>
        <p:spPr>
          <a:xfrm>
            <a:off x="8509584" y="7430046"/>
            <a:ext cx="283770" cy="283770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2" name="Line"/>
          <p:cNvSpPr/>
          <p:nvPr/>
        </p:nvSpPr>
        <p:spPr>
          <a:xfrm flipV="1">
            <a:off x="8710694" y="5110792"/>
            <a:ext cx="1964076" cy="2356685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3" name="Circle"/>
          <p:cNvSpPr/>
          <p:nvPr/>
        </p:nvSpPr>
        <p:spPr>
          <a:xfrm>
            <a:off x="10628200" y="4861496"/>
            <a:ext cx="283770" cy="283770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4" name="Line"/>
          <p:cNvSpPr/>
          <p:nvPr/>
        </p:nvSpPr>
        <p:spPr>
          <a:xfrm flipV="1">
            <a:off x="10915156" y="4444379"/>
            <a:ext cx="2960193" cy="454548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5" name="Circle"/>
          <p:cNvSpPr/>
          <p:nvPr/>
        </p:nvSpPr>
        <p:spPr>
          <a:xfrm>
            <a:off x="13878278" y="4267394"/>
            <a:ext cx="283770" cy="28376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6" name="Line"/>
          <p:cNvSpPr/>
          <p:nvPr/>
        </p:nvSpPr>
        <p:spPr>
          <a:xfrm>
            <a:off x="14201273" y="4413641"/>
            <a:ext cx="4181150" cy="1455850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7" name="Line"/>
          <p:cNvSpPr/>
          <p:nvPr/>
        </p:nvSpPr>
        <p:spPr>
          <a:xfrm flipH="1">
            <a:off x="10940053" y="2969885"/>
            <a:ext cx="3885654" cy="1744712"/>
          </a:xfrm>
          <a:prstGeom prst="line">
            <a:avLst/>
          </a:prstGeom>
          <a:ln w="76200" cap="rnd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8" name="Line"/>
          <p:cNvSpPr/>
          <p:nvPr/>
        </p:nvSpPr>
        <p:spPr>
          <a:xfrm flipH="1">
            <a:off x="14188671" y="3448097"/>
            <a:ext cx="802464" cy="802464"/>
          </a:xfrm>
          <a:prstGeom prst="line">
            <a:avLst/>
          </a:prstGeom>
          <a:ln w="76200" cap="rnd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9" name="Line"/>
          <p:cNvSpPr/>
          <p:nvPr/>
        </p:nvSpPr>
        <p:spPr>
          <a:xfrm>
            <a:off x="15690796" y="3575097"/>
            <a:ext cx="2691626" cy="2199038"/>
          </a:xfrm>
          <a:prstGeom prst="line">
            <a:avLst/>
          </a:prstGeom>
          <a:ln w="76200" cap="rnd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2" name="In Final Project"/>
          <p:cNvSpPr txBox="1"/>
          <p:nvPr/>
        </p:nvSpPr>
        <p:spPr>
          <a:xfrm>
            <a:off x="1766564" y="1581463"/>
            <a:ext cx="3650743" cy="721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200"/>
            </a:lvl1pPr>
          </a:lstStyle>
          <a:p>
            <a:pPr/>
            <a:r>
              <a:t>In Final Project</a:t>
            </a:r>
          </a:p>
        </p:txBody>
      </p:sp>
      <p:sp>
        <p:nvSpPr>
          <p:cNvPr id="383" name="Video"/>
          <p:cNvSpPr/>
          <p:nvPr/>
        </p:nvSpPr>
        <p:spPr>
          <a:xfrm>
            <a:off x="3961075" y="6318713"/>
            <a:ext cx="1508233" cy="8445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86" y="0"/>
                </a:moveTo>
                <a:cubicBezTo>
                  <a:pt x="623" y="0"/>
                  <a:pt x="0" y="1113"/>
                  <a:pt x="0" y="2475"/>
                </a:cubicBezTo>
                <a:lnTo>
                  <a:pt x="0" y="19125"/>
                </a:lnTo>
                <a:cubicBezTo>
                  <a:pt x="0" y="20487"/>
                  <a:pt x="623" y="21600"/>
                  <a:pt x="1386" y="21600"/>
                </a:cubicBezTo>
                <a:lnTo>
                  <a:pt x="15853" y="21600"/>
                </a:lnTo>
                <a:cubicBezTo>
                  <a:pt x="16616" y="21600"/>
                  <a:pt x="17239" y="20487"/>
                  <a:pt x="17239" y="19125"/>
                </a:cubicBezTo>
                <a:lnTo>
                  <a:pt x="17239" y="15008"/>
                </a:lnTo>
                <a:cubicBezTo>
                  <a:pt x="17501" y="15278"/>
                  <a:pt x="17778" y="15564"/>
                  <a:pt x="17979" y="15771"/>
                </a:cubicBezTo>
                <a:lnTo>
                  <a:pt x="21000" y="18884"/>
                </a:lnTo>
                <a:cubicBezTo>
                  <a:pt x="21330" y="19224"/>
                  <a:pt x="21600" y="18948"/>
                  <a:pt x="21600" y="18268"/>
                </a:cubicBezTo>
                <a:lnTo>
                  <a:pt x="21600" y="12039"/>
                </a:lnTo>
                <a:cubicBezTo>
                  <a:pt x="21600" y="11358"/>
                  <a:pt x="21600" y="10242"/>
                  <a:pt x="21600" y="9561"/>
                </a:cubicBezTo>
                <a:lnTo>
                  <a:pt x="21600" y="3332"/>
                </a:lnTo>
                <a:cubicBezTo>
                  <a:pt x="21600" y="2652"/>
                  <a:pt x="21330" y="2376"/>
                  <a:pt x="21000" y="2716"/>
                </a:cubicBezTo>
                <a:lnTo>
                  <a:pt x="17979" y="5829"/>
                </a:lnTo>
                <a:cubicBezTo>
                  <a:pt x="17778" y="6036"/>
                  <a:pt x="17500" y="6322"/>
                  <a:pt x="17239" y="6592"/>
                </a:cubicBezTo>
                <a:lnTo>
                  <a:pt x="17239" y="2475"/>
                </a:lnTo>
                <a:cubicBezTo>
                  <a:pt x="17239" y="1113"/>
                  <a:pt x="16616" y="0"/>
                  <a:pt x="15853" y="0"/>
                </a:cubicBezTo>
                <a:lnTo>
                  <a:pt x="1386" y="0"/>
                </a:lnTo>
                <a:close/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4" name="Oval"/>
          <p:cNvSpPr/>
          <p:nvPr/>
        </p:nvSpPr>
        <p:spPr>
          <a:xfrm>
            <a:off x="11950848" y="8514850"/>
            <a:ext cx="2939143" cy="2875035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5" name="Line"/>
          <p:cNvSpPr/>
          <p:nvPr/>
        </p:nvSpPr>
        <p:spPr>
          <a:xfrm flipV="1">
            <a:off x="6139492" y="5154795"/>
            <a:ext cx="1" cy="317239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6" name="Light Bulb"/>
          <p:cNvSpPr/>
          <p:nvPr/>
        </p:nvSpPr>
        <p:spPr>
          <a:xfrm rot="10800000">
            <a:off x="15023017" y="2317079"/>
            <a:ext cx="619975" cy="10750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7" name="Square"/>
          <p:cNvSpPr/>
          <p:nvPr/>
        </p:nvSpPr>
        <p:spPr>
          <a:xfrm>
            <a:off x="18425097" y="4536654"/>
            <a:ext cx="2641665" cy="264166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8" name="Line"/>
          <p:cNvSpPr/>
          <p:nvPr/>
        </p:nvSpPr>
        <p:spPr>
          <a:xfrm>
            <a:off x="5623898" y="6766405"/>
            <a:ext cx="1772178" cy="441142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9" name="Line"/>
          <p:cNvSpPr/>
          <p:nvPr/>
        </p:nvSpPr>
        <p:spPr>
          <a:xfrm flipH="1">
            <a:off x="11255351" y="3488744"/>
            <a:ext cx="3501529" cy="5031002"/>
          </a:xfrm>
          <a:prstGeom prst="line">
            <a:avLst/>
          </a:prstGeom>
          <a:ln w="76200" cap="rnd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0" name="Camera"/>
          <p:cNvSpPr txBox="1"/>
          <p:nvPr/>
        </p:nvSpPr>
        <p:spPr>
          <a:xfrm>
            <a:off x="3987671" y="7448313"/>
            <a:ext cx="1455040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Camera</a:t>
            </a:r>
          </a:p>
        </p:txBody>
      </p:sp>
      <p:sp>
        <p:nvSpPr>
          <p:cNvPr id="391" name="Light"/>
          <p:cNvSpPr txBox="1"/>
          <p:nvPr/>
        </p:nvSpPr>
        <p:spPr>
          <a:xfrm>
            <a:off x="16132338" y="2580514"/>
            <a:ext cx="961264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Light</a:t>
            </a:r>
          </a:p>
        </p:txBody>
      </p:sp>
      <p:sp>
        <p:nvSpPr>
          <p:cNvPr id="392" name="EstRadiance(){…"/>
          <p:cNvSpPr txBox="1"/>
          <p:nvPr/>
        </p:nvSpPr>
        <p:spPr>
          <a:xfrm>
            <a:off x="1885935" y="3412266"/>
            <a:ext cx="6228208" cy="1500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EstRadiance(){</a:t>
            </a:r>
          </a:p>
          <a:p>
            <a:pPr lvl="4" algn="l"/>
            <a:r>
              <a:t>return zero_bounce()</a:t>
            </a:r>
          </a:p>
          <a:p>
            <a:pPr lvl="8" algn="l"/>
            <a:r>
              <a:t>+at_least_one_bounce()</a:t>
            </a:r>
          </a:p>
        </p:txBody>
      </p:sp>
      <p:sp>
        <p:nvSpPr>
          <p:cNvPr id="393" name="Circle"/>
          <p:cNvSpPr/>
          <p:nvPr/>
        </p:nvSpPr>
        <p:spPr>
          <a:xfrm>
            <a:off x="7369946" y="7069495"/>
            <a:ext cx="283770" cy="283770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4" name="Line"/>
          <p:cNvSpPr/>
          <p:nvPr/>
        </p:nvSpPr>
        <p:spPr>
          <a:xfrm>
            <a:off x="7674409" y="7289145"/>
            <a:ext cx="3312221" cy="1332114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5" name="Circle"/>
          <p:cNvSpPr/>
          <p:nvPr/>
        </p:nvSpPr>
        <p:spPr>
          <a:xfrm>
            <a:off x="10971583" y="8502150"/>
            <a:ext cx="283769" cy="28376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6" name="Line"/>
          <p:cNvSpPr/>
          <p:nvPr/>
        </p:nvSpPr>
        <p:spPr>
          <a:xfrm>
            <a:off x="11308804" y="8607453"/>
            <a:ext cx="1533633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7" name="Circle"/>
          <p:cNvSpPr/>
          <p:nvPr/>
        </p:nvSpPr>
        <p:spPr>
          <a:xfrm>
            <a:off x="16418598" y="6863736"/>
            <a:ext cx="283770" cy="283770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8" name="Line"/>
          <p:cNvSpPr/>
          <p:nvPr/>
        </p:nvSpPr>
        <p:spPr>
          <a:xfrm flipV="1">
            <a:off x="13022464" y="7041566"/>
            <a:ext cx="3346881" cy="1463254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9" name="Line"/>
          <p:cNvSpPr/>
          <p:nvPr/>
        </p:nvSpPr>
        <p:spPr>
          <a:xfrm flipH="1">
            <a:off x="7691202" y="2969885"/>
            <a:ext cx="7134505" cy="4110158"/>
          </a:xfrm>
          <a:prstGeom prst="line">
            <a:avLst/>
          </a:prstGeom>
          <a:ln w="76200" cap="rnd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0" name="Line"/>
          <p:cNvSpPr/>
          <p:nvPr/>
        </p:nvSpPr>
        <p:spPr>
          <a:xfrm flipH="1">
            <a:off x="12863363" y="3570159"/>
            <a:ext cx="2304694" cy="4868173"/>
          </a:xfrm>
          <a:prstGeom prst="line">
            <a:avLst/>
          </a:prstGeom>
          <a:ln w="76200" cap="rnd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1" name="Line"/>
          <p:cNvSpPr/>
          <p:nvPr/>
        </p:nvSpPr>
        <p:spPr>
          <a:xfrm>
            <a:off x="15506330" y="3341702"/>
            <a:ext cx="1043411" cy="3366523"/>
          </a:xfrm>
          <a:prstGeom prst="line">
            <a:avLst/>
          </a:prstGeom>
          <a:ln w="76200" cap="rnd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2" name="Line"/>
          <p:cNvSpPr/>
          <p:nvPr/>
        </p:nvSpPr>
        <p:spPr>
          <a:xfrm>
            <a:off x="16766410" y="7138107"/>
            <a:ext cx="2652703" cy="1899680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3" name="Skull"/>
          <p:cNvSpPr/>
          <p:nvPr/>
        </p:nvSpPr>
        <p:spPr>
          <a:xfrm>
            <a:off x="19468366" y="8678637"/>
            <a:ext cx="770458" cy="1100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41" h="21547" fill="norm" stroke="1" extrusionOk="0">
                <a:moveTo>
                  <a:pt x="10621" y="0"/>
                </a:moveTo>
                <a:cubicBezTo>
                  <a:pt x="8452" y="0"/>
                  <a:pt x="6450" y="505"/>
                  <a:pt x="4985" y="1420"/>
                </a:cubicBezTo>
                <a:cubicBezTo>
                  <a:pt x="3496" y="2351"/>
                  <a:pt x="2676" y="3652"/>
                  <a:pt x="2676" y="5082"/>
                </a:cubicBezTo>
                <a:cubicBezTo>
                  <a:pt x="2676" y="6422"/>
                  <a:pt x="3143" y="6794"/>
                  <a:pt x="4370" y="7570"/>
                </a:cubicBezTo>
                <a:cubicBezTo>
                  <a:pt x="4340" y="7270"/>
                  <a:pt x="4246" y="7098"/>
                  <a:pt x="4021" y="6689"/>
                </a:cubicBezTo>
                <a:cubicBezTo>
                  <a:pt x="3978" y="6612"/>
                  <a:pt x="3931" y="6527"/>
                  <a:pt x="3879" y="6433"/>
                </a:cubicBezTo>
                <a:cubicBezTo>
                  <a:pt x="3439" y="5619"/>
                  <a:pt x="3776" y="4807"/>
                  <a:pt x="3791" y="4773"/>
                </a:cubicBezTo>
                <a:lnTo>
                  <a:pt x="4155" y="4851"/>
                </a:lnTo>
                <a:lnTo>
                  <a:pt x="4521" y="4929"/>
                </a:lnTo>
                <a:cubicBezTo>
                  <a:pt x="4518" y="4936"/>
                  <a:pt x="4245" y="5601"/>
                  <a:pt x="4590" y="6237"/>
                </a:cubicBezTo>
                <a:cubicBezTo>
                  <a:pt x="4640" y="6331"/>
                  <a:pt x="4687" y="6414"/>
                  <a:pt x="4729" y="6491"/>
                </a:cubicBezTo>
                <a:cubicBezTo>
                  <a:pt x="5021" y="7020"/>
                  <a:pt x="5143" y="7240"/>
                  <a:pt x="5143" y="7835"/>
                </a:cubicBezTo>
                <a:cubicBezTo>
                  <a:pt x="5143" y="8142"/>
                  <a:pt x="5028" y="8416"/>
                  <a:pt x="4918" y="8681"/>
                </a:cubicBezTo>
                <a:cubicBezTo>
                  <a:pt x="4785" y="8999"/>
                  <a:pt x="4670" y="9274"/>
                  <a:pt x="4760" y="9569"/>
                </a:cubicBezTo>
                <a:cubicBezTo>
                  <a:pt x="4915" y="10082"/>
                  <a:pt x="5546" y="10399"/>
                  <a:pt x="6042" y="10399"/>
                </a:cubicBezTo>
                <a:cubicBezTo>
                  <a:pt x="7019" y="10399"/>
                  <a:pt x="7441" y="11009"/>
                  <a:pt x="7573" y="11479"/>
                </a:cubicBezTo>
                <a:lnTo>
                  <a:pt x="8480" y="11479"/>
                </a:lnTo>
                <a:lnTo>
                  <a:pt x="8480" y="10919"/>
                </a:lnTo>
                <a:lnTo>
                  <a:pt x="9243" y="10919"/>
                </a:lnTo>
                <a:lnTo>
                  <a:pt x="9243" y="11479"/>
                </a:lnTo>
                <a:lnTo>
                  <a:pt x="10238" y="11479"/>
                </a:lnTo>
                <a:lnTo>
                  <a:pt x="10238" y="10919"/>
                </a:lnTo>
                <a:lnTo>
                  <a:pt x="11001" y="10919"/>
                </a:lnTo>
                <a:lnTo>
                  <a:pt x="11001" y="11479"/>
                </a:lnTo>
                <a:lnTo>
                  <a:pt x="11999" y="11479"/>
                </a:lnTo>
                <a:lnTo>
                  <a:pt x="11999" y="10919"/>
                </a:lnTo>
                <a:lnTo>
                  <a:pt x="12760" y="10919"/>
                </a:lnTo>
                <a:lnTo>
                  <a:pt x="12760" y="11479"/>
                </a:lnTo>
                <a:lnTo>
                  <a:pt x="13669" y="11479"/>
                </a:lnTo>
                <a:cubicBezTo>
                  <a:pt x="13801" y="11009"/>
                  <a:pt x="14223" y="10399"/>
                  <a:pt x="15200" y="10399"/>
                </a:cubicBezTo>
                <a:cubicBezTo>
                  <a:pt x="15696" y="10399"/>
                  <a:pt x="16327" y="10082"/>
                  <a:pt x="16482" y="9569"/>
                </a:cubicBezTo>
                <a:cubicBezTo>
                  <a:pt x="16572" y="9274"/>
                  <a:pt x="16457" y="8999"/>
                  <a:pt x="16324" y="8681"/>
                </a:cubicBezTo>
                <a:cubicBezTo>
                  <a:pt x="16214" y="8416"/>
                  <a:pt x="16099" y="8142"/>
                  <a:pt x="16099" y="7835"/>
                </a:cubicBezTo>
                <a:cubicBezTo>
                  <a:pt x="16099" y="7239"/>
                  <a:pt x="16219" y="7020"/>
                  <a:pt x="16511" y="6491"/>
                </a:cubicBezTo>
                <a:cubicBezTo>
                  <a:pt x="16553" y="6414"/>
                  <a:pt x="16599" y="6331"/>
                  <a:pt x="16650" y="6237"/>
                </a:cubicBezTo>
                <a:cubicBezTo>
                  <a:pt x="16994" y="5601"/>
                  <a:pt x="16724" y="4936"/>
                  <a:pt x="16721" y="4929"/>
                </a:cubicBezTo>
                <a:lnTo>
                  <a:pt x="17451" y="4773"/>
                </a:lnTo>
                <a:cubicBezTo>
                  <a:pt x="17466" y="4807"/>
                  <a:pt x="17804" y="5619"/>
                  <a:pt x="17362" y="6433"/>
                </a:cubicBezTo>
                <a:cubicBezTo>
                  <a:pt x="17311" y="6527"/>
                  <a:pt x="17264" y="6611"/>
                  <a:pt x="17221" y="6688"/>
                </a:cubicBezTo>
                <a:cubicBezTo>
                  <a:pt x="16996" y="7097"/>
                  <a:pt x="16901" y="7270"/>
                  <a:pt x="16872" y="7570"/>
                </a:cubicBezTo>
                <a:cubicBezTo>
                  <a:pt x="18099" y="6794"/>
                  <a:pt x="18566" y="6422"/>
                  <a:pt x="18566" y="5082"/>
                </a:cubicBezTo>
                <a:cubicBezTo>
                  <a:pt x="18566" y="3652"/>
                  <a:pt x="17744" y="2352"/>
                  <a:pt x="16255" y="1420"/>
                </a:cubicBezTo>
                <a:cubicBezTo>
                  <a:pt x="14790" y="505"/>
                  <a:pt x="12790" y="0"/>
                  <a:pt x="10621" y="0"/>
                </a:cubicBezTo>
                <a:close/>
                <a:moveTo>
                  <a:pt x="7922" y="5910"/>
                </a:moveTo>
                <a:cubicBezTo>
                  <a:pt x="10338" y="5910"/>
                  <a:pt x="9900" y="7158"/>
                  <a:pt x="9461" y="7626"/>
                </a:cubicBezTo>
                <a:cubicBezTo>
                  <a:pt x="9021" y="8094"/>
                  <a:pt x="7592" y="9302"/>
                  <a:pt x="6384" y="8054"/>
                </a:cubicBezTo>
                <a:cubicBezTo>
                  <a:pt x="5176" y="6806"/>
                  <a:pt x="6275" y="5910"/>
                  <a:pt x="7922" y="5910"/>
                </a:cubicBezTo>
                <a:close/>
                <a:moveTo>
                  <a:pt x="13319" y="5910"/>
                </a:moveTo>
                <a:cubicBezTo>
                  <a:pt x="14966" y="5910"/>
                  <a:pt x="16063" y="6806"/>
                  <a:pt x="14855" y="8054"/>
                </a:cubicBezTo>
                <a:cubicBezTo>
                  <a:pt x="13647" y="9302"/>
                  <a:pt x="12220" y="8094"/>
                  <a:pt x="11781" y="7626"/>
                </a:cubicBezTo>
                <a:cubicBezTo>
                  <a:pt x="11342" y="7158"/>
                  <a:pt x="10904" y="5910"/>
                  <a:pt x="13319" y="5910"/>
                </a:cubicBezTo>
                <a:close/>
                <a:moveTo>
                  <a:pt x="10621" y="8587"/>
                </a:moveTo>
                <a:cubicBezTo>
                  <a:pt x="11915" y="8863"/>
                  <a:pt x="11935" y="9797"/>
                  <a:pt x="11568" y="10103"/>
                </a:cubicBezTo>
                <a:cubicBezTo>
                  <a:pt x="11202" y="10409"/>
                  <a:pt x="10621" y="9935"/>
                  <a:pt x="10621" y="9935"/>
                </a:cubicBezTo>
                <a:cubicBezTo>
                  <a:pt x="10621" y="9935"/>
                  <a:pt x="10040" y="10409"/>
                  <a:pt x="9674" y="10103"/>
                </a:cubicBezTo>
                <a:cubicBezTo>
                  <a:pt x="9307" y="9797"/>
                  <a:pt x="9327" y="8863"/>
                  <a:pt x="10621" y="8587"/>
                </a:cubicBezTo>
                <a:close/>
                <a:moveTo>
                  <a:pt x="5992" y="10937"/>
                </a:moveTo>
                <a:cubicBezTo>
                  <a:pt x="6051" y="12945"/>
                  <a:pt x="6696" y="13311"/>
                  <a:pt x="7391" y="13396"/>
                </a:cubicBezTo>
                <a:cubicBezTo>
                  <a:pt x="8607" y="13545"/>
                  <a:pt x="10601" y="13547"/>
                  <a:pt x="10621" y="13547"/>
                </a:cubicBezTo>
                <a:cubicBezTo>
                  <a:pt x="10641" y="13547"/>
                  <a:pt x="12634" y="13545"/>
                  <a:pt x="13848" y="13396"/>
                </a:cubicBezTo>
                <a:cubicBezTo>
                  <a:pt x="14988" y="13256"/>
                  <a:pt x="15221" y="12164"/>
                  <a:pt x="15250" y="10937"/>
                </a:cubicBezTo>
                <a:cubicBezTo>
                  <a:pt x="15233" y="10938"/>
                  <a:pt x="15215" y="10941"/>
                  <a:pt x="15197" y="10941"/>
                </a:cubicBezTo>
                <a:cubicBezTo>
                  <a:pt x="14628" y="10941"/>
                  <a:pt x="14455" y="11406"/>
                  <a:pt x="14403" y="11637"/>
                </a:cubicBezTo>
                <a:lnTo>
                  <a:pt x="14403" y="12580"/>
                </a:lnTo>
                <a:lnTo>
                  <a:pt x="13640" y="12580"/>
                </a:lnTo>
                <a:lnTo>
                  <a:pt x="13640" y="12020"/>
                </a:lnTo>
                <a:lnTo>
                  <a:pt x="12760" y="12020"/>
                </a:lnTo>
                <a:lnTo>
                  <a:pt x="12760" y="12580"/>
                </a:lnTo>
                <a:lnTo>
                  <a:pt x="11997" y="12580"/>
                </a:lnTo>
                <a:lnTo>
                  <a:pt x="11997" y="12020"/>
                </a:lnTo>
                <a:lnTo>
                  <a:pt x="11001" y="12020"/>
                </a:lnTo>
                <a:lnTo>
                  <a:pt x="11001" y="12580"/>
                </a:lnTo>
                <a:lnTo>
                  <a:pt x="10238" y="12580"/>
                </a:lnTo>
                <a:lnTo>
                  <a:pt x="10238" y="12020"/>
                </a:lnTo>
                <a:lnTo>
                  <a:pt x="9243" y="12020"/>
                </a:lnTo>
                <a:lnTo>
                  <a:pt x="9243" y="12580"/>
                </a:lnTo>
                <a:lnTo>
                  <a:pt x="8480" y="12580"/>
                </a:lnTo>
                <a:lnTo>
                  <a:pt x="8480" y="12020"/>
                </a:lnTo>
                <a:lnTo>
                  <a:pt x="7599" y="12020"/>
                </a:lnTo>
                <a:lnTo>
                  <a:pt x="7599" y="12580"/>
                </a:lnTo>
                <a:lnTo>
                  <a:pt x="6836" y="12580"/>
                </a:lnTo>
                <a:lnTo>
                  <a:pt x="6836" y="11637"/>
                </a:lnTo>
                <a:cubicBezTo>
                  <a:pt x="6785" y="11406"/>
                  <a:pt x="6611" y="10941"/>
                  <a:pt x="6042" y="10941"/>
                </a:cubicBezTo>
                <a:cubicBezTo>
                  <a:pt x="6025" y="10941"/>
                  <a:pt x="6008" y="10938"/>
                  <a:pt x="5992" y="10937"/>
                </a:cubicBezTo>
                <a:close/>
                <a:moveTo>
                  <a:pt x="18724" y="11960"/>
                </a:moveTo>
                <a:cubicBezTo>
                  <a:pt x="18679" y="11960"/>
                  <a:pt x="18630" y="11962"/>
                  <a:pt x="18578" y="11965"/>
                </a:cubicBezTo>
                <a:cubicBezTo>
                  <a:pt x="17773" y="12017"/>
                  <a:pt x="17571" y="12819"/>
                  <a:pt x="16975" y="13190"/>
                </a:cubicBezTo>
                <a:cubicBezTo>
                  <a:pt x="16446" y="13520"/>
                  <a:pt x="3685" y="18765"/>
                  <a:pt x="3126" y="19006"/>
                </a:cubicBezTo>
                <a:cubicBezTo>
                  <a:pt x="2780" y="19156"/>
                  <a:pt x="2366" y="19181"/>
                  <a:pt x="1954" y="19181"/>
                </a:cubicBezTo>
                <a:cubicBezTo>
                  <a:pt x="1744" y="19181"/>
                  <a:pt x="1534" y="19175"/>
                  <a:pt x="1334" y="19175"/>
                </a:cubicBezTo>
                <a:cubicBezTo>
                  <a:pt x="731" y="19175"/>
                  <a:pt x="215" y="19234"/>
                  <a:pt x="37" y="19710"/>
                </a:cubicBezTo>
                <a:cubicBezTo>
                  <a:pt x="-177" y="20284"/>
                  <a:pt x="567" y="20350"/>
                  <a:pt x="1329" y="20802"/>
                </a:cubicBezTo>
                <a:cubicBezTo>
                  <a:pt x="1924" y="21156"/>
                  <a:pt x="1829" y="21547"/>
                  <a:pt x="2523" y="21547"/>
                </a:cubicBezTo>
                <a:cubicBezTo>
                  <a:pt x="2570" y="21547"/>
                  <a:pt x="2622" y="21545"/>
                  <a:pt x="2676" y="21541"/>
                </a:cubicBezTo>
                <a:cubicBezTo>
                  <a:pt x="3480" y="21487"/>
                  <a:pt x="3676" y="20683"/>
                  <a:pt x="4269" y="20310"/>
                </a:cubicBezTo>
                <a:cubicBezTo>
                  <a:pt x="4796" y="19978"/>
                  <a:pt x="17548" y="14736"/>
                  <a:pt x="18109" y="14497"/>
                </a:cubicBezTo>
                <a:cubicBezTo>
                  <a:pt x="18446" y="14353"/>
                  <a:pt x="18847" y="14327"/>
                  <a:pt x="19248" y="14327"/>
                </a:cubicBezTo>
                <a:cubicBezTo>
                  <a:pt x="19480" y="14327"/>
                  <a:pt x="19714" y="14336"/>
                  <a:pt x="19934" y="14336"/>
                </a:cubicBezTo>
                <a:cubicBezTo>
                  <a:pt x="20523" y="14336"/>
                  <a:pt x="21024" y="14272"/>
                  <a:pt x="21202" y="13805"/>
                </a:cubicBezTo>
                <a:cubicBezTo>
                  <a:pt x="21421" y="13232"/>
                  <a:pt x="20676" y="13163"/>
                  <a:pt x="19917" y="12708"/>
                </a:cubicBezTo>
                <a:cubicBezTo>
                  <a:pt x="19323" y="12351"/>
                  <a:pt x="19425" y="11960"/>
                  <a:pt x="18724" y="11960"/>
                </a:cubicBezTo>
                <a:close/>
                <a:moveTo>
                  <a:pt x="2384" y="11965"/>
                </a:moveTo>
                <a:cubicBezTo>
                  <a:pt x="1828" y="12014"/>
                  <a:pt x="1878" y="12376"/>
                  <a:pt x="1324" y="12708"/>
                </a:cubicBezTo>
                <a:cubicBezTo>
                  <a:pt x="566" y="13163"/>
                  <a:pt x="-179" y="13232"/>
                  <a:pt x="40" y="13805"/>
                </a:cubicBezTo>
                <a:cubicBezTo>
                  <a:pt x="399" y="14747"/>
                  <a:pt x="2077" y="14046"/>
                  <a:pt x="3133" y="14497"/>
                </a:cubicBezTo>
                <a:cubicBezTo>
                  <a:pt x="3352" y="14590"/>
                  <a:pt x="5429" y="15447"/>
                  <a:pt x="7913" y="16476"/>
                </a:cubicBezTo>
                <a:cubicBezTo>
                  <a:pt x="8576" y="16201"/>
                  <a:pt x="9270" y="15914"/>
                  <a:pt x="9963" y="15625"/>
                </a:cubicBezTo>
                <a:cubicBezTo>
                  <a:pt x="7086" y="14426"/>
                  <a:pt x="4499" y="13335"/>
                  <a:pt x="4267" y="13190"/>
                </a:cubicBezTo>
                <a:cubicBezTo>
                  <a:pt x="3671" y="12819"/>
                  <a:pt x="3468" y="12017"/>
                  <a:pt x="2664" y="11965"/>
                </a:cubicBezTo>
                <a:cubicBezTo>
                  <a:pt x="2556" y="11958"/>
                  <a:pt x="2464" y="11958"/>
                  <a:pt x="2384" y="11965"/>
                </a:cubicBezTo>
                <a:close/>
                <a:moveTo>
                  <a:pt x="13327" y="17024"/>
                </a:moveTo>
                <a:cubicBezTo>
                  <a:pt x="12662" y="17299"/>
                  <a:pt x="11972" y="17587"/>
                  <a:pt x="11279" y="17875"/>
                </a:cubicBezTo>
                <a:cubicBezTo>
                  <a:pt x="14155" y="19074"/>
                  <a:pt x="16739" y="20164"/>
                  <a:pt x="16970" y="20310"/>
                </a:cubicBezTo>
                <a:cubicBezTo>
                  <a:pt x="17563" y="20683"/>
                  <a:pt x="17762" y="21487"/>
                  <a:pt x="18566" y="21541"/>
                </a:cubicBezTo>
                <a:cubicBezTo>
                  <a:pt x="19428" y="21600"/>
                  <a:pt x="19275" y="21180"/>
                  <a:pt x="19910" y="20802"/>
                </a:cubicBezTo>
                <a:cubicBezTo>
                  <a:pt x="20673" y="20350"/>
                  <a:pt x="21417" y="20284"/>
                  <a:pt x="21202" y="19710"/>
                </a:cubicBezTo>
                <a:cubicBezTo>
                  <a:pt x="20850" y="18767"/>
                  <a:pt x="19169" y="19461"/>
                  <a:pt x="18116" y="19006"/>
                </a:cubicBezTo>
                <a:cubicBezTo>
                  <a:pt x="17898" y="18912"/>
                  <a:pt x="15814" y="18054"/>
                  <a:pt x="13327" y="17024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4" name="Terminated by Russian Roulette…"/>
          <p:cNvSpPr txBox="1"/>
          <p:nvPr/>
        </p:nvSpPr>
        <p:spPr>
          <a:xfrm>
            <a:off x="16858363" y="9952747"/>
            <a:ext cx="5990464" cy="1030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Terminated by Russian Roulette</a:t>
            </a:r>
          </a:p>
          <a:p>
            <a:pPr/>
            <a:r>
              <a:t>or max Ray depth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push dir="l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7" name="In Final Project"/>
          <p:cNvSpPr txBox="1"/>
          <p:nvPr/>
        </p:nvSpPr>
        <p:spPr>
          <a:xfrm>
            <a:off x="1766564" y="1581463"/>
            <a:ext cx="3650743" cy="721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200"/>
            </a:lvl1pPr>
          </a:lstStyle>
          <a:p>
            <a:pPr/>
            <a:r>
              <a:t>In Final Project</a:t>
            </a:r>
          </a:p>
        </p:txBody>
      </p:sp>
      <p:sp>
        <p:nvSpPr>
          <p:cNvPr id="408" name="Line"/>
          <p:cNvSpPr/>
          <p:nvPr/>
        </p:nvSpPr>
        <p:spPr>
          <a:xfrm flipH="1">
            <a:off x="12916833" y="446594"/>
            <a:ext cx="3501528" cy="5031002"/>
          </a:xfrm>
          <a:prstGeom prst="line">
            <a:avLst/>
          </a:prstGeom>
          <a:ln w="76200" cap="rnd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9" name="Line"/>
          <p:cNvSpPr/>
          <p:nvPr/>
        </p:nvSpPr>
        <p:spPr>
          <a:xfrm>
            <a:off x="6410746" y="5206443"/>
            <a:ext cx="3312222" cy="1332113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0" name="Circle"/>
          <p:cNvSpPr/>
          <p:nvPr/>
        </p:nvSpPr>
        <p:spPr>
          <a:xfrm>
            <a:off x="10058938" y="5306013"/>
            <a:ext cx="3103974" cy="310397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1" name="Line"/>
          <p:cNvSpPr/>
          <p:nvPr/>
        </p:nvSpPr>
        <p:spPr>
          <a:xfrm>
            <a:off x="13498881" y="6858000"/>
            <a:ext cx="1533633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2" name="Tracing Ray"/>
          <p:cNvSpPr txBox="1"/>
          <p:nvPr/>
        </p:nvSpPr>
        <p:spPr>
          <a:xfrm>
            <a:off x="14997348" y="5834233"/>
            <a:ext cx="225209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Tracing Ray</a:t>
            </a:r>
          </a:p>
        </p:txBody>
      </p:sp>
      <p:sp>
        <p:nvSpPr>
          <p:cNvPr id="413" name="Particle"/>
          <p:cNvSpPr txBox="1"/>
          <p:nvPr/>
        </p:nvSpPr>
        <p:spPr>
          <a:xfrm>
            <a:off x="10859211" y="8675767"/>
            <a:ext cx="150342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Particle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lide Number"/>
          <p:cNvSpPr txBox="1"/>
          <p:nvPr>
            <p:ph type="sldNum" sz="quarter" idx="4294967295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3" name="In Project 3"/>
          <p:cNvSpPr txBox="1"/>
          <p:nvPr/>
        </p:nvSpPr>
        <p:spPr>
          <a:xfrm>
            <a:off x="2181283" y="1581463"/>
            <a:ext cx="2821306" cy="721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200"/>
            </a:lvl1pPr>
          </a:lstStyle>
          <a:p>
            <a:pPr/>
            <a:r>
              <a:t>In Project 3</a:t>
            </a:r>
          </a:p>
        </p:txBody>
      </p:sp>
      <p:sp>
        <p:nvSpPr>
          <p:cNvPr id="124" name="Video"/>
          <p:cNvSpPr/>
          <p:nvPr/>
        </p:nvSpPr>
        <p:spPr>
          <a:xfrm>
            <a:off x="3961075" y="6318713"/>
            <a:ext cx="1508233" cy="8445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86" y="0"/>
                </a:moveTo>
                <a:cubicBezTo>
                  <a:pt x="623" y="0"/>
                  <a:pt x="0" y="1113"/>
                  <a:pt x="0" y="2475"/>
                </a:cubicBezTo>
                <a:lnTo>
                  <a:pt x="0" y="19125"/>
                </a:lnTo>
                <a:cubicBezTo>
                  <a:pt x="0" y="20487"/>
                  <a:pt x="623" y="21600"/>
                  <a:pt x="1386" y="21600"/>
                </a:cubicBezTo>
                <a:lnTo>
                  <a:pt x="15853" y="21600"/>
                </a:lnTo>
                <a:cubicBezTo>
                  <a:pt x="16616" y="21600"/>
                  <a:pt x="17239" y="20487"/>
                  <a:pt x="17239" y="19125"/>
                </a:cubicBezTo>
                <a:lnTo>
                  <a:pt x="17239" y="15008"/>
                </a:lnTo>
                <a:cubicBezTo>
                  <a:pt x="17501" y="15278"/>
                  <a:pt x="17778" y="15564"/>
                  <a:pt x="17979" y="15771"/>
                </a:cubicBezTo>
                <a:lnTo>
                  <a:pt x="21000" y="18884"/>
                </a:lnTo>
                <a:cubicBezTo>
                  <a:pt x="21330" y="19224"/>
                  <a:pt x="21600" y="18948"/>
                  <a:pt x="21600" y="18268"/>
                </a:cubicBezTo>
                <a:lnTo>
                  <a:pt x="21600" y="12039"/>
                </a:lnTo>
                <a:cubicBezTo>
                  <a:pt x="21600" y="11358"/>
                  <a:pt x="21600" y="10242"/>
                  <a:pt x="21600" y="9561"/>
                </a:cubicBezTo>
                <a:lnTo>
                  <a:pt x="21600" y="3332"/>
                </a:lnTo>
                <a:cubicBezTo>
                  <a:pt x="21600" y="2652"/>
                  <a:pt x="21330" y="2376"/>
                  <a:pt x="21000" y="2716"/>
                </a:cubicBezTo>
                <a:lnTo>
                  <a:pt x="17979" y="5829"/>
                </a:lnTo>
                <a:cubicBezTo>
                  <a:pt x="17778" y="6036"/>
                  <a:pt x="17500" y="6322"/>
                  <a:pt x="17239" y="6592"/>
                </a:cubicBezTo>
                <a:lnTo>
                  <a:pt x="17239" y="2475"/>
                </a:lnTo>
                <a:cubicBezTo>
                  <a:pt x="17239" y="1113"/>
                  <a:pt x="16616" y="0"/>
                  <a:pt x="15853" y="0"/>
                </a:cubicBezTo>
                <a:lnTo>
                  <a:pt x="1386" y="0"/>
                </a:lnTo>
                <a:close/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5" name="Oval"/>
          <p:cNvSpPr/>
          <p:nvPr/>
        </p:nvSpPr>
        <p:spPr>
          <a:xfrm>
            <a:off x="11950848" y="8514850"/>
            <a:ext cx="2939143" cy="2875035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6" name="Line"/>
          <p:cNvSpPr/>
          <p:nvPr/>
        </p:nvSpPr>
        <p:spPr>
          <a:xfrm flipV="1">
            <a:off x="6139492" y="5154795"/>
            <a:ext cx="1" cy="317239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7" name="Light Bulb"/>
          <p:cNvSpPr/>
          <p:nvPr/>
        </p:nvSpPr>
        <p:spPr>
          <a:xfrm rot="10800000">
            <a:off x="15023017" y="2317079"/>
            <a:ext cx="619975" cy="10750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8" name="Square"/>
          <p:cNvSpPr/>
          <p:nvPr/>
        </p:nvSpPr>
        <p:spPr>
          <a:xfrm>
            <a:off x="18425097" y="4536654"/>
            <a:ext cx="2641665" cy="264166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9" name="Camera"/>
          <p:cNvSpPr txBox="1"/>
          <p:nvPr/>
        </p:nvSpPr>
        <p:spPr>
          <a:xfrm>
            <a:off x="3987671" y="7448314"/>
            <a:ext cx="1455040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Camera</a:t>
            </a:r>
          </a:p>
        </p:txBody>
      </p:sp>
      <p:sp>
        <p:nvSpPr>
          <p:cNvPr id="130" name="Light"/>
          <p:cNvSpPr txBox="1"/>
          <p:nvPr/>
        </p:nvSpPr>
        <p:spPr>
          <a:xfrm>
            <a:off x="16132338" y="2580514"/>
            <a:ext cx="961264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Light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2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2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2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2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2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7" dur="2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2" dur="2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5" grpId="8"/>
      <p:bldP build="whole" bldLvl="1" animBg="1" rev="0" advAuto="0" spid="126" grpId="6"/>
      <p:bldP build="whole" bldLvl="1" animBg="1" rev="0" advAuto="0" spid="124" grpId="5"/>
      <p:bldP build="whole" bldLvl="1" animBg="1" rev="0" advAuto="0" spid="127" grpId="2"/>
      <p:bldP build="whole" bldLvl="1" animBg="1" rev="0" advAuto="0" spid="123" grpId="1"/>
      <p:bldP build="whole" bldLvl="1" animBg="1" rev="0" advAuto="0" spid="130" grpId="3"/>
      <p:bldP build="whole" bldLvl="1" animBg="1" rev="0" advAuto="0" spid="129" grpId="7"/>
      <p:bldP build="whole" bldLvl="1" animBg="1" rev="0" advAuto="0" spid="128" grpId="4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6" name="In Final Project"/>
          <p:cNvSpPr txBox="1"/>
          <p:nvPr/>
        </p:nvSpPr>
        <p:spPr>
          <a:xfrm>
            <a:off x="1766564" y="1581463"/>
            <a:ext cx="3650743" cy="721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200"/>
            </a:lvl1pPr>
          </a:lstStyle>
          <a:p>
            <a:pPr/>
            <a:r>
              <a:t>In Final Project</a:t>
            </a:r>
          </a:p>
        </p:txBody>
      </p:sp>
      <p:sp>
        <p:nvSpPr>
          <p:cNvPr id="417" name="Line"/>
          <p:cNvSpPr/>
          <p:nvPr/>
        </p:nvSpPr>
        <p:spPr>
          <a:xfrm flipH="1">
            <a:off x="15327151" y="1172030"/>
            <a:ext cx="3501529" cy="5031002"/>
          </a:xfrm>
          <a:prstGeom prst="line">
            <a:avLst/>
          </a:prstGeom>
          <a:ln w="76200" cap="rnd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8" name="Line"/>
          <p:cNvSpPr/>
          <p:nvPr/>
        </p:nvSpPr>
        <p:spPr>
          <a:xfrm>
            <a:off x="8821065" y="5931879"/>
            <a:ext cx="3312222" cy="1332113"/>
          </a:xfrm>
          <a:prstGeom prst="line">
            <a:avLst/>
          </a:prstGeom>
          <a:ln w="76200" cap="rnd">
            <a:solidFill>
              <a:srgbClr val="000000"/>
            </a:solidFill>
            <a:custDash>
              <a:ds d="100000" sp="200000"/>
            </a:custDash>
            <a:miter lim="400000"/>
            <a:head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9" name="Circle"/>
          <p:cNvSpPr/>
          <p:nvPr/>
        </p:nvSpPr>
        <p:spPr>
          <a:xfrm>
            <a:off x="12469256" y="6031449"/>
            <a:ext cx="3103974" cy="310397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0" name="Particle"/>
          <p:cNvSpPr txBox="1"/>
          <p:nvPr/>
        </p:nvSpPr>
        <p:spPr>
          <a:xfrm>
            <a:off x="13269530" y="9401202"/>
            <a:ext cx="1503427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Particle</a:t>
            </a:r>
          </a:p>
        </p:txBody>
      </p:sp>
      <p:sp>
        <p:nvSpPr>
          <p:cNvPr id="421" name="Equation"/>
          <p:cNvSpPr txBox="1"/>
          <p:nvPr/>
        </p:nvSpPr>
        <p:spPr>
          <a:xfrm>
            <a:off x="11638991" y="10841021"/>
            <a:ext cx="4764505" cy="90405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5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∫</m:t>
                      </m:r>
                    </m:e>
                    <m:sub>
                      <m:r>
                        <a:rPr xmlns:a="http://schemas.openxmlformats.org/drawingml/2006/main" sz="5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xmlns:a="http://schemas.openxmlformats.org/drawingml/2006/main" sz="5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</m:sub>
                  </m:sSub>
                  <m:r>
                    <a:rPr xmlns:a="http://schemas.openxmlformats.org/drawingml/2006/main" sz="5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5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5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e>
                    <m:sub>
                      <m:r>
                        <a:rPr xmlns:a="http://schemas.openxmlformats.org/drawingml/2006/main" sz="5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5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5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θ</m:t>
                  </m:r>
                  <m:r>
                    <a:rPr xmlns:a="http://schemas.openxmlformats.org/drawingml/2006/main" sz="5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5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5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5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θ</m:t>
                  </m:r>
                  <m:r>
                    <a:rPr xmlns:a="http://schemas.openxmlformats.org/drawingml/2006/main" sz="5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5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5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θ</m:t>
                  </m:r>
                </m:oMath>
              </m:oMathPara>
            </a14:m>
            <a:endParaRPr sz="5400"/>
          </a:p>
        </p:txBody>
      </p:sp>
      <p:sp>
        <p:nvSpPr>
          <p:cNvPr id="422" name="Direct illumination estimating of a scattering event"/>
          <p:cNvSpPr txBox="1"/>
          <p:nvPr/>
        </p:nvSpPr>
        <p:spPr>
          <a:xfrm>
            <a:off x="1593303" y="2798428"/>
            <a:ext cx="8102896" cy="1456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400"/>
            </a:lvl1pPr>
          </a:lstStyle>
          <a:p>
            <a:pPr/>
            <a:r>
              <a:t>Direct illumination estimating of a scattering event</a:t>
            </a:r>
          </a:p>
        </p:txBody>
      </p:sp>
      <p:sp>
        <p:nvSpPr>
          <p:cNvPr id="425" name="Connection Line"/>
          <p:cNvSpPr/>
          <p:nvPr/>
        </p:nvSpPr>
        <p:spPr>
          <a:xfrm>
            <a:off x="12287727" y="5429978"/>
            <a:ext cx="2468670" cy="11074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144" fill="norm" stroke="1" extrusionOk="0">
                <a:moveTo>
                  <a:pt x="0" y="18144"/>
                </a:moveTo>
                <a:cubicBezTo>
                  <a:pt x="4890" y="1870"/>
                  <a:pt x="12090" y="-3456"/>
                  <a:pt x="21600" y="2165"/>
                </a:cubicBezTo>
              </a:path>
            </a:pathLst>
          </a:custGeom>
          <a:ln w="63500">
            <a:solidFill>
              <a:srgbClr val="000000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424" name="Equation"/>
          <p:cNvSpPr txBox="1"/>
          <p:nvPr/>
        </p:nvSpPr>
        <p:spPr>
          <a:xfrm>
            <a:off x="12912593" y="4548785"/>
            <a:ext cx="416053" cy="6134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7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θ</m:t>
                  </m:r>
                </m:oMath>
              </m:oMathPara>
            </a14:m>
            <a:endParaRPr sz="7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72" y="1425351"/>
            <a:ext cx="12240553" cy="9180415"/>
          </a:xfrm>
          <a:prstGeom prst="rect">
            <a:avLst/>
          </a:prstGeom>
          <a:ln w="12700">
            <a:miter lim="400000"/>
          </a:ln>
        </p:spPr>
      </p:pic>
      <p:pic>
        <p:nvPicPr>
          <p:cNvPr id="428" name="2.png" descr="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42923" y="1426082"/>
            <a:ext cx="12238605" cy="9178953"/>
          </a:xfrm>
          <a:prstGeom prst="rect">
            <a:avLst/>
          </a:prstGeom>
          <a:ln w="12700">
            <a:miter lim="400000"/>
          </a:ln>
        </p:spPr>
      </p:pic>
      <p:sp>
        <p:nvSpPr>
          <p:cNvPr id="429" name="Project 3"/>
          <p:cNvSpPr txBox="1"/>
          <p:nvPr/>
        </p:nvSpPr>
        <p:spPr>
          <a:xfrm>
            <a:off x="4114010" y="11682351"/>
            <a:ext cx="336118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Project 3</a:t>
            </a:r>
          </a:p>
        </p:txBody>
      </p:sp>
      <p:sp>
        <p:nvSpPr>
          <p:cNvPr id="430" name="Final Project"/>
          <p:cNvSpPr txBox="1"/>
          <p:nvPr/>
        </p:nvSpPr>
        <p:spPr>
          <a:xfrm>
            <a:off x="15598167" y="11682351"/>
            <a:ext cx="467182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Final Project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" name="3.png" descr="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0602" y="-2759508"/>
            <a:ext cx="24625204" cy="18468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lide Number"/>
          <p:cNvSpPr txBox="1"/>
          <p:nvPr>
            <p:ph type="sldNum" sz="quarter" idx="4294967295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3" name="In Project 3"/>
          <p:cNvSpPr txBox="1"/>
          <p:nvPr/>
        </p:nvSpPr>
        <p:spPr>
          <a:xfrm>
            <a:off x="2181283" y="1581463"/>
            <a:ext cx="2821306" cy="721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200"/>
            </a:lvl1pPr>
          </a:lstStyle>
          <a:p>
            <a:pPr/>
            <a:r>
              <a:t>In Project 3</a:t>
            </a:r>
          </a:p>
        </p:txBody>
      </p:sp>
      <p:sp>
        <p:nvSpPr>
          <p:cNvPr id="134" name="Video"/>
          <p:cNvSpPr/>
          <p:nvPr/>
        </p:nvSpPr>
        <p:spPr>
          <a:xfrm>
            <a:off x="3961075" y="6318713"/>
            <a:ext cx="1508233" cy="8445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86" y="0"/>
                </a:moveTo>
                <a:cubicBezTo>
                  <a:pt x="623" y="0"/>
                  <a:pt x="0" y="1113"/>
                  <a:pt x="0" y="2475"/>
                </a:cubicBezTo>
                <a:lnTo>
                  <a:pt x="0" y="19125"/>
                </a:lnTo>
                <a:cubicBezTo>
                  <a:pt x="0" y="20487"/>
                  <a:pt x="623" y="21600"/>
                  <a:pt x="1386" y="21600"/>
                </a:cubicBezTo>
                <a:lnTo>
                  <a:pt x="15853" y="21600"/>
                </a:lnTo>
                <a:cubicBezTo>
                  <a:pt x="16616" y="21600"/>
                  <a:pt x="17239" y="20487"/>
                  <a:pt x="17239" y="19125"/>
                </a:cubicBezTo>
                <a:lnTo>
                  <a:pt x="17239" y="15008"/>
                </a:lnTo>
                <a:cubicBezTo>
                  <a:pt x="17501" y="15278"/>
                  <a:pt x="17778" y="15564"/>
                  <a:pt x="17979" y="15771"/>
                </a:cubicBezTo>
                <a:lnTo>
                  <a:pt x="21000" y="18884"/>
                </a:lnTo>
                <a:cubicBezTo>
                  <a:pt x="21330" y="19224"/>
                  <a:pt x="21600" y="18948"/>
                  <a:pt x="21600" y="18268"/>
                </a:cubicBezTo>
                <a:lnTo>
                  <a:pt x="21600" y="12039"/>
                </a:lnTo>
                <a:cubicBezTo>
                  <a:pt x="21600" y="11358"/>
                  <a:pt x="21600" y="10242"/>
                  <a:pt x="21600" y="9561"/>
                </a:cubicBezTo>
                <a:lnTo>
                  <a:pt x="21600" y="3332"/>
                </a:lnTo>
                <a:cubicBezTo>
                  <a:pt x="21600" y="2652"/>
                  <a:pt x="21330" y="2376"/>
                  <a:pt x="21000" y="2716"/>
                </a:cubicBezTo>
                <a:lnTo>
                  <a:pt x="17979" y="5829"/>
                </a:lnTo>
                <a:cubicBezTo>
                  <a:pt x="17778" y="6036"/>
                  <a:pt x="17500" y="6322"/>
                  <a:pt x="17239" y="6592"/>
                </a:cubicBezTo>
                <a:lnTo>
                  <a:pt x="17239" y="2475"/>
                </a:lnTo>
                <a:cubicBezTo>
                  <a:pt x="17239" y="1113"/>
                  <a:pt x="16616" y="0"/>
                  <a:pt x="15853" y="0"/>
                </a:cubicBezTo>
                <a:lnTo>
                  <a:pt x="1386" y="0"/>
                </a:lnTo>
                <a:close/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5" name="Oval"/>
          <p:cNvSpPr/>
          <p:nvPr/>
        </p:nvSpPr>
        <p:spPr>
          <a:xfrm>
            <a:off x="11950848" y="8514850"/>
            <a:ext cx="2939143" cy="2875035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6" name="Line"/>
          <p:cNvSpPr/>
          <p:nvPr/>
        </p:nvSpPr>
        <p:spPr>
          <a:xfrm flipV="1">
            <a:off x="6139492" y="5154795"/>
            <a:ext cx="1" cy="317239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7" name="Light Bulb"/>
          <p:cNvSpPr/>
          <p:nvPr/>
        </p:nvSpPr>
        <p:spPr>
          <a:xfrm rot="10800000">
            <a:off x="15023017" y="2317079"/>
            <a:ext cx="619975" cy="10750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8" name="Square"/>
          <p:cNvSpPr/>
          <p:nvPr/>
        </p:nvSpPr>
        <p:spPr>
          <a:xfrm>
            <a:off x="18425097" y="4536654"/>
            <a:ext cx="2641665" cy="264166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9" name="Line"/>
          <p:cNvSpPr/>
          <p:nvPr/>
        </p:nvSpPr>
        <p:spPr>
          <a:xfrm>
            <a:off x="5623898" y="6766405"/>
            <a:ext cx="7093758" cy="1870836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4" name="Connection Line"/>
          <p:cNvSpPr/>
          <p:nvPr/>
        </p:nvSpPr>
        <p:spPr>
          <a:xfrm>
            <a:off x="12087385" y="8117838"/>
            <a:ext cx="766248" cy="697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74" h="17880" fill="norm" stroke="1" extrusionOk="0">
                <a:moveTo>
                  <a:pt x="563" y="17880"/>
                </a:moveTo>
                <a:cubicBezTo>
                  <a:pt x="-2026" y="1348"/>
                  <a:pt x="4311" y="-3720"/>
                  <a:pt x="19574" y="2677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41" name="Camera"/>
          <p:cNvSpPr txBox="1"/>
          <p:nvPr/>
        </p:nvSpPr>
        <p:spPr>
          <a:xfrm>
            <a:off x="3987671" y="7448313"/>
            <a:ext cx="1455040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Camera</a:t>
            </a:r>
          </a:p>
        </p:txBody>
      </p:sp>
      <p:sp>
        <p:nvSpPr>
          <p:cNvPr id="142" name="Light"/>
          <p:cNvSpPr txBox="1"/>
          <p:nvPr/>
        </p:nvSpPr>
        <p:spPr>
          <a:xfrm>
            <a:off x="16132338" y="2580514"/>
            <a:ext cx="961264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Light</a:t>
            </a:r>
          </a:p>
        </p:txBody>
      </p:sp>
      <p:sp>
        <p:nvSpPr>
          <p:cNvPr id="143" name="At_least_one_bounce"/>
          <p:cNvSpPr txBox="1"/>
          <p:nvPr/>
        </p:nvSpPr>
        <p:spPr>
          <a:xfrm>
            <a:off x="9238779" y="6577775"/>
            <a:ext cx="3987547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At_least_one_bounce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lide Number"/>
          <p:cNvSpPr txBox="1"/>
          <p:nvPr>
            <p:ph type="sldNum" sz="quarter" idx="4294967295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7" name="In Project 3"/>
          <p:cNvSpPr txBox="1"/>
          <p:nvPr/>
        </p:nvSpPr>
        <p:spPr>
          <a:xfrm>
            <a:off x="2181283" y="1581463"/>
            <a:ext cx="2821306" cy="721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200"/>
            </a:lvl1pPr>
          </a:lstStyle>
          <a:p>
            <a:pPr/>
            <a:r>
              <a:t>In Project 3</a:t>
            </a:r>
          </a:p>
        </p:txBody>
      </p:sp>
      <p:sp>
        <p:nvSpPr>
          <p:cNvPr id="148" name="Video"/>
          <p:cNvSpPr/>
          <p:nvPr/>
        </p:nvSpPr>
        <p:spPr>
          <a:xfrm>
            <a:off x="3961075" y="6318713"/>
            <a:ext cx="1508233" cy="8445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86" y="0"/>
                </a:moveTo>
                <a:cubicBezTo>
                  <a:pt x="623" y="0"/>
                  <a:pt x="0" y="1113"/>
                  <a:pt x="0" y="2475"/>
                </a:cubicBezTo>
                <a:lnTo>
                  <a:pt x="0" y="19125"/>
                </a:lnTo>
                <a:cubicBezTo>
                  <a:pt x="0" y="20487"/>
                  <a:pt x="623" y="21600"/>
                  <a:pt x="1386" y="21600"/>
                </a:cubicBezTo>
                <a:lnTo>
                  <a:pt x="15853" y="21600"/>
                </a:lnTo>
                <a:cubicBezTo>
                  <a:pt x="16616" y="21600"/>
                  <a:pt x="17239" y="20487"/>
                  <a:pt x="17239" y="19125"/>
                </a:cubicBezTo>
                <a:lnTo>
                  <a:pt x="17239" y="15008"/>
                </a:lnTo>
                <a:cubicBezTo>
                  <a:pt x="17501" y="15278"/>
                  <a:pt x="17778" y="15564"/>
                  <a:pt x="17979" y="15771"/>
                </a:cubicBezTo>
                <a:lnTo>
                  <a:pt x="21000" y="18884"/>
                </a:lnTo>
                <a:cubicBezTo>
                  <a:pt x="21330" y="19224"/>
                  <a:pt x="21600" y="18948"/>
                  <a:pt x="21600" y="18268"/>
                </a:cubicBezTo>
                <a:lnTo>
                  <a:pt x="21600" y="12039"/>
                </a:lnTo>
                <a:cubicBezTo>
                  <a:pt x="21600" y="11358"/>
                  <a:pt x="21600" y="10242"/>
                  <a:pt x="21600" y="9561"/>
                </a:cubicBezTo>
                <a:lnTo>
                  <a:pt x="21600" y="3332"/>
                </a:lnTo>
                <a:cubicBezTo>
                  <a:pt x="21600" y="2652"/>
                  <a:pt x="21330" y="2376"/>
                  <a:pt x="21000" y="2716"/>
                </a:cubicBezTo>
                <a:lnTo>
                  <a:pt x="17979" y="5829"/>
                </a:lnTo>
                <a:cubicBezTo>
                  <a:pt x="17778" y="6036"/>
                  <a:pt x="17500" y="6322"/>
                  <a:pt x="17239" y="6592"/>
                </a:cubicBezTo>
                <a:lnTo>
                  <a:pt x="17239" y="2475"/>
                </a:lnTo>
                <a:cubicBezTo>
                  <a:pt x="17239" y="1113"/>
                  <a:pt x="16616" y="0"/>
                  <a:pt x="15853" y="0"/>
                </a:cubicBezTo>
                <a:lnTo>
                  <a:pt x="1386" y="0"/>
                </a:lnTo>
                <a:close/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9" name="Oval"/>
          <p:cNvSpPr/>
          <p:nvPr/>
        </p:nvSpPr>
        <p:spPr>
          <a:xfrm>
            <a:off x="11950848" y="8514850"/>
            <a:ext cx="2939143" cy="2875035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0" name="Line"/>
          <p:cNvSpPr/>
          <p:nvPr/>
        </p:nvSpPr>
        <p:spPr>
          <a:xfrm flipV="1">
            <a:off x="6139492" y="5154795"/>
            <a:ext cx="1" cy="317239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1" name="Light Bulb"/>
          <p:cNvSpPr/>
          <p:nvPr/>
        </p:nvSpPr>
        <p:spPr>
          <a:xfrm rot="10800000">
            <a:off x="15023017" y="2317079"/>
            <a:ext cx="619975" cy="10750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2" name="Square"/>
          <p:cNvSpPr/>
          <p:nvPr/>
        </p:nvSpPr>
        <p:spPr>
          <a:xfrm>
            <a:off x="18425097" y="4536654"/>
            <a:ext cx="2641665" cy="264166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3" name="Line"/>
          <p:cNvSpPr/>
          <p:nvPr/>
        </p:nvSpPr>
        <p:spPr>
          <a:xfrm>
            <a:off x="5623898" y="6766405"/>
            <a:ext cx="7093758" cy="1870836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9" name="Connection Line"/>
          <p:cNvSpPr/>
          <p:nvPr/>
        </p:nvSpPr>
        <p:spPr>
          <a:xfrm>
            <a:off x="12087385" y="8117838"/>
            <a:ext cx="766248" cy="697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74" h="17880" fill="norm" stroke="1" extrusionOk="0">
                <a:moveTo>
                  <a:pt x="563" y="17880"/>
                </a:moveTo>
                <a:cubicBezTo>
                  <a:pt x="-2026" y="1348"/>
                  <a:pt x="4311" y="-3720"/>
                  <a:pt x="19574" y="2677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55" name="Line"/>
          <p:cNvSpPr/>
          <p:nvPr/>
        </p:nvSpPr>
        <p:spPr>
          <a:xfrm flipH="1">
            <a:off x="12858528" y="3389815"/>
            <a:ext cx="2385232" cy="4653195"/>
          </a:xfrm>
          <a:prstGeom prst="line">
            <a:avLst/>
          </a:prstGeom>
          <a:ln w="76200" cap="rnd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6" name="Camera"/>
          <p:cNvSpPr txBox="1"/>
          <p:nvPr/>
        </p:nvSpPr>
        <p:spPr>
          <a:xfrm>
            <a:off x="3987671" y="7448313"/>
            <a:ext cx="1455040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Camera</a:t>
            </a:r>
          </a:p>
        </p:txBody>
      </p:sp>
      <p:sp>
        <p:nvSpPr>
          <p:cNvPr id="157" name="Light"/>
          <p:cNvSpPr txBox="1"/>
          <p:nvPr/>
        </p:nvSpPr>
        <p:spPr>
          <a:xfrm>
            <a:off x="16132338" y="2580514"/>
            <a:ext cx="961264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Light</a:t>
            </a:r>
          </a:p>
        </p:txBody>
      </p:sp>
      <p:sp>
        <p:nvSpPr>
          <p:cNvPr id="158" name="Estimate direct…"/>
          <p:cNvSpPr txBox="1"/>
          <p:nvPr/>
        </p:nvSpPr>
        <p:spPr>
          <a:xfrm>
            <a:off x="9722917" y="6342825"/>
            <a:ext cx="3076576" cy="1030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Estimate direct </a:t>
            </a:r>
          </a:p>
          <a:p>
            <a:pPr/>
            <a:r>
              <a:t>illumination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/>
          <p:nvPr>
            <p:ph type="sldNum" sz="quarter" idx="4294967295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2" name="In Project 3"/>
          <p:cNvSpPr txBox="1"/>
          <p:nvPr/>
        </p:nvSpPr>
        <p:spPr>
          <a:xfrm>
            <a:off x="2181283" y="1581463"/>
            <a:ext cx="2821306" cy="721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200"/>
            </a:lvl1pPr>
          </a:lstStyle>
          <a:p>
            <a:pPr/>
            <a:r>
              <a:t>In Project 3</a:t>
            </a:r>
          </a:p>
        </p:txBody>
      </p:sp>
      <p:sp>
        <p:nvSpPr>
          <p:cNvPr id="163" name="Video"/>
          <p:cNvSpPr/>
          <p:nvPr/>
        </p:nvSpPr>
        <p:spPr>
          <a:xfrm>
            <a:off x="3961075" y="6318713"/>
            <a:ext cx="1508233" cy="8445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86" y="0"/>
                </a:moveTo>
                <a:cubicBezTo>
                  <a:pt x="623" y="0"/>
                  <a:pt x="0" y="1113"/>
                  <a:pt x="0" y="2475"/>
                </a:cubicBezTo>
                <a:lnTo>
                  <a:pt x="0" y="19125"/>
                </a:lnTo>
                <a:cubicBezTo>
                  <a:pt x="0" y="20487"/>
                  <a:pt x="623" y="21600"/>
                  <a:pt x="1386" y="21600"/>
                </a:cubicBezTo>
                <a:lnTo>
                  <a:pt x="15853" y="21600"/>
                </a:lnTo>
                <a:cubicBezTo>
                  <a:pt x="16616" y="21600"/>
                  <a:pt x="17239" y="20487"/>
                  <a:pt x="17239" y="19125"/>
                </a:cubicBezTo>
                <a:lnTo>
                  <a:pt x="17239" y="15008"/>
                </a:lnTo>
                <a:cubicBezTo>
                  <a:pt x="17501" y="15278"/>
                  <a:pt x="17778" y="15564"/>
                  <a:pt x="17979" y="15771"/>
                </a:cubicBezTo>
                <a:lnTo>
                  <a:pt x="21000" y="18884"/>
                </a:lnTo>
                <a:cubicBezTo>
                  <a:pt x="21330" y="19224"/>
                  <a:pt x="21600" y="18948"/>
                  <a:pt x="21600" y="18268"/>
                </a:cubicBezTo>
                <a:lnTo>
                  <a:pt x="21600" y="12039"/>
                </a:lnTo>
                <a:cubicBezTo>
                  <a:pt x="21600" y="11358"/>
                  <a:pt x="21600" y="10242"/>
                  <a:pt x="21600" y="9561"/>
                </a:cubicBezTo>
                <a:lnTo>
                  <a:pt x="21600" y="3332"/>
                </a:lnTo>
                <a:cubicBezTo>
                  <a:pt x="21600" y="2652"/>
                  <a:pt x="21330" y="2376"/>
                  <a:pt x="21000" y="2716"/>
                </a:cubicBezTo>
                <a:lnTo>
                  <a:pt x="17979" y="5829"/>
                </a:lnTo>
                <a:cubicBezTo>
                  <a:pt x="17778" y="6036"/>
                  <a:pt x="17500" y="6322"/>
                  <a:pt x="17239" y="6592"/>
                </a:cubicBezTo>
                <a:lnTo>
                  <a:pt x="17239" y="2475"/>
                </a:lnTo>
                <a:cubicBezTo>
                  <a:pt x="17239" y="1113"/>
                  <a:pt x="16616" y="0"/>
                  <a:pt x="15853" y="0"/>
                </a:cubicBezTo>
                <a:lnTo>
                  <a:pt x="1386" y="0"/>
                </a:lnTo>
                <a:close/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4" name="Oval"/>
          <p:cNvSpPr/>
          <p:nvPr/>
        </p:nvSpPr>
        <p:spPr>
          <a:xfrm>
            <a:off x="11950848" y="8514850"/>
            <a:ext cx="2939143" cy="2875035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5" name="Line"/>
          <p:cNvSpPr/>
          <p:nvPr/>
        </p:nvSpPr>
        <p:spPr>
          <a:xfrm flipV="1">
            <a:off x="6139492" y="5154795"/>
            <a:ext cx="1" cy="317239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6" name="Light Bulb"/>
          <p:cNvSpPr/>
          <p:nvPr/>
        </p:nvSpPr>
        <p:spPr>
          <a:xfrm rot="10800000">
            <a:off x="15023017" y="2317079"/>
            <a:ext cx="619975" cy="10750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7" name="Square"/>
          <p:cNvSpPr/>
          <p:nvPr/>
        </p:nvSpPr>
        <p:spPr>
          <a:xfrm>
            <a:off x="18425097" y="4536654"/>
            <a:ext cx="2641665" cy="264166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8" name="Line"/>
          <p:cNvSpPr/>
          <p:nvPr/>
        </p:nvSpPr>
        <p:spPr>
          <a:xfrm>
            <a:off x="5623898" y="6766405"/>
            <a:ext cx="7093758" cy="1870836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5" name="Connection Line"/>
          <p:cNvSpPr/>
          <p:nvPr/>
        </p:nvSpPr>
        <p:spPr>
          <a:xfrm>
            <a:off x="17892377" y="5450346"/>
            <a:ext cx="437826" cy="7498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3" h="21600" fill="norm" stroke="1" extrusionOk="0">
                <a:moveTo>
                  <a:pt x="16203" y="21600"/>
                </a:moveTo>
                <a:cubicBezTo>
                  <a:pt x="-5100" y="14793"/>
                  <a:pt x="-5397" y="7593"/>
                  <a:pt x="15311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70" name="Line"/>
          <p:cNvSpPr/>
          <p:nvPr/>
        </p:nvSpPr>
        <p:spPr>
          <a:xfrm flipH="1">
            <a:off x="12858528" y="3389815"/>
            <a:ext cx="2385232" cy="4653195"/>
          </a:xfrm>
          <a:prstGeom prst="line">
            <a:avLst/>
          </a:prstGeom>
          <a:ln w="76200" cap="rnd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1" name="Camera"/>
          <p:cNvSpPr txBox="1"/>
          <p:nvPr/>
        </p:nvSpPr>
        <p:spPr>
          <a:xfrm>
            <a:off x="3987671" y="7448313"/>
            <a:ext cx="1455040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Camera</a:t>
            </a:r>
          </a:p>
        </p:txBody>
      </p:sp>
      <p:sp>
        <p:nvSpPr>
          <p:cNvPr id="172" name="Light"/>
          <p:cNvSpPr txBox="1"/>
          <p:nvPr/>
        </p:nvSpPr>
        <p:spPr>
          <a:xfrm>
            <a:off x="16132338" y="2580514"/>
            <a:ext cx="961264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Light</a:t>
            </a:r>
          </a:p>
        </p:txBody>
      </p:sp>
      <p:sp>
        <p:nvSpPr>
          <p:cNvPr id="173" name="Line"/>
          <p:cNvSpPr/>
          <p:nvPr/>
        </p:nvSpPr>
        <p:spPr>
          <a:xfrm flipV="1">
            <a:off x="12906504" y="5702116"/>
            <a:ext cx="5519364" cy="262660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4" name="At_least_one_bounce"/>
          <p:cNvSpPr txBox="1"/>
          <p:nvPr/>
        </p:nvSpPr>
        <p:spPr>
          <a:xfrm>
            <a:off x="14619197" y="7771234"/>
            <a:ext cx="398754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At_least_one_bounce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lide Number"/>
          <p:cNvSpPr txBox="1"/>
          <p:nvPr>
            <p:ph type="sldNum" sz="quarter" idx="4294967295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8" name="In Project 3"/>
          <p:cNvSpPr txBox="1"/>
          <p:nvPr/>
        </p:nvSpPr>
        <p:spPr>
          <a:xfrm>
            <a:off x="2181283" y="1581463"/>
            <a:ext cx="2821306" cy="721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200"/>
            </a:lvl1pPr>
          </a:lstStyle>
          <a:p>
            <a:pPr/>
            <a:r>
              <a:t>In Project 3</a:t>
            </a:r>
          </a:p>
        </p:txBody>
      </p:sp>
      <p:sp>
        <p:nvSpPr>
          <p:cNvPr id="179" name="Video"/>
          <p:cNvSpPr/>
          <p:nvPr/>
        </p:nvSpPr>
        <p:spPr>
          <a:xfrm>
            <a:off x="3961075" y="6318713"/>
            <a:ext cx="1508233" cy="8445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86" y="0"/>
                </a:moveTo>
                <a:cubicBezTo>
                  <a:pt x="623" y="0"/>
                  <a:pt x="0" y="1113"/>
                  <a:pt x="0" y="2475"/>
                </a:cubicBezTo>
                <a:lnTo>
                  <a:pt x="0" y="19125"/>
                </a:lnTo>
                <a:cubicBezTo>
                  <a:pt x="0" y="20487"/>
                  <a:pt x="623" y="21600"/>
                  <a:pt x="1386" y="21600"/>
                </a:cubicBezTo>
                <a:lnTo>
                  <a:pt x="15853" y="21600"/>
                </a:lnTo>
                <a:cubicBezTo>
                  <a:pt x="16616" y="21600"/>
                  <a:pt x="17239" y="20487"/>
                  <a:pt x="17239" y="19125"/>
                </a:cubicBezTo>
                <a:lnTo>
                  <a:pt x="17239" y="15008"/>
                </a:lnTo>
                <a:cubicBezTo>
                  <a:pt x="17501" y="15278"/>
                  <a:pt x="17778" y="15564"/>
                  <a:pt x="17979" y="15771"/>
                </a:cubicBezTo>
                <a:lnTo>
                  <a:pt x="21000" y="18884"/>
                </a:lnTo>
                <a:cubicBezTo>
                  <a:pt x="21330" y="19224"/>
                  <a:pt x="21600" y="18948"/>
                  <a:pt x="21600" y="18268"/>
                </a:cubicBezTo>
                <a:lnTo>
                  <a:pt x="21600" y="12039"/>
                </a:lnTo>
                <a:cubicBezTo>
                  <a:pt x="21600" y="11358"/>
                  <a:pt x="21600" y="10242"/>
                  <a:pt x="21600" y="9561"/>
                </a:cubicBezTo>
                <a:lnTo>
                  <a:pt x="21600" y="3332"/>
                </a:lnTo>
                <a:cubicBezTo>
                  <a:pt x="21600" y="2652"/>
                  <a:pt x="21330" y="2376"/>
                  <a:pt x="21000" y="2716"/>
                </a:cubicBezTo>
                <a:lnTo>
                  <a:pt x="17979" y="5829"/>
                </a:lnTo>
                <a:cubicBezTo>
                  <a:pt x="17778" y="6036"/>
                  <a:pt x="17500" y="6322"/>
                  <a:pt x="17239" y="6592"/>
                </a:cubicBezTo>
                <a:lnTo>
                  <a:pt x="17239" y="2475"/>
                </a:lnTo>
                <a:cubicBezTo>
                  <a:pt x="17239" y="1113"/>
                  <a:pt x="16616" y="0"/>
                  <a:pt x="15853" y="0"/>
                </a:cubicBezTo>
                <a:lnTo>
                  <a:pt x="1386" y="0"/>
                </a:lnTo>
                <a:close/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0" name="Oval"/>
          <p:cNvSpPr/>
          <p:nvPr/>
        </p:nvSpPr>
        <p:spPr>
          <a:xfrm>
            <a:off x="11950848" y="8514850"/>
            <a:ext cx="2939143" cy="2875035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1" name="Line"/>
          <p:cNvSpPr/>
          <p:nvPr/>
        </p:nvSpPr>
        <p:spPr>
          <a:xfrm flipV="1">
            <a:off x="6139492" y="5154795"/>
            <a:ext cx="1" cy="317239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2" name="Light Bulb"/>
          <p:cNvSpPr/>
          <p:nvPr/>
        </p:nvSpPr>
        <p:spPr>
          <a:xfrm rot="10800000">
            <a:off x="15023017" y="2317079"/>
            <a:ext cx="619975" cy="10750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3" name="Square"/>
          <p:cNvSpPr/>
          <p:nvPr/>
        </p:nvSpPr>
        <p:spPr>
          <a:xfrm>
            <a:off x="18425097" y="4536654"/>
            <a:ext cx="2641665" cy="264166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4" name="Line"/>
          <p:cNvSpPr/>
          <p:nvPr/>
        </p:nvSpPr>
        <p:spPr>
          <a:xfrm>
            <a:off x="5623898" y="6766405"/>
            <a:ext cx="7093758" cy="1870836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5" name="Line"/>
          <p:cNvSpPr/>
          <p:nvPr/>
        </p:nvSpPr>
        <p:spPr>
          <a:xfrm flipH="1">
            <a:off x="12858528" y="3389815"/>
            <a:ext cx="2385232" cy="4653195"/>
          </a:xfrm>
          <a:prstGeom prst="line">
            <a:avLst/>
          </a:prstGeom>
          <a:ln w="76200" cap="rnd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6" name="Camera"/>
          <p:cNvSpPr txBox="1"/>
          <p:nvPr/>
        </p:nvSpPr>
        <p:spPr>
          <a:xfrm>
            <a:off x="3987671" y="7448313"/>
            <a:ext cx="1455040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Camera</a:t>
            </a:r>
          </a:p>
        </p:txBody>
      </p:sp>
      <p:sp>
        <p:nvSpPr>
          <p:cNvPr id="187" name="Light"/>
          <p:cNvSpPr txBox="1"/>
          <p:nvPr/>
        </p:nvSpPr>
        <p:spPr>
          <a:xfrm>
            <a:off x="16132338" y="2580514"/>
            <a:ext cx="961264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Light</a:t>
            </a:r>
          </a:p>
        </p:txBody>
      </p:sp>
      <p:sp>
        <p:nvSpPr>
          <p:cNvPr id="188" name="Line"/>
          <p:cNvSpPr/>
          <p:nvPr/>
        </p:nvSpPr>
        <p:spPr>
          <a:xfrm flipV="1">
            <a:off x="12906504" y="5702116"/>
            <a:ext cx="5519364" cy="262660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9" name="Line"/>
          <p:cNvSpPr/>
          <p:nvPr/>
        </p:nvSpPr>
        <p:spPr>
          <a:xfrm>
            <a:off x="15370759" y="3516815"/>
            <a:ext cx="3022402" cy="2120515"/>
          </a:xfrm>
          <a:prstGeom prst="line">
            <a:avLst/>
          </a:prstGeom>
          <a:ln w="76200" cap="rnd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0" name="Estimate direct…"/>
          <p:cNvSpPr txBox="1"/>
          <p:nvPr/>
        </p:nvSpPr>
        <p:spPr>
          <a:xfrm>
            <a:off x="17351692" y="3160269"/>
            <a:ext cx="3076576" cy="1030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Estimate direct </a:t>
            </a:r>
          </a:p>
          <a:p>
            <a:pPr/>
            <a:r>
              <a:t>illumination </a:t>
            </a:r>
          </a:p>
        </p:txBody>
      </p:sp>
      <p:sp>
        <p:nvSpPr>
          <p:cNvPr id="192" name="Connection Line"/>
          <p:cNvSpPr/>
          <p:nvPr/>
        </p:nvSpPr>
        <p:spPr>
          <a:xfrm>
            <a:off x="17892377" y="5450346"/>
            <a:ext cx="437826" cy="7498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3" h="21600" fill="norm" stroke="1" extrusionOk="0">
                <a:moveTo>
                  <a:pt x="16203" y="21600"/>
                </a:moveTo>
                <a:cubicBezTo>
                  <a:pt x="-5100" y="14793"/>
                  <a:pt x="-5397" y="7593"/>
                  <a:pt x="15311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lide Number"/>
          <p:cNvSpPr txBox="1"/>
          <p:nvPr>
            <p:ph type="sldNum" sz="quarter" idx="4294967295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5" name="In Project 3"/>
          <p:cNvSpPr txBox="1"/>
          <p:nvPr/>
        </p:nvSpPr>
        <p:spPr>
          <a:xfrm>
            <a:off x="2181283" y="1581463"/>
            <a:ext cx="2821306" cy="721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200"/>
            </a:lvl1pPr>
          </a:lstStyle>
          <a:p>
            <a:pPr/>
            <a:r>
              <a:t>In Project 3</a:t>
            </a:r>
          </a:p>
        </p:txBody>
      </p:sp>
      <p:sp>
        <p:nvSpPr>
          <p:cNvPr id="196" name="Video"/>
          <p:cNvSpPr/>
          <p:nvPr/>
        </p:nvSpPr>
        <p:spPr>
          <a:xfrm>
            <a:off x="3961075" y="6318713"/>
            <a:ext cx="1508233" cy="8445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86" y="0"/>
                </a:moveTo>
                <a:cubicBezTo>
                  <a:pt x="623" y="0"/>
                  <a:pt x="0" y="1113"/>
                  <a:pt x="0" y="2475"/>
                </a:cubicBezTo>
                <a:lnTo>
                  <a:pt x="0" y="19125"/>
                </a:lnTo>
                <a:cubicBezTo>
                  <a:pt x="0" y="20487"/>
                  <a:pt x="623" y="21600"/>
                  <a:pt x="1386" y="21600"/>
                </a:cubicBezTo>
                <a:lnTo>
                  <a:pt x="15853" y="21600"/>
                </a:lnTo>
                <a:cubicBezTo>
                  <a:pt x="16616" y="21600"/>
                  <a:pt x="17239" y="20487"/>
                  <a:pt x="17239" y="19125"/>
                </a:cubicBezTo>
                <a:lnTo>
                  <a:pt x="17239" y="15008"/>
                </a:lnTo>
                <a:cubicBezTo>
                  <a:pt x="17501" y="15278"/>
                  <a:pt x="17778" y="15564"/>
                  <a:pt x="17979" y="15771"/>
                </a:cubicBezTo>
                <a:lnTo>
                  <a:pt x="21000" y="18884"/>
                </a:lnTo>
                <a:cubicBezTo>
                  <a:pt x="21330" y="19224"/>
                  <a:pt x="21600" y="18948"/>
                  <a:pt x="21600" y="18268"/>
                </a:cubicBezTo>
                <a:lnTo>
                  <a:pt x="21600" y="12039"/>
                </a:lnTo>
                <a:cubicBezTo>
                  <a:pt x="21600" y="11358"/>
                  <a:pt x="21600" y="10242"/>
                  <a:pt x="21600" y="9561"/>
                </a:cubicBezTo>
                <a:lnTo>
                  <a:pt x="21600" y="3332"/>
                </a:lnTo>
                <a:cubicBezTo>
                  <a:pt x="21600" y="2652"/>
                  <a:pt x="21330" y="2376"/>
                  <a:pt x="21000" y="2716"/>
                </a:cubicBezTo>
                <a:lnTo>
                  <a:pt x="17979" y="5829"/>
                </a:lnTo>
                <a:cubicBezTo>
                  <a:pt x="17778" y="6036"/>
                  <a:pt x="17500" y="6322"/>
                  <a:pt x="17239" y="6592"/>
                </a:cubicBezTo>
                <a:lnTo>
                  <a:pt x="17239" y="2475"/>
                </a:lnTo>
                <a:cubicBezTo>
                  <a:pt x="17239" y="1113"/>
                  <a:pt x="16616" y="0"/>
                  <a:pt x="15853" y="0"/>
                </a:cubicBezTo>
                <a:lnTo>
                  <a:pt x="1386" y="0"/>
                </a:lnTo>
                <a:close/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7" name="Oval"/>
          <p:cNvSpPr/>
          <p:nvPr/>
        </p:nvSpPr>
        <p:spPr>
          <a:xfrm>
            <a:off x="11950848" y="8514850"/>
            <a:ext cx="2939143" cy="2875035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8" name="Line"/>
          <p:cNvSpPr/>
          <p:nvPr/>
        </p:nvSpPr>
        <p:spPr>
          <a:xfrm flipV="1">
            <a:off x="6139492" y="5154795"/>
            <a:ext cx="1" cy="317239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9" name="Light Bulb"/>
          <p:cNvSpPr/>
          <p:nvPr/>
        </p:nvSpPr>
        <p:spPr>
          <a:xfrm rot="10800000">
            <a:off x="15023017" y="2317079"/>
            <a:ext cx="619975" cy="10750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0" name="Square"/>
          <p:cNvSpPr/>
          <p:nvPr/>
        </p:nvSpPr>
        <p:spPr>
          <a:xfrm>
            <a:off x="18425097" y="4536654"/>
            <a:ext cx="2641665" cy="264166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1" name="Line"/>
          <p:cNvSpPr/>
          <p:nvPr/>
        </p:nvSpPr>
        <p:spPr>
          <a:xfrm>
            <a:off x="5623898" y="6766405"/>
            <a:ext cx="7093758" cy="1870836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9" name="Connection Line"/>
          <p:cNvSpPr/>
          <p:nvPr/>
        </p:nvSpPr>
        <p:spPr>
          <a:xfrm>
            <a:off x="12087385" y="8117838"/>
            <a:ext cx="766248" cy="697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74" h="17880" fill="norm" stroke="1" extrusionOk="0">
                <a:moveTo>
                  <a:pt x="563" y="17880"/>
                </a:moveTo>
                <a:cubicBezTo>
                  <a:pt x="-2026" y="1348"/>
                  <a:pt x="4311" y="-3720"/>
                  <a:pt x="19574" y="2677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03" name="Line"/>
          <p:cNvSpPr/>
          <p:nvPr/>
        </p:nvSpPr>
        <p:spPr>
          <a:xfrm flipH="1">
            <a:off x="12858528" y="3389815"/>
            <a:ext cx="2385232" cy="4653195"/>
          </a:xfrm>
          <a:prstGeom prst="line">
            <a:avLst/>
          </a:prstGeom>
          <a:ln w="76200" cap="rnd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4" name="Camera"/>
          <p:cNvSpPr txBox="1"/>
          <p:nvPr/>
        </p:nvSpPr>
        <p:spPr>
          <a:xfrm>
            <a:off x="3987671" y="7448313"/>
            <a:ext cx="1455040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Camera</a:t>
            </a:r>
          </a:p>
        </p:txBody>
      </p:sp>
      <p:sp>
        <p:nvSpPr>
          <p:cNvPr id="205" name="Light"/>
          <p:cNvSpPr txBox="1"/>
          <p:nvPr/>
        </p:nvSpPr>
        <p:spPr>
          <a:xfrm>
            <a:off x="16132338" y="2580514"/>
            <a:ext cx="961264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Light</a:t>
            </a:r>
          </a:p>
        </p:txBody>
      </p:sp>
      <p:sp>
        <p:nvSpPr>
          <p:cNvPr id="206" name="EstRadiance(){…"/>
          <p:cNvSpPr txBox="1"/>
          <p:nvPr/>
        </p:nvSpPr>
        <p:spPr>
          <a:xfrm>
            <a:off x="1885935" y="3412266"/>
            <a:ext cx="6228208" cy="1500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EstRadiance(){</a:t>
            </a:r>
          </a:p>
          <a:p>
            <a:pPr lvl="4" algn="l"/>
            <a:r>
              <a:t>return zero_bounce()</a:t>
            </a:r>
          </a:p>
          <a:p>
            <a:pPr lvl="8" algn="l"/>
            <a:r>
              <a:t>+at_least_one_bounce()</a:t>
            </a:r>
          </a:p>
        </p:txBody>
      </p:sp>
      <p:sp>
        <p:nvSpPr>
          <p:cNvPr id="207" name="Line"/>
          <p:cNvSpPr/>
          <p:nvPr/>
        </p:nvSpPr>
        <p:spPr>
          <a:xfrm flipV="1">
            <a:off x="12906504" y="5702116"/>
            <a:ext cx="5519364" cy="262660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8" name="Line"/>
          <p:cNvSpPr/>
          <p:nvPr/>
        </p:nvSpPr>
        <p:spPr>
          <a:xfrm>
            <a:off x="15370759" y="3516815"/>
            <a:ext cx="3022402" cy="2120514"/>
          </a:xfrm>
          <a:prstGeom prst="line">
            <a:avLst/>
          </a:prstGeom>
          <a:ln w="76200" cap="rnd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lide Number"/>
          <p:cNvSpPr txBox="1"/>
          <p:nvPr>
            <p:ph type="sldNum" sz="quarter" idx="4294967295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2" name="In Final Project"/>
          <p:cNvSpPr txBox="1"/>
          <p:nvPr/>
        </p:nvSpPr>
        <p:spPr>
          <a:xfrm>
            <a:off x="1766564" y="1581463"/>
            <a:ext cx="3650743" cy="721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200"/>
            </a:lvl1pPr>
          </a:lstStyle>
          <a:p>
            <a:pPr/>
            <a:r>
              <a:t>In Final Project</a:t>
            </a:r>
          </a:p>
        </p:txBody>
      </p:sp>
      <p:sp>
        <p:nvSpPr>
          <p:cNvPr id="213" name="Video"/>
          <p:cNvSpPr/>
          <p:nvPr/>
        </p:nvSpPr>
        <p:spPr>
          <a:xfrm>
            <a:off x="3961075" y="6318713"/>
            <a:ext cx="1508233" cy="8445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86" y="0"/>
                </a:moveTo>
                <a:cubicBezTo>
                  <a:pt x="623" y="0"/>
                  <a:pt x="0" y="1113"/>
                  <a:pt x="0" y="2475"/>
                </a:cubicBezTo>
                <a:lnTo>
                  <a:pt x="0" y="19125"/>
                </a:lnTo>
                <a:cubicBezTo>
                  <a:pt x="0" y="20487"/>
                  <a:pt x="623" y="21600"/>
                  <a:pt x="1386" y="21600"/>
                </a:cubicBezTo>
                <a:lnTo>
                  <a:pt x="15853" y="21600"/>
                </a:lnTo>
                <a:cubicBezTo>
                  <a:pt x="16616" y="21600"/>
                  <a:pt x="17239" y="20487"/>
                  <a:pt x="17239" y="19125"/>
                </a:cubicBezTo>
                <a:lnTo>
                  <a:pt x="17239" y="15008"/>
                </a:lnTo>
                <a:cubicBezTo>
                  <a:pt x="17501" y="15278"/>
                  <a:pt x="17778" y="15564"/>
                  <a:pt x="17979" y="15771"/>
                </a:cubicBezTo>
                <a:lnTo>
                  <a:pt x="21000" y="18884"/>
                </a:lnTo>
                <a:cubicBezTo>
                  <a:pt x="21330" y="19224"/>
                  <a:pt x="21600" y="18948"/>
                  <a:pt x="21600" y="18268"/>
                </a:cubicBezTo>
                <a:lnTo>
                  <a:pt x="21600" y="12039"/>
                </a:lnTo>
                <a:cubicBezTo>
                  <a:pt x="21600" y="11358"/>
                  <a:pt x="21600" y="10242"/>
                  <a:pt x="21600" y="9561"/>
                </a:cubicBezTo>
                <a:lnTo>
                  <a:pt x="21600" y="3332"/>
                </a:lnTo>
                <a:cubicBezTo>
                  <a:pt x="21600" y="2652"/>
                  <a:pt x="21330" y="2376"/>
                  <a:pt x="21000" y="2716"/>
                </a:cubicBezTo>
                <a:lnTo>
                  <a:pt x="17979" y="5829"/>
                </a:lnTo>
                <a:cubicBezTo>
                  <a:pt x="17778" y="6036"/>
                  <a:pt x="17500" y="6322"/>
                  <a:pt x="17239" y="6592"/>
                </a:cubicBezTo>
                <a:lnTo>
                  <a:pt x="17239" y="2475"/>
                </a:lnTo>
                <a:cubicBezTo>
                  <a:pt x="17239" y="1113"/>
                  <a:pt x="16616" y="0"/>
                  <a:pt x="15853" y="0"/>
                </a:cubicBezTo>
                <a:lnTo>
                  <a:pt x="1386" y="0"/>
                </a:lnTo>
                <a:close/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4" name="Oval"/>
          <p:cNvSpPr/>
          <p:nvPr/>
        </p:nvSpPr>
        <p:spPr>
          <a:xfrm>
            <a:off x="11950848" y="8514850"/>
            <a:ext cx="2939143" cy="2875035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5" name="Line"/>
          <p:cNvSpPr/>
          <p:nvPr/>
        </p:nvSpPr>
        <p:spPr>
          <a:xfrm flipV="1">
            <a:off x="6139492" y="5154795"/>
            <a:ext cx="1" cy="317239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6" name="Light Bulb"/>
          <p:cNvSpPr/>
          <p:nvPr/>
        </p:nvSpPr>
        <p:spPr>
          <a:xfrm rot="10800000">
            <a:off x="15023017" y="2317079"/>
            <a:ext cx="619975" cy="10750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7" name="Square"/>
          <p:cNvSpPr/>
          <p:nvPr/>
        </p:nvSpPr>
        <p:spPr>
          <a:xfrm>
            <a:off x="18425097" y="4536654"/>
            <a:ext cx="2641665" cy="264166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8" name="Line"/>
          <p:cNvSpPr/>
          <p:nvPr/>
        </p:nvSpPr>
        <p:spPr>
          <a:xfrm>
            <a:off x="5623898" y="6766405"/>
            <a:ext cx="2895815" cy="763509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9" name="Camera"/>
          <p:cNvSpPr txBox="1"/>
          <p:nvPr/>
        </p:nvSpPr>
        <p:spPr>
          <a:xfrm>
            <a:off x="3987671" y="7448313"/>
            <a:ext cx="1455040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Camera</a:t>
            </a:r>
          </a:p>
        </p:txBody>
      </p:sp>
      <p:sp>
        <p:nvSpPr>
          <p:cNvPr id="220" name="Light"/>
          <p:cNvSpPr txBox="1"/>
          <p:nvPr/>
        </p:nvSpPr>
        <p:spPr>
          <a:xfrm>
            <a:off x="16132338" y="2580514"/>
            <a:ext cx="961264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Light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push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lide Number"/>
          <p:cNvSpPr txBox="1"/>
          <p:nvPr>
            <p:ph type="sldNum" sz="quarter" idx="4294967295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3" name="In Final Project"/>
          <p:cNvSpPr txBox="1"/>
          <p:nvPr/>
        </p:nvSpPr>
        <p:spPr>
          <a:xfrm>
            <a:off x="1766564" y="1581463"/>
            <a:ext cx="3650743" cy="721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200"/>
            </a:lvl1pPr>
          </a:lstStyle>
          <a:p>
            <a:pPr/>
            <a:r>
              <a:t>In Final Project</a:t>
            </a:r>
          </a:p>
        </p:txBody>
      </p:sp>
      <p:sp>
        <p:nvSpPr>
          <p:cNvPr id="224" name="Video"/>
          <p:cNvSpPr/>
          <p:nvPr/>
        </p:nvSpPr>
        <p:spPr>
          <a:xfrm>
            <a:off x="3961075" y="6318713"/>
            <a:ext cx="1508233" cy="8445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86" y="0"/>
                </a:moveTo>
                <a:cubicBezTo>
                  <a:pt x="623" y="0"/>
                  <a:pt x="0" y="1113"/>
                  <a:pt x="0" y="2475"/>
                </a:cubicBezTo>
                <a:lnTo>
                  <a:pt x="0" y="19125"/>
                </a:lnTo>
                <a:cubicBezTo>
                  <a:pt x="0" y="20487"/>
                  <a:pt x="623" y="21600"/>
                  <a:pt x="1386" y="21600"/>
                </a:cubicBezTo>
                <a:lnTo>
                  <a:pt x="15853" y="21600"/>
                </a:lnTo>
                <a:cubicBezTo>
                  <a:pt x="16616" y="21600"/>
                  <a:pt x="17239" y="20487"/>
                  <a:pt x="17239" y="19125"/>
                </a:cubicBezTo>
                <a:lnTo>
                  <a:pt x="17239" y="15008"/>
                </a:lnTo>
                <a:cubicBezTo>
                  <a:pt x="17501" y="15278"/>
                  <a:pt x="17778" y="15564"/>
                  <a:pt x="17979" y="15771"/>
                </a:cubicBezTo>
                <a:lnTo>
                  <a:pt x="21000" y="18884"/>
                </a:lnTo>
                <a:cubicBezTo>
                  <a:pt x="21330" y="19224"/>
                  <a:pt x="21600" y="18948"/>
                  <a:pt x="21600" y="18268"/>
                </a:cubicBezTo>
                <a:lnTo>
                  <a:pt x="21600" y="12039"/>
                </a:lnTo>
                <a:cubicBezTo>
                  <a:pt x="21600" y="11358"/>
                  <a:pt x="21600" y="10242"/>
                  <a:pt x="21600" y="9561"/>
                </a:cubicBezTo>
                <a:lnTo>
                  <a:pt x="21600" y="3332"/>
                </a:lnTo>
                <a:cubicBezTo>
                  <a:pt x="21600" y="2652"/>
                  <a:pt x="21330" y="2376"/>
                  <a:pt x="21000" y="2716"/>
                </a:cubicBezTo>
                <a:lnTo>
                  <a:pt x="17979" y="5829"/>
                </a:lnTo>
                <a:cubicBezTo>
                  <a:pt x="17778" y="6036"/>
                  <a:pt x="17500" y="6322"/>
                  <a:pt x="17239" y="6592"/>
                </a:cubicBezTo>
                <a:lnTo>
                  <a:pt x="17239" y="2475"/>
                </a:lnTo>
                <a:cubicBezTo>
                  <a:pt x="17239" y="1113"/>
                  <a:pt x="16616" y="0"/>
                  <a:pt x="15853" y="0"/>
                </a:cubicBezTo>
                <a:lnTo>
                  <a:pt x="1386" y="0"/>
                </a:lnTo>
                <a:close/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5" name="Oval"/>
          <p:cNvSpPr/>
          <p:nvPr/>
        </p:nvSpPr>
        <p:spPr>
          <a:xfrm>
            <a:off x="11950848" y="8514850"/>
            <a:ext cx="2939143" cy="2875035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6" name="Line"/>
          <p:cNvSpPr/>
          <p:nvPr/>
        </p:nvSpPr>
        <p:spPr>
          <a:xfrm flipV="1">
            <a:off x="6139492" y="5154795"/>
            <a:ext cx="1" cy="317239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7" name="Light Bulb"/>
          <p:cNvSpPr/>
          <p:nvPr/>
        </p:nvSpPr>
        <p:spPr>
          <a:xfrm rot="10800000">
            <a:off x="15023017" y="2317079"/>
            <a:ext cx="619975" cy="10750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8" name="Square"/>
          <p:cNvSpPr/>
          <p:nvPr/>
        </p:nvSpPr>
        <p:spPr>
          <a:xfrm>
            <a:off x="18425097" y="4536654"/>
            <a:ext cx="2641665" cy="264166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9" name="Line"/>
          <p:cNvSpPr/>
          <p:nvPr/>
        </p:nvSpPr>
        <p:spPr>
          <a:xfrm>
            <a:off x="5623898" y="6766405"/>
            <a:ext cx="2895816" cy="763509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0" name="Camera"/>
          <p:cNvSpPr txBox="1"/>
          <p:nvPr/>
        </p:nvSpPr>
        <p:spPr>
          <a:xfrm>
            <a:off x="3987671" y="7448313"/>
            <a:ext cx="1455040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Camera</a:t>
            </a:r>
          </a:p>
        </p:txBody>
      </p:sp>
      <p:sp>
        <p:nvSpPr>
          <p:cNvPr id="231" name="Light"/>
          <p:cNvSpPr txBox="1"/>
          <p:nvPr/>
        </p:nvSpPr>
        <p:spPr>
          <a:xfrm>
            <a:off x="16132338" y="2580514"/>
            <a:ext cx="961264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Light</a:t>
            </a:r>
          </a:p>
        </p:txBody>
      </p:sp>
      <p:sp>
        <p:nvSpPr>
          <p:cNvPr id="232" name="Circle"/>
          <p:cNvSpPr/>
          <p:nvPr/>
        </p:nvSpPr>
        <p:spPr>
          <a:xfrm>
            <a:off x="8509584" y="7430046"/>
            <a:ext cx="283770" cy="283770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3" name="At_least_one_bounce"/>
          <p:cNvSpPr txBox="1"/>
          <p:nvPr/>
        </p:nvSpPr>
        <p:spPr>
          <a:xfrm>
            <a:off x="6836274" y="6062950"/>
            <a:ext cx="398754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At_least_one_bounce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