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257" r:id="rId2"/>
    <p:sldId id="383" r:id="rId3"/>
    <p:sldId id="523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81" r:id="rId12"/>
    <p:sldId id="420" r:id="rId13"/>
    <p:sldId id="421" r:id="rId14"/>
    <p:sldId id="422" r:id="rId15"/>
    <p:sldId id="423" r:id="rId16"/>
    <p:sldId id="482" r:id="rId17"/>
    <p:sldId id="520" r:id="rId18"/>
    <p:sldId id="521" r:id="rId19"/>
    <p:sldId id="483" r:id="rId20"/>
    <p:sldId id="484" r:id="rId21"/>
    <p:sldId id="485" r:id="rId22"/>
    <p:sldId id="486" r:id="rId23"/>
    <p:sldId id="487" r:id="rId24"/>
    <p:sldId id="488" r:id="rId25"/>
    <p:sldId id="489" r:id="rId26"/>
    <p:sldId id="490" r:id="rId27"/>
    <p:sldId id="491" r:id="rId28"/>
    <p:sldId id="492" r:id="rId29"/>
    <p:sldId id="493" r:id="rId30"/>
    <p:sldId id="494" r:id="rId31"/>
    <p:sldId id="495" r:id="rId32"/>
    <p:sldId id="496" r:id="rId33"/>
    <p:sldId id="497" r:id="rId34"/>
    <p:sldId id="498" r:id="rId35"/>
    <p:sldId id="499" r:id="rId36"/>
    <p:sldId id="500" r:id="rId37"/>
    <p:sldId id="501" r:id="rId38"/>
    <p:sldId id="502" r:id="rId39"/>
    <p:sldId id="503" r:id="rId40"/>
    <p:sldId id="504" r:id="rId41"/>
    <p:sldId id="505" r:id="rId42"/>
    <p:sldId id="506" r:id="rId43"/>
    <p:sldId id="507" r:id="rId44"/>
    <p:sldId id="508" r:id="rId45"/>
    <p:sldId id="509" r:id="rId46"/>
    <p:sldId id="510" r:id="rId47"/>
    <p:sldId id="512" r:id="rId48"/>
    <p:sldId id="522" r:id="rId49"/>
    <p:sldId id="513" r:id="rId50"/>
    <p:sldId id="514" r:id="rId51"/>
    <p:sldId id="515" r:id="rId52"/>
    <p:sldId id="516" r:id="rId53"/>
    <p:sldId id="517" r:id="rId54"/>
    <p:sldId id="524" r:id="rId55"/>
    <p:sldId id="518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/>
    <p:restoredTop sz="86357" autoAdjust="0"/>
  </p:normalViewPr>
  <p:slideViewPr>
    <p:cSldViewPr snapToGrid="0" snapToObjects="1">
      <p:cViewPr varScale="1">
        <p:scale>
          <a:sx n="79" d="100"/>
          <a:sy n="79" d="100"/>
        </p:scale>
        <p:origin x="17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2119F-3407-EE45-A7BF-7D701D61D84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BC4EB-3CDB-2145-93AC-9261F3CA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074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799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Its faster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99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Inside corporate internet– allow everyone</a:t>
            </a:r>
            <a:r>
              <a:rPr lang="en-US" baseline="0" dirty="0" smtClean="0"/>
              <a:t> access from certain </a:t>
            </a:r>
            <a:r>
              <a:rPr lang="en-US" baseline="0" dirty="0" err="1" smtClean="0"/>
              <a:t>ip</a:t>
            </a:r>
            <a:r>
              <a:rPr lang="en-US" baseline="0" dirty="0" smtClean="0"/>
              <a:t> for inside website. Outside </a:t>
            </a:r>
            <a:r>
              <a:rPr lang="en-US" baseline="0" dirty="0" err="1" smtClean="0"/>
              <a:t>ip’s</a:t>
            </a:r>
            <a:r>
              <a:rPr lang="en-US" baseline="0" dirty="0" smtClean="0"/>
              <a:t> get outside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38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with this</a:t>
            </a:r>
            <a:r>
              <a:rPr lang="en-US" baseline="0" dirty="0" smtClean="0"/>
              <a:t> is you are overriding the server</a:t>
            </a:r>
          </a:p>
          <a:p>
            <a:r>
              <a:rPr lang="en-US" baseline="0" dirty="0" smtClean="0"/>
              <a:t>&lt;websys_Lab_1:80&gt;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22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29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62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Host file overrides</a:t>
            </a:r>
            <a:r>
              <a:rPr lang="en-US" baseline="0" dirty="0" smtClean="0"/>
              <a:t> default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3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2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988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4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2195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go download XAMPP, unless you have another</a:t>
            </a:r>
            <a:r>
              <a:rPr lang="en-US" baseline="0" dirty="0" smtClean="0"/>
              <a:t> stack installed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17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httpd.apache.org</a:t>
            </a:r>
            <a:r>
              <a:rPr lang="en-US" dirty="0" smtClean="0"/>
              <a:t>/docs/2.4/</a:t>
            </a:r>
            <a:r>
              <a:rPr lang="en-US" dirty="0" err="1" smtClean="0"/>
              <a:t>howto</a:t>
            </a:r>
            <a:r>
              <a:rPr lang="en-US" dirty="0" smtClean="0"/>
              <a:t>/</a:t>
            </a:r>
            <a:r>
              <a:rPr lang="en-US" dirty="0" err="1" smtClean="0"/>
              <a:t>htaccess.html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Htaccess</a:t>
            </a:r>
            <a:r>
              <a:rPr lang="en-US" dirty="0" smtClean="0"/>
              <a:t>- password protect directory, handle authority,</a:t>
            </a:r>
            <a:r>
              <a:rPr lang="en-US" baseline="0" dirty="0" smtClean="0"/>
              <a:t> manual override for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67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01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is absolute</a:t>
            </a:r>
            <a:r>
              <a:rPr lang="en-US" baseline="0" dirty="0" smtClean="0"/>
              <a:t> path second is relative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00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httpd.apache.org</a:t>
            </a:r>
            <a:r>
              <a:rPr lang="en-US" dirty="0" smtClean="0"/>
              <a:t>/docs/2.4/mod/</a:t>
            </a:r>
            <a:r>
              <a:rPr lang="en-US" smtClean="0"/>
              <a:t>mod_access_compat.html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.- makes it hidden in </a:t>
            </a:r>
            <a:r>
              <a:rPr lang="en-US" dirty="0" err="1" smtClean="0"/>
              <a:t>linux</a:t>
            </a:r>
            <a:r>
              <a:rPr lang="en-US" dirty="0" smtClean="0"/>
              <a:t> based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0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43AD-A0D5-404C-A745-4B7FBFE537A2}" type="datetime1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20C3-2B53-CC42-A4F9-F50DA5F2BCAA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1BDF90E-BB51-224A-986E-9B7071B9857A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F0CF-958D-7044-BFDE-913D46F9524E}" type="datetime1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6C04-993C-D34A-B325-6C14CD07C2DD}" type="datetime1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406-E4BE-B347-8CD2-B9307D243B12}" type="datetime1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68293-8F13-F246-AAAF-9A234A31AE54}" type="datetime1">
              <a:rPr lang="en-US" smtClean="0"/>
              <a:t>9/8/2016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3CC12-6ADC-6C48-8940-B4660CDF39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0" r:id="rId4"/>
    <p:sldLayoutId id="2147483681" r:id="rId5"/>
    <p:sldLayoutId id="2147483684" r:id="rId6"/>
  </p:sldLayoutIdLst>
  <p:timing>
    <p:tnLst>
      <p:par>
        <p:cTn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httpd.apache.org/docs/2.4/configurin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achefriends.org/en/xampp-macosx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friends.org/en/xampp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httpd.apache.org/docs/2.4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Apache Web Server (httpd) and the AMP Stack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47E1-5680-5645-93F8-10174ABFE607}" type="datetime1">
              <a:rPr lang="en-US" smtClean="0"/>
              <a:t>9/8/2016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Anatomy of Apache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httpd – Actual server executable/process</a:t>
            </a:r>
          </a:p>
          <a:p>
            <a:pPr lvl="1"/>
            <a:r>
              <a:rPr lang="en-US" smtClean="0"/>
              <a:t>Not invoked directly</a:t>
            </a:r>
          </a:p>
          <a:p>
            <a:pPr lvl="1"/>
            <a:r>
              <a:rPr lang="en-US" smtClean="0"/>
              <a:t>Runs in background</a:t>
            </a:r>
          </a:p>
          <a:p>
            <a:r>
              <a:rPr lang="en-US" smtClean="0"/>
              <a:t>Apachectl</a:t>
            </a:r>
          </a:p>
          <a:p>
            <a:pPr lvl="1"/>
            <a:r>
              <a:rPr lang="en-US" smtClean="0"/>
              <a:t>Front-end to the server</a:t>
            </a:r>
          </a:p>
          <a:p>
            <a:pPr lvl="1"/>
            <a:r>
              <a:rPr lang="en-US" smtClean="0"/>
              <a:t>Used to start/stop/restart</a:t>
            </a:r>
          </a:p>
          <a:p>
            <a:pPr lvl="1"/>
            <a:r>
              <a:rPr lang="en-US" smtClean="0"/>
              <a:t>May be some other GUI utility in AMP distros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E55A-B1E3-B14E-85A0-9A04DB721B56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7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Anatomy of Apache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Web root: Root directory of files served from your website</a:t>
            </a:r>
          </a:p>
          <a:p>
            <a:pPr lvl="1"/>
            <a:r>
              <a:rPr lang="en-US" smtClean="0"/>
              <a:t>htdocs</a:t>
            </a:r>
          </a:p>
          <a:p>
            <a:pPr lvl="1"/>
            <a:r>
              <a:rPr lang="en-US" smtClean="0"/>
              <a:t>public_html</a:t>
            </a:r>
          </a:p>
          <a:p>
            <a:pPr lvl="1"/>
            <a:r>
              <a:rPr lang="en-US" smtClean="0"/>
              <a:t>www</a:t>
            </a:r>
          </a:p>
          <a:p>
            <a:pPr lvl="1"/>
            <a:r>
              <a:rPr lang="en-US" smtClean="0"/>
              <a:t>/var/www/html (or some variant)</a:t>
            </a:r>
          </a:p>
          <a:p>
            <a:r>
              <a:rPr lang="en-US" smtClean="0"/>
              <a:t>Modules: Extend the functionality of server</a:t>
            </a:r>
          </a:p>
          <a:p>
            <a:r>
              <a:rPr lang="en-US" smtClean="0"/>
              <a:t>Configuration files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5908-3F9A-A84C-BF4B-FA181346583E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84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Apache Server 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in two places</a:t>
            </a:r>
          </a:p>
          <a:p>
            <a:r>
              <a:rPr lang="en-US" dirty="0" err="1" smtClean="0"/>
              <a:t>httpd.conf</a:t>
            </a:r>
            <a:endParaRPr lang="en-US" dirty="0" smtClean="0"/>
          </a:p>
          <a:p>
            <a:pPr lvl="1"/>
            <a:r>
              <a:rPr lang="en-US" dirty="0" smtClean="0"/>
              <a:t>Main configuration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htaccess</a:t>
            </a:r>
            <a:endParaRPr lang="en-US" dirty="0" smtClean="0"/>
          </a:p>
          <a:p>
            <a:pPr lvl="1"/>
            <a:r>
              <a:rPr lang="en-US" dirty="0" smtClean="0"/>
              <a:t>Directory-based overrides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578-7450-734F-904E-840D23923A67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53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httpd.conf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Apache configuration</a:t>
            </a:r>
          </a:p>
          <a:p>
            <a:pPr lvl="1"/>
            <a:r>
              <a:rPr lang="en-US" dirty="0">
                <a:hlinkClick r:id="rId2"/>
              </a:rPr>
              <a:t>http://httpd.apache.org/docs/2.4/</a:t>
            </a:r>
            <a:r>
              <a:rPr lang="en-US" dirty="0" smtClean="0">
                <a:hlinkClick r:id="rId2"/>
              </a:rPr>
              <a:t>configuring.html</a:t>
            </a:r>
            <a:endParaRPr lang="en-US" dirty="0"/>
          </a:p>
          <a:p>
            <a:r>
              <a:rPr lang="en-US" dirty="0" smtClean="0"/>
              <a:t>Exact location depends on OS/</a:t>
            </a:r>
            <a:r>
              <a:rPr lang="en-US" dirty="0" err="1" smtClean="0"/>
              <a:t>distro</a:t>
            </a:r>
            <a:endParaRPr lang="en-US" dirty="0" smtClean="0"/>
          </a:p>
          <a:p>
            <a:pPr lvl="1"/>
            <a:r>
              <a:rPr lang="en-US" dirty="0" smtClean="0"/>
              <a:t>Usually somewhere in “</a:t>
            </a:r>
            <a:r>
              <a:rPr lang="en-US" dirty="0" err="1" smtClean="0"/>
              <a:t>etc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Relative to server root for AMP </a:t>
            </a:r>
            <a:r>
              <a:rPr lang="en-US" dirty="0" err="1" smtClean="0"/>
              <a:t>distros</a:t>
            </a:r>
            <a:r>
              <a:rPr lang="en-US" dirty="0" smtClean="0"/>
              <a:t> and / for package-based installs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9856-1E91-AC4B-81A9-A2AA5D43C762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24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Anatomy of httpd.conf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# - Comment delimiter</a:t>
            </a:r>
          </a:p>
          <a:p>
            <a:pPr lvl="1"/>
            <a:r>
              <a:rPr lang="en-US" smtClean="0"/>
              <a:t>Read the comments!</a:t>
            </a:r>
          </a:p>
          <a:p>
            <a:r>
              <a:rPr lang="en-US" smtClean="0"/>
              <a:t>Configuration settings are called directives</a:t>
            </a:r>
          </a:p>
          <a:p>
            <a:r>
              <a:rPr lang="en-US" smtClean="0"/>
              <a:t>Where those settings live in the file are called contexts</a:t>
            </a:r>
          </a:p>
          <a:p>
            <a:r>
              <a:rPr lang="en-US" smtClean="0"/>
              <a:t>Blocks limiting directives to a location or resource are called containers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2FCF-19D6-9A46-A3F4-237D4115C1D4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10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httpd.conf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“server config” - Anywhere in httpd.conf or includes except:</a:t>
            </a:r>
          </a:p>
          <a:p>
            <a:pPr lvl="1"/>
            <a:r>
              <a:rPr lang="en-US" smtClean="0"/>
              <a:t>&lt;VirtualHost&gt; containers</a:t>
            </a:r>
          </a:p>
          <a:p>
            <a:pPr lvl="1"/>
            <a:r>
              <a:rPr lang="en-US" smtClean="0"/>
              <a:t>&lt;Directory&gt; containers</a:t>
            </a:r>
          </a:p>
          <a:p>
            <a:r>
              <a:rPr lang="en-US" smtClean="0"/>
              <a:t>“virtual host” - in &lt;VirtualHost&gt; containers</a:t>
            </a:r>
          </a:p>
          <a:p>
            <a:r>
              <a:rPr lang="en-US" smtClean="0"/>
              <a:t>“directory” - in &lt;Directory&gt; (limits by filesystem), &lt;Location&gt; (by URL) and similar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B8BC-9668-F94A-84B1-3D6AC74363EE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1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httpd.conf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Most common configuration errors are due to using a directive outside its context!</a:t>
            </a:r>
          </a:p>
          <a:p>
            <a:r>
              <a:rPr lang="en-US" smtClean="0"/>
              <a:t>Often prevents the server from starting</a:t>
            </a:r>
          </a:p>
          <a:p>
            <a:r>
              <a:rPr lang="en-US" smtClean="0"/>
              <a:t>Almost always logged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CF7D-75D3-884A-9AE3-0085581BFCEB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96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Httpd.conf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This is the main Apache HTTP server configuration file.  It contains the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configuration directives that give the server its instructions.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See &lt;</a:t>
            </a:r>
            <a:r>
              <a:rPr lang="en-US" sz="1000" dirty="0" err="1">
                <a:latin typeface="Adobe Caslon Pro"/>
              </a:rPr>
              <a:t>URL:http</a:t>
            </a:r>
            <a:r>
              <a:rPr lang="en-US" sz="1000" dirty="0">
                <a:latin typeface="Adobe Caslon Pro"/>
              </a:rPr>
              <a:t>://</a:t>
            </a:r>
            <a:r>
              <a:rPr lang="en-US" sz="1000" dirty="0" err="1">
                <a:latin typeface="Adobe Caslon Pro"/>
              </a:rPr>
              <a:t>httpd.apache.org</a:t>
            </a:r>
            <a:r>
              <a:rPr lang="en-US" sz="1000" dirty="0">
                <a:latin typeface="Adobe Caslon Pro"/>
              </a:rPr>
              <a:t>/docs/2.2&gt; for detailed information.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In particular, see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&lt;</a:t>
            </a:r>
            <a:r>
              <a:rPr lang="en-US" sz="1000" dirty="0" err="1">
                <a:latin typeface="Adobe Caslon Pro"/>
              </a:rPr>
              <a:t>URL:http</a:t>
            </a:r>
            <a:r>
              <a:rPr lang="en-US" sz="1000" dirty="0">
                <a:latin typeface="Adobe Caslon Pro"/>
              </a:rPr>
              <a:t>://</a:t>
            </a:r>
            <a:r>
              <a:rPr lang="en-US" sz="1000" dirty="0" err="1">
                <a:latin typeface="Adobe Caslon Pro"/>
              </a:rPr>
              <a:t>httpd.apache.org</a:t>
            </a:r>
            <a:r>
              <a:rPr lang="en-US" sz="1000" dirty="0">
                <a:latin typeface="Adobe Caslon Pro"/>
              </a:rPr>
              <a:t>/docs/2.2/mod/</a:t>
            </a:r>
            <a:r>
              <a:rPr lang="en-US" sz="1000" dirty="0" err="1">
                <a:latin typeface="Adobe Caslon Pro"/>
              </a:rPr>
              <a:t>directives.html</a:t>
            </a:r>
            <a:r>
              <a:rPr lang="en-US" sz="1000" dirty="0">
                <a:latin typeface="Adobe Caslon Pro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for a discussion of each configuration directive.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Do NOT simply read the instructions in here without understanding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what they do.  They're here only as hints or reminders.  If you are unsure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consult the online docs. You have been warned.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Adobe Caslon Pro"/>
              </a:rPr>
              <a:t>…</a:t>
            </a:r>
            <a:endParaRPr lang="en-US" sz="1000" dirty="0">
              <a:latin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err="1">
                <a:latin typeface="Adobe Caslon Pro"/>
              </a:rPr>
              <a:t>ServerRoot</a:t>
            </a:r>
            <a:r>
              <a:rPr lang="en-US" sz="1000" dirty="0">
                <a:latin typeface="Adobe Caslon Pro"/>
              </a:rPr>
              <a:t> "/Applications/XAMPP/</a:t>
            </a:r>
            <a:r>
              <a:rPr lang="en-US" sz="1000" dirty="0" err="1">
                <a:latin typeface="Adobe Caslon Pro"/>
              </a:rPr>
              <a:t>xamppfiles</a:t>
            </a:r>
            <a:r>
              <a:rPr lang="en-US" sz="1000" dirty="0">
                <a:latin typeface="Adobe Caslon Pro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Listen: Allows you to bind Apache to specific IP addresses and/or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ports, instead of the default. See also the &lt;</a:t>
            </a:r>
            <a:r>
              <a:rPr lang="en-US" sz="1000" dirty="0" err="1">
                <a:latin typeface="Adobe Caslon Pro"/>
              </a:rPr>
              <a:t>VirtualHost</a:t>
            </a:r>
            <a:r>
              <a:rPr lang="en-US" sz="1000" dirty="0">
                <a:latin typeface="Adobe Caslon Pro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directive.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Adobe Caslon Pro"/>
              </a:rPr>
              <a:t>Listen </a:t>
            </a:r>
            <a:r>
              <a:rPr lang="en-US" sz="1000" dirty="0">
                <a:latin typeface="Adobe Caslon Pro"/>
              </a:rPr>
              <a:t>80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'Main' server configuration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The directives in this section set up the values used by the 'main'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server, which responds to any requests that aren't handled by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&lt;</a:t>
            </a:r>
            <a:r>
              <a:rPr lang="en-US" sz="1000" dirty="0" err="1">
                <a:latin typeface="Adobe Caslon Pro"/>
              </a:rPr>
              <a:t>VirtualHost</a:t>
            </a:r>
            <a:r>
              <a:rPr lang="en-US" sz="1000" dirty="0">
                <a:latin typeface="Adobe Caslon Pro"/>
              </a:rPr>
              <a:t>&gt; definition.  These values also provide defaults for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any &lt;</a:t>
            </a:r>
            <a:r>
              <a:rPr lang="en-US" sz="1000" dirty="0" err="1">
                <a:latin typeface="Adobe Caslon Pro"/>
              </a:rPr>
              <a:t>VirtualHost</a:t>
            </a:r>
            <a:r>
              <a:rPr lang="en-US" sz="1000" dirty="0">
                <a:latin typeface="Adobe Caslon Pro"/>
              </a:rPr>
              <a:t>&gt; containers you may define later in the file.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Adobe Caslon Pro"/>
              </a:rPr>
              <a:t>#</a:t>
            </a:r>
            <a:endParaRPr lang="en-US" sz="1000" dirty="0">
              <a:latin typeface="Adobe Caslon Pr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6C17-C0EF-0F4F-BE33-79662A424263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20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Httpd.conf</a:t>
            </a:r>
            <a:r>
              <a:rPr lang="en-US" dirty="0" smtClean="0"/>
              <a:t> example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/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</a:t>
            </a:r>
            <a:r>
              <a:rPr lang="en-US" sz="1000" dirty="0" err="1">
                <a:latin typeface="Adobe Caslon Pro"/>
              </a:rPr>
              <a:t>DocumentRoot</a:t>
            </a:r>
            <a:r>
              <a:rPr lang="en-US" sz="1000" dirty="0">
                <a:latin typeface="Adobe Caslon Pro"/>
              </a:rPr>
              <a:t>: The directory out of which you will serve your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documents. By default, all requests are taken from this directory, but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symbolic links and aliases may be used to point to other locations.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err="1">
                <a:latin typeface="Adobe Caslon Pro"/>
              </a:rPr>
              <a:t>DocumentRoot</a:t>
            </a:r>
            <a:r>
              <a:rPr lang="en-US" sz="1000" dirty="0">
                <a:latin typeface="Adobe Caslon Pro"/>
              </a:rPr>
              <a:t> "/Applications/XAMPP/</a:t>
            </a:r>
            <a:r>
              <a:rPr lang="en-US" sz="1000" dirty="0" err="1">
                <a:latin typeface="Adobe Caslon Pro"/>
              </a:rPr>
              <a:t>xamppfiles</a:t>
            </a:r>
            <a:r>
              <a:rPr lang="en-US" sz="1000" dirty="0">
                <a:latin typeface="Adobe Caslon Pro"/>
              </a:rPr>
              <a:t>/</a:t>
            </a:r>
            <a:r>
              <a:rPr lang="en-US" sz="1000" dirty="0" err="1">
                <a:latin typeface="Adobe Caslon Pro"/>
              </a:rPr>
              <a:t>htdocs</a:t>
            </a:r>
            <a:r>
              <a:rPr lang="en-US" sz="1000" dirty="0">
                <a:latin typeface="Adobe Caslon Pro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Each directory to which Apache has access can be configured with respect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to which services and features are allowed and/or disabled in that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directory (and its subdirectories).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First, we configure the "default" to be a very restrictive set of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 features.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&lt;Directory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    Options </a:t>
            </a:r>
            <a:r>
              <a:rPr lang="en-US" sz="1000" dirty="0" err="1">
                <a:latin typeface="Adobe Caslon Pro"/>
              </a:rPr>
              <a:t>FollowSymLinks</a:t>
            </a:r>
            <a:endParaRPr lang="en-US" sz="1000" dirty="0">
              <a:latin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    </a:t>
            </a:r>
            <a:r>
              <a:rPr lang="en-US" sz="1000" dirty="0" err="1">
                <a:latin typeface="Adobe Caslon Pro"/>
              </a:rPr>
              <a:t>AllowOverride</a:t>
            </a:r>
            <a:r>
              <a:rPr lang="en-US" sz="1000" dirty="0">
                <a:latin typeface="Adobe Caslon Pro"/>
              </a:rPr>
              <a:t> None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    Order </a:t>
            </a:r>
            <a:r>
              <a:rPr lang="en-US" sz="1000" dirty="0" err="1">
                <a:latin typeface="Adobe Caslon Pro"/>
              </a:rPr>
              <a:t>deny,allow</a:t>
            </a:r>
            <a:endParaRPr lang="en-US" sz="1000" dirty="0">
              <a:latin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    Deny from all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Adobe Caslon Pro"/>
              </a:rPr>
              <a:t>&lt;/Directory&gt;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Adobe Caslon Pr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ABE7-9894-B94D-849E-A7B3E99CC306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69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note on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Relative paths</a:t>
            </a:r>
          </a:p>
          <a:p>
            <a:pPr lvl="1"/>
            <a:r>
              <a:rPr lang="en-US" smtClean="0"/>
              <a:t>Are relative to the current directory, unless otherwise specified</a:t>
            </a:r>
          </a:p>
          <a:p>
            <a:pPr lvl="1"/>
            <a:r>
              <a:rPr lang="en-US" smtClean="0"/>
              <a:t>Use “.” to specify the current directory</a:t>
            </a:r>
          </a:p>
          <a:p>
            <a:pPr lvl="1"/>
            <a:r>
              <a:rPr lang="en-US" smtClean="0"/>
              <a:t>Use “..” to specify the parent</a:t>
            </a:r>
          </a:p>
          <a:p>
            <a:r>
              <a:rPr lang="en-US" smtClean="0"/>
              <a:t>Absolute paths</a:t>
            </a:r>
          </a:p>
          <a:p>
            <a:pPr lvl="1"/>
            <a:r>
              <a:rPr lang="en-US" smtClean="0"/>
              <a:t>Start with “/”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FA8E-8047-3B41-BA0A-A0ACAD8F2405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8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Technology Solution Stacks</a:t>
            </a:r>
            <a:endParaRPr lang="en-GB" dirty="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Stack – Components designed to work in concert to provide support for a specific purpose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19CE-03C8-FE40-BB76-798EB8F4ECF0}" type="datetime1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note on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“/</a:t>
            </a:r>
            <a:r>
              <a:rPr lang="en-US" dirty="0" err="1" smtClean="0"/>
              <a:t>var</a:t>
            </a:r>
            <a:r>
              <a:rPr lang="en-US" dirty="0" smtClean="0"/>
              <a:t>/www/html” != “</a:t>
            </a:r>
            <a:r>
              <a:rPr lang="en-US" dirty="0" err="1" smtClean="0"/>
              <a:t>var</a:t>
            </a:r>
            <a:r>
              <a:rPr lang="en-US" dirty="0" smtClean="0"/>
              <a:t>/www/html”</a:t>
            </a:r>
          </a:p>
          <a:p>
            <a:pPr lvl="1"/>
            <a:r>
              <a:rPr lang="en-US" dirty="0" smtClean="0"/>
              <a:t>First is from the root of your file system</a:t>
            </a:r>
          </a:p>
          <a:p>
            <a:pPr lvl="1"/>
            <a:r>
              <a:rPr lang="en-US" dirty="0" smtClean="0"/>
              <a:t>The other is from where you currently are</a:t>
            </a:r>
          </a:p>
          <a:p>
            <a:pPr lvl="2"/>
            <a:r>
              <a:rPr lang="en-US" dirty="0" smtClean="0"/>
              <a:t>(relative)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0B92-9622-D64E-AB3A-F080F61A7A1A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66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Anatomy of httpd.conf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Global Configuration</a:t>
            </a:r>
          </a:p>
          <a:p>
            <a:r>
              <a:rPr lang="en-US" smtClean="0"/>
              <a:t>Main Server Configuration</a:t>
            </a:r>
          </a:p>
          <a:p>
            <a:r>
              <a:rPr lang="en-US" smtClean="0"/>
              <a:t>Virtual Hosts Configuration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A27E-0988-AC4A-9612-35E100D26634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Defines how Apache will run</a:t>
            </a:r>
          </a:p>
          <a:p>
            <a:r>
              <a:rPr lang="en-US" smtClean="0"/>
              <a:t>Generally don't need to adjust much when just starting off...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C125-489A-3549-8A90-1542C4EB6CDE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84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config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ServerRoot &lt;path&gt;</a:t>
            </a:r>
          </a:p>
          <a:p>
            <a:pPr lvl="1"/>
            <a:r>
              <a:rPr lang="en-US" smtClean="0"/>
              <a:t>Root directory where the server lives. Any other relative paths relative to here</a:t>
            </a:r>
          </a:p>
          <a:p>
            <a:r>
              <a:rPr lang="en-US" smtClean="0"/>
              <a:t>ServerName &lt;fqdn&gt;:&lt;port&gt;</a:t>
            </a:r>
          </a:p>
          <a:p>
            <a:pPr lvl="1"/>
            <a:r>
              <a:rPr lang="en-US" smtClean="0"/>
              <a:t>Fully Qualified Domain Name (FQDN) and default port of main server</a:t>
            </a:r>
          </a:p>
          <a:p>
            <a:r>
              <a:rPr lang="en-US" smtClean="0"/>
              <a:t>ServerAdmin &lt;email&gt;</a:t>
            </a:r>
          </a:p>
          <a:p>
            <a:pPr lvl="1"/>
            <a:r>
              <a:rPr lang="en-US" smtClean="0"/>
              <a:t>Default contact email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EBF4-02CD-DC4E-A3D8-159465670BF7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79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config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Listen [&lt;IP&gt;:]&lt;port&gt;</a:t>
            </a:r>
          </a:p>
          <a:p>
            <a:pPr lvl="1"/>
            <a:r>
              <a:rPr lang="en-US" smtClean="0"/>
              <a:t>Defines IP/port to listen on</a:t>
            </a:r>
          </a:p>
          <a:p>
            <a:pPr lvl="1"/>
            <a:r>
              <a:rPr lang="en-US" smtClean="0"/>
              <a:t>Multiple Listen directives = multiple ports</a:t>
            </a:r>
          </a:p>
          <a:p>
            <a:r>
              <a:rPr lang="en-US" smtClean="0"/>
              <a:t>Timeout &lt;seconds&gt;</a:t>
            </a:r>
          </a:p>
          <a:p>
            <a:pPr lvl="1"/>
            <a:r>
              <a:rPr lang="en-US" smtClean="0"/>
              <a:t>Seconds before requests timeout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DC96-CC22-5F47-B216-B0979D8DFDE2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76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config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User &lt;username&gt; / Group &lt;groupname&gt;</a:t>
            </a:r>
          </a:p>
          <a:p>
            <a:pPr lvl="1"/>
            <a:r>
              <a:rPr lang="en-US" smtClean="0"/>
              <a:t>User/Group httpd runs as</a:t>
            </a:r>
          </a:p>
          <a:p>
            <a:pPr lvl="1"/>
            <a:r>
              <a:rPr lang="en-US" smtClean="0"/>
              <a:t>Important when giving server permission to read/write/execute files, but not others</a:t>
            </a:r>
          </a:p>
          <a:p>
            <a:r>
              <a:rPr lang="en-US" smtClean="0"/>
              <a:t>Modules...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5C0F-35B3-634F-B54F-36C5BA92939A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11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Extend functionality</a:t>
            </a:r>
          </a:p>
          <a:p>
            <a:r>
              <a:rPr lang="en-US" smtClean="0"/>
              <a:t>Can provide their own directives to do so</a:t>
            </a:r>
          </a:p>
          <a:p>
            <a:r>
              <a:rPr lang="en-US" smtClean="0"/>
              <a:t>Read the documentation!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E372-696C-EE4A-82DB-E2F0AA0F7C26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28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LoadModule</a:t>
            </a:r>
            <a:r>
              <a:rPr lang="en-US" dirty="0" smtClean="0"/>
              <a:t> &lt;path/to/module&gt;</a:t>
            </a:r>
          </a:p>
          <a:p>
            <a:pPr lvl="1"/>
            <a:r>
              <a:rPr lang="en-US" dirty="0" smtClean="0"/>
              <a:t>Loads the specified module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IfModule</a:t>
            </a:r>
            <a:r>
              <a:rPr lang="en-US" dirty="0" smtClean="0"/>
              <a:t> </a:t>
            </a:r>
            <a:r>
              <a:rPr lang="en-US" dirty="0" err="1" smtClean="0"/>
              <a:t>module_name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directives…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IfModule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Conditionally process directives if a module has been enabled</a:t>
            </a:r>
          </a:p>
          <a:p>
            <a:pPr lvl="1"/>
            <a:r>
              <a:rPr lang="en-US" dirty="0" smtClean="0"/>
              <a:t>Prevents errors if a module has been removed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A1DE-3B4D-E841-9A0B-2DF4C40BDA46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1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php5_module (libphp5)</a:t>
            </a:r>
          </a:p>
          <a:p>
            <a:pPr lvl="1"/>
            <a:r>
              <a:rPr lang="en-US" dirty="0" smtClean="0"/>
              <a:t>PHP 5 support</a:t>
            </a:r>
          </a:p>
          <a:p>
            <a:r>
              <a:rPr lang="en-US" dirty="0" err="1" smtClean="0"/>
              <a:t>rewrite_module</a:t>
            </a:r>
            <a:r>
              <a:rPr lang="en-US" dirty="0" smtClean="0"/>
              <a:t> (</a:t>
            </a:r>
            <a:r>
              <a:rPr lang="en-US" dirty="0" err="1" smtClean="0"/>
              <a:t>mod_rewrite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Allows for dynamic rewriting of URLs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4DD5-B6F0-D041-A9D0-BD0F203809E0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47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 Server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Applies to the “main” default server</a:t>
            </a:r>
          </a:p>
          <a:p>
            <a:r>
              <a:rPr lang="en-US" smtClean="0"/>
              <a:t>Answers all requests not received by a virtual host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D157-0C09-C244-8F64-E8DB3CE7B083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6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</a:t>
            </a:r>
            <a:br>
              <a:rPr lang="en-US" dirty="0" smtClean="0"/>
            </a:br>
            <a:r>
              <a:rPr lang="en-US" dirty="0" smtClean="0"/>
              <a:t>Three-Tier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</a:t>
            </a:r>
            <a:r>
              <a:rPr lang="en-US" dirty="0" smtClean="0"/>
              <a:t>Layer (User Interface)</a:t>
            </a:r>
          </a:p>
          <a:p>
            <a:pPr lvl="1"/>
            <a:r>
              <a:rPr lang="en-US" dirty="0" smtClean="0"/>
              <a:t>Web Server</a:t>
            </a:r>
            <a:endParaRPr lang="en-US" dirty="0"/>
          </a:p>
          <a:p>
            <a:r>
              <a:rPr lang="en-US" dirty="0" smtClean="0"/>
              <a:t>Application Layer (processing)</a:t>
            </a:r>
          </a:p>
          <a:p>
            <a:pPr lvl="1"/>
            <a:r>
              <a:rPr lang="en-US" dirty="0" smtClean="0"/>
              <a:t>Application Server</a:t>
            </a:r>
            <a:endParaRPr lang="en-US" dirty="0"/>
          </a:p>
          <a:p>
            <a:r>
              <a:rPr lang="en-US" dirty="0" smtClean="0"/>
              <a:t>Data Layer (database)</a:t>
            </a:r>
          </a:p>
          <a:p>
            <a:pPr lvl="1"/>
            <a:r>
              <a:rPr lang="en-US" dirty="0" smtClean="0"/>
              <a:t>Database Server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5BA7-77B0-9A42-9E03-341292E2D319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97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 server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DocumentRoot &lt;path&gt;</a:t>
            </a:r>
          </a:p>
          <a:p>
            <a:pPr lvl="1"/>
            <a:r>
              <a:rPr lang="en-US" smtClean="0"/>
              <a:t>The Web root discussed earlier</a:t>
            </a:r>
          </a:p>
          <a:p>
            <a:r>
              <a:rPr lang="en-US" smtClean="0"/>
              <a:t>Directory-based configuration...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9E14-1B64-AC4D-8A19-B44EF80DBF76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24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 based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Apache can configure directories to behave differently</a:t>
            </a:r>
          </a:p>
          <a:p>
            <a:r>
              <a:rPr lang="en-US" smtClean="0"/>
              <a:t>Many uses</a:t>
            </a:r>
          </a:p>
          <a:p>
            <a:pPr lvl="1"/>
            <a:r>
              <a:rPr lang="en-US" smtClean="0"/>
              <a:t>Different applications need different settings</a:t>
            </a:r>
          </a:p>
          <a:p>
            <a:pPr lvl="1"/>
            <a:r>
              <a:rPr lang="en-US" smtClean="0"/>
              <a:t>Access control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2811-0EDA-9845-A28D-8185DA8FD3D9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2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 based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&lt;Directory path&gt;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directives...</a:t>
            </a:r>
          </a:p>
          <a:p>
            <a:pPr marL="0" indent="0">
              <a:buNone/>
            </a:pPr>
            <a:r>
              <a:rPr lang="en-US" dirty="0" smtClean="0"/>
              <a:t>&lt;/Directory&gt;</a:t>
            </a:r>
          </a:p>
          <a:p>
            <a:pPr marL="0" indent="0">
              <a:buNone/>
            </a:pP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Apply configuration settings to the named directory</a:t>
            </a:r>
          </a:p>
          <a:p>
            <a:pPr lvl="1"/>
            <a:r>
              <a:rPr lang="en-US" dirty="0" smtClean="0"/>
              <a:t>Also applies to all subdirectories!</a:t>
            </a:r>
          </a:p>
          <a:p>
            <a:pPr lvl="1"/>
            <a:r>
              <a:rPr lang="en-US" dirty="0" smtClean="0"/>
              <a:t>Begin with &lt;Directory /&gt; to apply defaults </a:t>
            </a:r>
            <a:r>
              <a:rPr lang="en-US" dirty="0" err="1" smtClean="0"/>
              <a:t>filesystem</a:t>
            </a:r>
            <a:r>
              <a:rPr lang="en-US" dirty="0" smtClean="0"/>
              <a:t>-wide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7E82-FC08-8444-BCDD-B2F84C12B3AE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65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directory-based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Options &lt;options...&gt;</a:t>
            </a:r>
          </a:p>
          <a:p>
            <a:pPr lvl="1"/>
            <a:r>
              <a:rPr lang="en-US" smtClean="0"/>
              <a:t>Set flags for features available, “all” is default (check docs for list)</a:t>
            </a:r>
          </a:p>
          <a:p>
            <a:pPr lvl="1"/>
            <a:r>
              <a:rPr lang="en-US" smtClean="0"/>
              <a:t>Most specific option set takes precedence</a:t>
            </a:r>
          </a:p>
          <a:p>
            <a:pPr lvl="1"/>
            <a:r>
              <a:rPr lang="en-US" smtClean="0"/>
              <a:t>Options can be specifically enabled or disabled by prefixing all options in that directive with + or -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9F3C-D557-A640-B260-C1F3A86E9FF6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7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Directory-based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ordering</a:t>
            </a:r>
          </a:p>
          <a:p>
            <a:pPr lvl="1"/>
            <a:r>
              <a:rPr lang="en-US" dirty="0" smtClean="0"/>
              <a:t>Ordering – “</a:t>
            </a:r>
            <a:r>
              <a:rPr lang="en-US" dirty="0" err="1" smtClean="0"/>
              <a:t>Allow,Deny</a:t>
            </a:r>
            <a:r>
              <a:rPr lang="en-US" dirty="0" smtClean="0"/>
              <a:t>” or “</a:t>
            </a:r>
            <a:r>
              <a:rPr lang="en-US" dirty="0" err="1" smtClean="0"/>
              <a:t>Deny,Allow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Determine the order in which Allow and Deny directives are evaluated</a:t>
            </a:r>
          </a:p>
          <a:p>
            <a:pPr lvl="1"/>
            <a:r>
              <a:rPr lang="en-US" dirty="0" smtClean="0"/>
              <a:t>Those that don't match any rules use the second</a:t>
            </a:r>
          </a:p>
          <a:p>
            <a:r>
              <a:rPr lang="en-US" dirty="0" err="1" smtClean="0"/>
              <a:t>Ie</a:t>
            </a:r>
            <a:r>
              <a:rPr lang="en-US" dirty="0" smtClean="0"/>
              <a:t>	</a:t>
            </a:r>
            <a:r>
              <a:rPr lang="en-US" dirty="0"/>
              <a:t>	</a:t>
            </a:r>
            <a:endParaRPr lang="en-US" dirty="0" smtClean="0"/>
          </a:p>
          <a:p>
            <a:pPr marL="349925" lvl="1" indent="0">
              <a:buNone/>
            </a:pPr>
            <a:r>
              <a:rPr lang="en-US" dirty="0" smtClean="0"/>
              <a:t>	Order deny, allow</a:t>
            </a:r>
          </a:p>
          <a:p>
            <a:pPr marL="349925" lvl="1" indent="0">
              <a:buNone/>
            </a:pPr>
            <a:r>
              <a:rPr lang="en-US" dirty="0"/>
              <a:t>	</a:t>
            </a:r>
            <a:r>
              <a:rPr lang="en-US" dirty="0" smtClean="0"/>
              <a:t>Deny from all</a:t>
            </a:r>
          </a:p>
          <a:p>
            <a:pPr marL="349925" lvl="1" indent="0">
              <a:buNone/>
            </a:pPr>
            <a:r>
              <a:rPr lang="en-US" dirty="0"/>
              <a:t>	</a:t>
            </a:r>
            <a:r>
              <a:rPr lang="en-US" dirty="0" smtClean="0"/>
              <a:t>Allow from </a:t>
            </a:r>
            <a:r>
              <a:rPr lang="en-US" dirty="0" err="1" smtClean="0"/>
              <a:t>dev.example.com</a:t>
            </a:r>
            <a:endParaRPr lang="en-US" dirty="0" smtClean="0"/>
          </a:p>
          <a:p>
            <a:pPr marL="349925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E9EB-3044-D64F-8584-11336783DD25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77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Directory-based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Allow from rule</a:t>
            </a:r>
          </a:p>
          <a:p>
            <a:pPr lvl="1"/>
            <a:r>
              <a:rPr lang="en-US" smtClean="0"/>
              <a:t>Rule: all, hostname, ip, env-variable</a:t>
            </a:r>
          </a:p>
          <a:p>
            <a:pPr lvl="1"/>
            <a:r>
              <a:rPr lang="en-US" smtClean="0"/>
              <a:t>Declare which hosts can access the directory</a:t>
            </a:r>
          </a:p>
          <a:p>
            <a:pPr lvl="1"/>
            <a:r>
              <a:rPr lang="en-US" smtClean="0"/>
              <a:t>Partial IPs and</a:t>
            </a:r>
          </a:p>
          <a:p>
            <a:r>
              <a:rPr lang="en-US" smtClean="0"/>
              <a:t>Deny from rule</a:t>
            </a:r>
          </a:p>
          <a:p>
            <a:pPr lvl="1"/>
            <a:r>
              <a:rPr lang="en-US" smtClean="0"/>
              <a:t>Same syntax, but denies access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50B1-539A-F940-8E4C-0BA28E815F54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14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Directory-based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AllowOverride &lt;setting&gt;</a:t>
            </a:r>
          </a:p>
          <a:p>
            <a:pPr lvl="1"/>
            <a:r>
              <a:rPr lang="en-US" smtClean="0"/>
              <a:t>Define when and whether to allow .htaccess files to override settings</a:t>
            </a:r>
          </a:p>
          <a:p>
            <a:pPr lvl="1"/>
            <a:r>
              <a:rPr lang="en-US" smtClean="0"/>
              <a:t>Setting: All, None, Options, FileInfo, AuthConfig, Limit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E9F92-82C1-4C44-A153-3560CAA6D1DB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85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.htaccess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Not a typo: filename is preceded with a dot</a:t>
            </a:r>
          </a:p>
          <a:p>
            <a:r>
              <a:rPr lang="en-US" smtClean="0"/>
              <a:t>Can be placed in any subdirectory of DocumentRoot</a:t>
            </a:r>
          </a:p>
          <a:p>
            <a:r>
              <a:rPr lang="en-US" smtClean="0"/>
              <a:t>Overrides behavior in httpd.conf</a:t>
            </a:r>
          </a:p>
          <a:p>
            <a:r>
              <a:rPr lang="en-US" smtClean="0"/>
              <a:t>Has its own context: “.htaccess”</a:t>
            </a:r>
          </a:p>
          <a:p>
            <a:pPr lvl="1"/>
            <a:r>
              <a:rPr lang="en-US" smtClean="0"/>
              <a:t>Tend to be similar to &lt;Directory&gt;...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9A87-B4DB-8D44-962F-07802052978A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53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uses of .htaccess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Directory-level access control (original usage)</a:t>
            </a:r>
          </a:p>
          <a:p>
            <a:r>
              <a:rPr lang="en-US" smtClean="0"/>
              <a:t>URL rewriting/redirecting</a:t>
            </a:r>
          </a:p>
          <a:p>
            <a:r>
              <a:rPr lang="en-US" smtClean="0"/>
              <a:t>Enabling/disabling features for certain sites or subdirectories</a:t>
            </a:r>
          </a:p>
          <a:p>
            <a:r>
              <a:rPr lang="en-US" smtClean="0"/>
              <a:t>Packaging necessary/suggested server config changes with a Web app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F4C4-02FA-164B-930B-13382B2197EA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817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.htaccess when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Setting configuration from an app to be deployed elsewhere</a:t>
            </a:r>
          </a:p>
          <a:p>
            <a:r>
              <a:rPr lang="en-US" smtClean="0"/>
              <a:t>Need to control configuration at the directory level</a:t>
            </a:r>
          </a:p>
          <a:p>
            <a:r>
              <a:rPr lang="en-US" smtClean="0"/>
              <a:t>You don't have access to httpd.conf (common on shared hosting)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F91C-528E-4A4C-87EA-0DA85D826FF6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9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AMP Stack</a:t>
            </a:r>
            <a:endParaRPr lang="en-GB" dirty="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(Web Server)</a:t>
            </a:r>
          </a:p>
          <a:p>
            <a:pPr lvl="1"/>
            <a:r>
              <a:rPr lang="en-US" dirty="0" smtClean="0"/>
              <a:t>Presentation Layer</a:t>
            </a:r>
          </a:p>
          <a:p>
            <a:r>
              <a:rPr lang="en-US" dirty="0" smtClean="0"/>
              <a:t>PHP (Server-side Language)</a:t>
            </a:r>
          </a:p>
          <a:p>
            <a:pPr lvl="1"/>
            <a:r>
              <a:rPr lang="en-US" dirty="0" smtClean="0"/>
              <a:t>Application Layer</a:t>
            </a:r>
          </a:p>
          <a:p>
            <a:pPr lvl="1"/>
            <a:r>
              <a:rPr lang="en-US" dirty="0" smtClean="0"/>
              <a:t>(Perl/Python sometimes included/substituted)</a:t>
            </a:r>
          </a:p>
          <a:p>
            <a:r>
              <a:rPr lang="en-US" dirty="0" smtClean="0"/>
              <a:t>MySQL (Relational Database)</a:t>
            </a:r>
          </a:p>
          <a:p>
            <a:pPr lvl="1"/>
            <a:r>
              <a:rPr lang="en-US" dirty="0" smtClean="0"/>
              <a:t>Database Layer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5DCA-E77F-604E-A770-068353AEAD71}" type="datetime1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364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Don’t usa .htaccess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you can help it</a:t>
            </a:r>
          </a:p>
          <a:p>
            <a:pPr marL="348485" lvl="1" indent="-348485">
              <a:spcBef>
                <a:spcPts val="1996"/>
              </a:spcBef>
              <a:buClr>
                <a:srgbClr val="6FB7D7"/>
              </a:buClr>
            </a:pPr>
            <a:r>
              <a:rPr lang="en-US" dirty="0" smtClean="0"/>
              <a:t>From Apache documentation: </a:t>
            </a:r>
          </a:p>
          <a:p>
            <a:pPr marL="630729" lvl="2" indent="-348485">
              <a:spcBef>
                <a:spcPts val="1996"/>
              </a:spcBef>
            </a:pPr>
            <a:r>
              <a:rPr lang="en-US" dirty="0" smtClean="0"/>
              <a:t>“You </a:t>
            </a:r>
            <a:r>
              <a:rPr lang="en-US" dirty="0"/>
              <a:t>should avoid using .</a:t>
            </a:r>
            <a:r>
              <a:rPr lang="en-US" dirty="0" err="1"/>
              <a:t>htaccess</a:t>
            </a:r>
            <a:r>
              <a:rPr lang="en-US" dirty="0"/>
              <a:t> files completely if you have access to </a:t>
            </a:r>
            <a:r>
              <a:rPr lang="en-US" dirty="0" err="1"/>
              <a:t>httpd</a:t>
            </a:r>
            <a:r>
              <a:rPr lang="en-US" dirty="0"/>
              <a:t> main server </a:t>
            </a:r>
            <a:r>
              <a:rPr lang="en-US" dirty="0" err="1"/>
              <a:t>config</a:t>
            </a:r>
            <a:r>
              <a:rPr lang="en-US" dirty="0"/>
              <a:t> file. Using .</a:t>
            </a:r>
            <a:r>
              <a:rPr lang="en-US" dirty="0" err="1"/>
              <a:t>htaccess</a:t>
            </a:r>
            <a:r>
              <a:rPr lang="en-US" dirty="0"/>
              <a:t> files slows down your Apache http server</a:t>
            </a:r>
            <a:r>
              <a:rPr lang="en-US" dirty="0" smtClean="0"/>
              <a:t>.”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04C-188E-8A44-94FE-62028CBEF6E8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13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.htaccess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Additional overhead</a:t>
            </a:r>
          </a:p>
          <a:p>
            <a:pPr lvl="1"/>
            <a:r>
              <a:rPr lang="en-US" smtClean="0"/>
              <a:t>.htaccess is checked every request</a:t>
            </a:r>
          </a:p>
          <a:p>
            <a:pPr lvl="1"/>
            <a:r>
              <a:rPr lang="en-US" smtClean="0"/>
              <a:t>httpd.conf changes updated on server restart</a:t>
            </a:r>
          </a:p>
          <a:p>
            <a:pPr lvl="1"/>
            <a:r>
              <a:rPr lang="en-US" smtClean="0"/>
              <a:t>Parent directories also searched</a:t>
            </a:r>
          </a:p>
          <a:p>
            <a:r>
              <a:rPr lang="en-US" smtClean="0"/>
              <a:t>Security concerns</a:t>
            </a:r>
          </a:p>
          <a:p>
            <a:pPr lvl="1"/>
            <a:r>
              <a:rPr lang="en-US" smtClean="0"/>
              <a:t>Possible to override security settings</a:t>
            </a:r>
          </a:p>
          <a:p>
            <a:pPr lvl="1"/>
            <a:r>
              <a:rPr lang="en-US" smtClean="0"/>
              <a:t>File permissions need to be set carefully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8C48-A008-2D4C-A8DE-363CDCA7A857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65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hosts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Inherits defaults from “main” server</a:t>
            </a:r>
          </a:p>
          <a:p>
            <a:r>
              <a:rPr lang="en-US" smtClean="0"/>
              <a:t>Allow you to “fake” multiple Web servers from same Apache install</a:t>
            </a:r>
          </a:p>
          <a:p>
            <a:pPr lvl="1"/>
            <a:r>
              <a:rPr lang="en-US" smtClean="0"/>
              <a:t>Separate Web roots, configs...</a:t>
            </a:r>
          </a:p>
          <a:p>
            <a:pPr lvl="1"/>
            <a:r>
              <a:rPr lang="en-US" smtClean="0"/>
              <a:t>Very handy when developing!</a:t>
            </a:r>
          </a:p>
          <a:p>
            <a:r>
              <a:rPr lang="en-US" smtClean="0"/>
              <a:t>Two major forms</a:t>
            </a:r>
          </a:p>
          <a:p>
            <a:pPr lvl="1"/>
            <a:r>
              <a:rPr lang="en-US" smtClean="0"/>
              <a:t>Name based virtual hosts</a:t>
            </a:r>
          </a:p>
          <a:p>
            <a:pPr lvl="1"/>
            <a:r>
              <a:rPr lang="en-US" smtClean="0"/>
              <a:t>IP/port based virtual hosts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00C0-4D97-5A4A-97DE-2C47E4D1F2E6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228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IP-based virtual hosts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the IP address of the connection to determine the correct virtual host to use</a:t>
            </a:r>
          </a:p>
          <a:p>
            <a:r>
              <a:rPr lang="en-US" smtClean="0"/>
              <a:t>Needs separate IPs for each virtual host</a:t>
            </a:r>
          </a:p>
          <a:p>
            <a:r>
              <a:rPr lang="en-US" smtClean="0"/>
              <a:t>Not everyone has access to multiple IPs!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FC73-F407-9246-8A18-B9348E8D14C9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353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Name-based virtual hosts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the HTTP “Host” header to determine which virtual host to use</a:t>
            </a:r>
          </a:p>
          <a:p>
            <a:pPr lvl="1"/>
            <a:r>
              <a:rPr lang="en-US" smtClean="0"/>
              <a:t>Safe, since it's required by HTTP/1.1</a:t>
            </a:r>
          </a:p>
          <a:p>
            <a:r>
              <a:rPr lang="en-US" smtClean="0"/>
              <a:t>Commonly used for...</a:t>
            </a:r>
          </a:p>
          <a:p>
            <a:pPr lvl="1"/>
            <a:r>
              <a:rPr lang="en-US" smtClean="0"/>
              <a:t>Subdomains</a:t>
            </a:r>
          </a:p>
          <a:p>
            <a:pPr lvl="1"/>
            <a:r>
              <a:rPr lang="en-US" smtClean="0"/>
              <a:t>Local dev environments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D249-6DAD-7747-A924-5941F2555A59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98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Name-based virtual hosts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NameVirtualHost</a:t>
            </a:r>
            <a:r>
              <a:rPr lang="en-US" dirty="0" smtClean="0"/>
              <a:t> </a:t>
            </a:r>
            <a:r>
              <a:rPr lang="en-US" dirty="0" err="1" smtClean="0"/>
              <a:t>ip:port</a:t>
            </a:r>
            <a:endParaRPr lang="en-US" dirty="0" smtClean="0"/>
          </a:p>
          <a:p>
            <a:pPr lvl="1"/>
            <a:r>
              <a:rPr lang="en-US" dirty="0" smtClean="0"/>
              <a:t>Listen for name-based virtual host requests on this IP and port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VirtualHost</a:t>
            </a:r>
            <a:r>
              <a:rPr lang="en-US" dirty="0" smtClean="0"/>
              <a:t> </a:t>
            </a:r>
            <a:r>
              <a:rPr lang="en-US" dirty="0" err="1" smtClean="0"/>
              <a:t>ip:port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directives… 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VirtualHost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Container for virtual host configuration for a given IP and port</a:t>
            </a:r>
          </a:p>
          <a:p>
            <a:pPr lvl="1"/>
            <a:r>
              <a:rPr lang="en-US" dirty="0" smtClean="0"/>
              <a:t>IP wildcards (“*”) are legal</a:t>
            </a:r>
          </a:p>
          <a:p>
            <a:pPr lvl="1"/>
            <a:r>
              <a:rPr lang="en-US" dirty="0" smtClean="0"/>
              <a:t>Can also contain &lt;Directory&gt;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894-4DB0-6741-A045-616E5F0B0112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584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Name-based virtual host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Other </a:t>
            </a:r>
            <a:r>
              <a:rPr lang="en-US" dirty="0" err="1" smtClean="0"/>
              <a:t>config</a:t>
            </a:r>
            <a:r>
              <a:rPr lang="en-US" dirty="0" smtClean="0"/>
              <a:t> happens up here</a:t>
            </a:r>
          </a:p>
          <a:p>
            <a:pPr marL="0" indent="0">
              <a:buNone/>
            </a:pPr>
            <a:r>
              <a:rPr lang="en-US" dirty="0" err="1" smtClean="0"/>
              <a:t>NameVirtualHost</a:t>
            </a:r>
            <a:r>
              <a:rPr lang="en-US" dirty="0" smtClean="0"/>
              <a:t> *:80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VirtualHost</a:t>
            </a:r>
            <a:r>
              <a:rPr lang="en-US" dirty="0" smtClean="0"/>
              <a:t> *:80&gt; </a:t>
            </a:r>
            <a:r>
              <a:rPr lang="en-US" dirty="0" err="1" smtClean="0"/>
              <a:t>ServerName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example.com</a:t>
            </a:r>
            <a:r>
              <a:rPr lang="en-US" dirty="0" smtClean="0"/>
              <a:t> </a:t>
            </a:r>
            <a:r>
              <a:rPr lang="en-US" dirty="0" err="1" smtClean="0"/>
              <a:t>DocumentRoot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/</a:t>
            </a:r>
            <a:r>
              <a:rPr lang="en-US" dirty="0" err="1" smtClean="0"/>
              <a:t>var</a:t>
            </a:r>
            <a:r>
              <a:rPr lang="en-US" dirty="0" smtClean="0"/>
              <a:t>/www/</a:t>
            </a:r>
            <a:r>
              <a:rPr lang="en-US" dirty="0" err="1" smtClean="0"/>
              <a:t>example.com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# More </a:t>
            </a:r>
            <a:r>
              <a:rPr lang="en-US" dirty="0" err="1" smtClean="0"/>
              <a:t>config</a:t>
            </a:r>
            <a:r>
              <a:rPr lang="en-US" dirty="0" smtClean="0"/>
              <a:t> happens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VirtualHost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1BA8-3EF3-A04A-B747-96D884013A36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8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Wait a minute...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find the IP address for our domain name?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0CC-4880-8A43-B693-66F5477F8137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96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Wait a minute...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find the IP address for our domain name?</a:t>
            </a:r>
          </a:p>
          <a:p>
            <a:pPr lvl="1"/>
            <a:r>
              <a:rPr lang="en-US" dirty="0" smtClean="0"/>
              <a:t>DNS Server!</a:t>
            </a:r>
          </a:p>
          <a:p>
            <a:r>
              <a:rPr lang="en-US" dirty="0"/>
              <a:t>W</a:t>
            </a:r>
            <a:r>
              <a:rPr lang="en-US" dirty="0" smtClean="0"/>
              <a:t>e need a DNS entry</a:t>
            </a:r>
          </a:p>
          <a:p>
            <a:pPr lvl="1"/>
            <a:r>
              <a:rPr lang="en-US" dirty="0" smtClean="0"/>
              <a:t>But since we're developing in our own little world, we'll cheat...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4A23-04DD-B74E-B6B5-484DCEBCD62B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796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DNS record? No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Remember, you can tell DNS requests to resolve a specific way in your hosts file!</a:t>
            </a:r>
          </a:p>
          <a:p>
            <a:r>
              <a:rPr lang="en-US" smtClean="0"/>
              <a:t>Give it any name you want</a:t>
            </a:r>
          </a:p>
          <a:p>
            <a:pPr lvl="1"/>
            <a:r>
              <a:rPr lang="en-US" smtClean="0"/>
              <a:t>Common convention: “mysitename.local”</a:t>
            </a:r>
          </a:p>
          <a:p>
            <a:r>
              <a:rPr lang="en-US" smtClean="0"/>
              <a:t>Assign it to resolve to localhost</a:t>
            </a:r>
          </a:p>
          <a:p>
            <a:r>
              <a:rPr lang="en-US" smtClean="0"/>
              <a:t>Can be used to set up multiple virtual hosts locally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2C82-A05A-7A42-AFC2-AA1219BA35AB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0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AMP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Variations depending on OS</a:t>
            </a:r>
          </a:p>
          <a:p>
            <a:pPr lvl="1"/>
            <a:r>
              <a:rPr lang="en-US" dirty="0" smtClean="0"/>
              <a:t>LAMP: Linux</a:t>
            </a:r>
          </a:p>
          <a:p>
            <a:pPr lvl="1"/>
            <a:r>
              <a:rPr lang="en-US" dirty="0" smtClean="0"/>
              <a:t>MAMP: Mac</a:t>
            </a:r>
          </a:p>
          <a:p>
            <a:pPr lvl="1"/>
            <a:r>
              <a:rPr lang="en-US" dirty="0" smtClean="0"/>
              <a:t>WAMP: Windows</a:t>
            </a:r>
          </a:p>
          <a:p>
            <a:pPr lvl="1"/>
            <a:r>
              <a:rPr lang="en-US" dirty="0" smtClean="0"/>
              <a:t>XAMPP: Cross Platform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2418-5751-9147-A7E9-5A9DEC282090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60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rest of the stack...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(Relational Database)</a:t>
            </a:r>
          </a:p>
          <a:p>
            <a:pPr lvl="1"/>
            <a:r>
              <a:rPr lang="en-US" dirty="0" smtClean="0"/>
              <a:t>Database Layer</a:t>
            </a:r>
          </a:p>
          <a:p>
            <a:r>
              <a:rPr lang="en-US" dirty="0" smtClean="0"/>
              <a:t>PHP </a:t>
            </a:r>
            <a:r>
              <a:rPr lang="en-US" dirty="0"/>
              <a:t>(Server-side Language)</a:t>
            </a:r>
          </a:p>
          <a:p>
            <a:pPr lvl="1"/>
            <a:r>
              <a:rPr lang="en-US" dirty="0"/>
              <a:t>Application </a:t>
            </a:r>
            <a:r>
              <a:rPr lang="en-US" dirty="0" smtClean="0"/>
              <a:t>Layer</a:t>
            </a:r>
          </a:p>
          <a:p>
            <a:pPr lvl="1"/>
            <a:r>
              <a:rPr lang="en-US" dirty="0" smtClean="0"/>
              <a:t>Module</a:t>
            </a:r>
            <a:endParaRPr lang="en-US" dirty="0"/>
          </a:p>
          <a:p>
            <a:pPr lvl="1"/>
            <a:r>
              <a:rPr lang="en-US" dirty="0"/>
              <a:t>(Perl/Python sometimes included/substituted)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253F-93C2-5B43-B7B3-26F98CA460F2}" type="datetime1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760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Your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Obvious, but worth mentioning!</a:t>
            </a:r>
          </a:p>
          <a:p>
            <a:r>
              <a:rPr lang="en-US" smtClean="0"/>
              <a:t>Different tools, different file locations</a:t>
            </a:r>
          </a:p>
          <a:p>
            <a:r>
              <a:rPr lang="en-US" smtClean="0"/>
              <a:t>Even depending on distro</a:t>
            </a:r>
          </a:p>
          <a:p>
            <a:r>
              <a:rPr lang="en-US" smtClean="0"/>
              <a:t>For this course, use what you're comfortable with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C97A-D1E3-E542-8A84-3BE1A935F0D8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006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SQL – Structured Query Language</a:t>
            </a:r>
          </a:p>
          <a:p>
            <a:r>
              <a:rPr lang="en-US" smtClean="0"/>
              <a:t>Relational Database</a:t>
            </a:r>
          </a:p>
          <a:p>
            <a:r>
              <a:rPr lang="en-US" smtClean="0"/>
              <a:t>Novice-friendly</a:t>
            </a:r>
          </a:p>
          <a:p>
            <a:r>
              <a:rPr lang="en-US" smtClean="0"/>
              <a:t>Robust enough for professional use on small- to mid-sized sites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075A-4C82-614A-ACBC-534282CFD6F7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623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PHP Hypertext Preprocessor</a:t>
            </a:r>
          </a:p>
          <a:p>
            <a:pPr lvl="1"/>
            <a:r>
              <a:rPr lang="en-US" smtClean="0"/>
              <a:t>(You remember recursion, right?)</a:t>
            </a:r>
          </a:p>
          <a:p>
            <a:r>
              <a:rPr lang="en-US" smtClean="0"/>
              <a:t>Server-side language</a:t>
            </a:r>
          </a:p>
          <a:p>
            <a:r>
              <a:rPr lang="en-US" smtClean="0"/>
              <a:t>Interpreted, not compiled</a:t>
            </a:r>
          </a:p>
          <a:p>
            <a:pPr lvl="1"/>
            <a:r>
              <a:rPr lang="en-US" smtClean="0"/>
              <a:t>Read and translated to intermediate “opcode” before processing every page request</a:t>
            </a:r>
          </a:p>
          <a:p>
            <a:pPr lvl="1"/>
            <a:r>
              <a:rPr lang="en-US" smtClean="0"/>
              <a:t>We'll talk about ways to cheat when we discuss back-end performance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9A7-D361-7B4D-B98F-6570373E2602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998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VirtualBox</a:t>
            </a:r>
            <a:r>
              <a:rPr lang="en-US" dirty="0" smtClean="0"/>
              <a:t>, VM Ware, etc... </a:t>
            </a:r>
          </a:p>
          <a:p>
            <a:r>
              <a:rPr lang="en-US" dirty="0" smtClean="0"/>
              <a:t>XAMPP</a:t>
            </a:r>
          </a:p>
          <a:p>
            <a:pPr lvl="1"/>
            <a:r>
              <a:rPr lang="en-US" dirty="0">
                <a:hlinkClick r:id="rId2"/>
              </a:rPr>
              <a:t>http://www.apachefriends.org/en/xampp-</a:t>
            </a:r>
            <a:r>
              <a:rPr lang="en-US" dirty="0" smtClean="0">
                <a:hlinkClick r:id="rId2"/>
              </a:rPr>
              <a:t>macosx.html</a:t>
            </a:r>
            <a:endParaRPr lang="en-US" dirty="0" smtClean="0"/>
          </a:p>
          <a:p>
            <a:r>
              <a:rPr lang="en-US" dirty="0" err="1" smtClean="0"/>
              <a:t>intelliJ</a:t>
            </a:r>
            <a:r>
              <a:rPr lang="en-US" dirty="0" smtClean="0"/>
              <a:t> IDE, Eclipse,</a:t>
            </a:r>
            <a:r>
              <a:rPr lang="en-US" dirty="0"/>
              <a:t> </a:t>
            </a:r>
            <a:r>
              <a:rPr lang="en-US" dirty="0" smtClean="0"/>
              <a:t>etc... </a:t>
            </a:r>
          </a:p>
          <a:p>
            <a:pPr marL="349925" lvl="1" indent="0">
              <a:buNone/>
            </a:pPr>
            <a:r>
              <a:rPr lang="en-US" sz="1400" dirty="0" smtClean="0"/>
              <a:t>(use what you are most comfortable with including Notepad or </a:t>
            </a:r>
            <a:r>
              <a:rPr lang="en-US" sz="1400" dirty="0" err="1" smtClean="0"/>
              <a:t>Bbedit</a:t>
            </a:r>
            <a:r>
              <a:rPr lang="en-US" sz="1400" dirty="0" smtClean="0"/>
              <a:t>, </a:t>
            </a:r>
            <a:r>
              <a:rPr lang="en-US" sz="1400" dirty="0" err="1" smtClean="0"/>
              <a:t>etc</a:t>
            </a:r>
            <a:r>
              <a:rPr lang="en-US" sz="1400" dirty="0" smtClean="0"/>
              <a:t> if you like)</a:t>
            </a:r>
            <a:endParaRPr lang="en-US" dirty="0" smtClean="0"/>
          </a:p>
          <a:p>
            <a:r>
              <a:rPr lang="en-US" dirty="0" smtClean="0"/>
              <a:t>Sublime text editor (PC/Mac/Linux), Atom, notepad++, </a:t>
            </a:r>
            <a:r>
              <a:rPr lang="en-US" dirty="0" err="1" smtClean="0"/>
              <a:t>Bbedit</a:t>
            </a:r>
            <a:r>
              <a:rPr lang="en-US" dirty="0"/>
              <a:t> </a:t>
            </a:r>
            <a:r>
              <a:rPr lang="en-US" dirty="0" smtClean="0"/>
              <a:t>(Mac), </a:t>
            </a:r>
            <a:r>
              <a:rPr lang="en-US" dirty="0" err="1" smtClean="0"/>
              <a:t>Textmate</a:t>
            </a:r>
            <a:r>
              <a:rPr lang="en-US" dirty="0" smtClean="0"/>
              <a:t> (Mac), etc…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ABCE-51AA-6243-B14E-8A8479C0D3B6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Web Systems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339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&lt;/class&gt;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Lab 1: Apache Server</a:t>
            </a:r>
          </a:p>
          <a:p>
            <a:pPr lvl="1"/>
            <a:r>
              <a:rPr lang="en-US" smtClean="0"/>
              <a:t>Installation</a:t>
            </a:r>
          </a:p>
          <a:p>
            <a:pPr lvl="1"/>
            <a:r>
              <a:rPr lang="en-US" smtClean="0"/>
              <a:t>Configuration</a:t>
            </a:r>
          </a:p>
          <a:p>
            <a:pPr lvl="1"/>
            <a:r>
              <a:rPr lang="en-US" smtClean="0"/>
              <a:t>Virtual Hosts for multiple projects</a:t>
            </a:r>
          </a:p>
          <a:p>
            <a:r>
              <a:rPr lang="en-US" smtClean="0"/>
              <a:t>Feel free to install the stack ahead of time</a:t>
            </a:r>
          </a:p>
          <a:p>
            <a:r>
              <a:rPr lang="en-US" smtClean="0"/>
              <a:t>All labs require a working laptop</a:t>
            </a:r>
          </a:p>
          <a:p>
            <a:r>
              <a:rPr lang="en-US" smtClean="0"/>
              <a:t>Future labs will build off of this one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4429-C0DE-FD44-9549-BCDEF4A4930A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8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Ways to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AMP Distributions</a:t>
            </a:r>
          </a:p>
          <a:p>
            <a:pPr lvl="1"/>
            <a:r>
              <a:rPr lang="en-US" sz="2000" dirty="0" smtClean="0"/>
              <a:t>Recommended for Windows and Mac </a:t>
            </a:r>
            <a:r>
              <a:rPr lang="en-US" sz="2000" dirty="0" err="1" smtClean="0"/>
              <a:t>dev</a:t>
            </a:r>
            <a:r>
              <a:rPr lang="en-US" sz="2000" dirty="0" smtClean="0"/>
              <a:t> environments</a:t>
            </a:r>
          </a:p>
          <a:p>
            <a:pPr lvl="1"/>
            <a:r>
              <a:rPr lang="en-US" sz="2000" dirty="0" smtClean="0"/>
              <a:t>XAMPP (Windows, Mac, Linux)</a:t>
            </a:r>
          </a:p>
          <a:p>
            <a:pPr lvl="2"/>
            <a:r>
              <a:rPr lang="en-US" sz="1800" dirty="0">
                <a:hlinkClick r:id="rId3"/>
              </a:rPr>
              <a:t>http://www.apachefriends.org/en/</a:t>
            </a:r>
            <a:r>
              <a:rPr lang="en-US" sz="1800" dirty="0" smtClean="0">
                <a:hlinkClick r:id="rId3"/>
              </a:rPr>
              <a:t>xampp.html</a:t>
            </a:r>
            <a:endParaRPr lang="en-US" sz="1800" dirty="0"/>
          </a:p>
          <a:p>
            <a:pPr lvl="1"/>
            <a:r>
              <a:rPr lang="en-US" sz="2000" dirty="0" smtClean="0"/>
              <a:t>WAMP (Windows only)</a:t>
            </a:r>
          </a:p>
          <a:p>
            <a:pPr lvl="1"/>
            <a:r>
              <a:rPr lang="en-US" sz="2000" dirty="0" smtClean="0"/>
              <a:t>MAMP (Mac only)</a:t>
            </a:r>
          </a:p>
          <a:p>
            <a:r>
              <a:rPr lang="en-US" sz="2000" dirty="0" smtClean="0"/>
              <a:t>Package Management</a:t>
            </a:r>
          </a:p>
          <a:p>
            <a:pPr lvl="1"/>
            <a:r>
              <a:rPr lang="en-US" sz="2000" dirty="0" smtClean="0"/>
              <a:t>Recommended for Linux </a:t>
            </a:r>
            <a:r>
              <a:rPr lang="en-US" sz="2000" dirty="0" err="1" smtClean="0"/>
              <a:t>dev</a:t>
            </a:r>
            <a:r>
              <a:rPr lang="en-US" sz="2000" dirty="0" smtClean="0"/>
              <a:t> environments</a:t>
            </a:r>
          </a:p>
          <a:p>
            <a:pPr lvl="1"/>
            <a:r>
              <a:rPr lang="en-US" sz="2000" dirty="0" smtClean="0"/>
              <a:t>Packages for each component, and for supporting each other (such as </a:t>
            </a:r>
            <a:r>
              <a:rPr lang="en-US" sz="2000" dirty="0" err="1" smtClean="0"/>
              <a:t>php-mysql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Each component from source</a:t>
            </a:r>
          </a:p>
          <a:p>
            <a:pPr lvl="1"/>
            <a:r>
              <a:rPr lang="en-US" sz="2000" dirty="0" smtClean="0"/>
              <a:t>Not (usually) recommended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E9DE-D73A-9F43-A33C-C709DA60FA85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0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AMP Distributions</a:t>
            </a:r>
          </a:p>
          <a:p>
            <a:pPr lvl="1"/>
            <a:r>
              <a:rPr lang="en-US" smtClean="0"/>
              <a:t>Basic defaults to get up and running</a:t>
            </a:r>
          </a:p>
          <a:p>
            <a:pPr lvl="1"/>
            <a:r>
              <a:rPr lang="en-US" smtClean="0"/>
              <a:t>Designed to be local dev environments</a:t>
            </a:r>
          </a:p>
          <a:p>
            <a:pPr lvl="1"/>
            <a:r>
              <a:rPr lang="en-US" smtClean="0"/>
              <a:t>Simple configuration</a:t>
            </a:r>
          </a:p>
          <a:p>
            <a:r>
              <a:rPr lang="en-US" smtClean="0"/>
              <a:t>Package Management</a:t>
            </a:r>
          </a:p>
          <a:p>
            <a:pPr lvl="1"/>
            <a:r>
              <a:rPr lang="en-US" smtClean="0"/>
              <a:t>Greater customization than a distribution</a:t>
            </a:r>
          </a:p>
          <a:p>
            <a:pPr lvl="1"/>
            <a:r>
              <a:rPr lang="en-US" smtClean="0"/>
              <a:t>Benefits of package management</a:t>
            </a:r>
          </a:p>
          <a:p>
            <a:r>
              <a:rPr lang="en-US" smtClean="0"/>
              <a:t>Building from source</a:t>
            </a:r>
          </a:p>
          <a:p>
            <a:pPr lvl="1"/>
            <a:r>
              <a:rPr lang="en-US" smtClean="0"/>
              <a:t>Maximum amount of control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A8EA-DEA7-444B-B047-3E3201320E41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AMP Distributions</a:t>
            </a:r>
          </a:p>
          <a:p>
            <a:pPr lvl="1"/>
            <a:r>
              <a:rPr lang="en-US" smtClean="0"/>
              <a:t>Require more fine-tuning</a:t>
            </a:r>
          </a:p>
          <a:p>
            <a:pPr lvl="1"/>
            <a:r>
              <a:rPr lang="en-US" smtClean="0"/>
              <a:t>Not designed for public use</a:t>
            </a:r>
          </a:p>
          <a:p>
            <a:r>
              <a:rPr lang="en-US" smtClean="0"/>
              <a:t>Package Management</a:t>
            </a:r>
          </a:p>
          <a:p>
            <a:pPr lvl="1"/>
            <a:r>
              <a:rPr lang="en-US" smtClean="0"/>
              <a:t>At the mercy of package maintainers</a:t>
            </a:r>
          </a:p>
          <a:p>
            <a:pPr lvl="1"/>
            <a:r>
              <a:rPr lang="en-US" smtClean="0"/>
              <a:t>Version conflicts if careless</a:t>
            </a:r>
          </a:p>
          <a:p>
            <a:r>
              <a:rPr lang="en-US" smtClean="0"/>
              <a:t>Building from source</a:t>
            </a:r>
          </a:p>
          <a:p>
            <a:pPr lvl="1"/>
            <a:r>
              <a:rPr lang="en-US" smtClean="0"/>
              <a:t>More control = more chances to misconfigure something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C8CF-BCDC-A341-8C0E-C48E32B9301C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0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the Apache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referred to as “</a:t>
            </a:r>
            <a:r>
              <a:rPr lang="en-US" dirty="0" err="1" smtClean="0"/>
              <a:t>httpd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HTTP Daemon</a:t>
            </a:r>
          </a:p>
          <a:p>
            <a:r>
              <a:rPr lang="en-US" dirty="0" smtClean="0"/>
              <a:t>Listens for and responds to requests over HTTP(S)</a:t>
            </a:r>
          </a:p>
          <a:p>
            <a:r>
              <a:rPr lang="en-US" dirty="0" smtClean="0"/>
              <a:t>Documentation about Apache Web Server v2.4</a:t>
            </a:r>
          </a:p>
          <a:p>
            <a:pPr lvl="1"/>
            <a:r>
              <a:rPr lang="en-US" dirty="0">
                <a:hlinkClick r:id="rId2"/>
              </a:rPr>
              <a:t>http://httpd.apache.org/docs/2.4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9925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9392-4F5B-AA46-B9CC-31F3FBF5342B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C12-6ADC-6C48-8940-B4660CDF39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7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PI Class Lectur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accent1"/>
          </a:solidFill>
          <a:headEnd type="none" w="med" len="med"/>
          <a:tailEnd type="none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23823</TotalTime>
  <Words>2336</Words>
  <Application>Microsoft Office PowerPoint</Application>
  <PresentationFormat>On-screen Show (4:3)</PresentationFormat>
  <Paragraphs>564</Paragraphs>
  <Slides>55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ＭＳ Ｐゴシック</vt:lpstr>
      <vt:lpstr>Adobe Caslon Pro</vt:lpstr>
      <vt:lpstr>Arial</vt:lpstr>
      <vt:lpstr>Bitstream Vera Sans</vt:lpstr>
      <vt:lpstr>Calibri</vt:lpstr>
      <vt:lpstr>Kozuka Gothic Pro M</vt:lpstr>
      <vt:lpstr>News Gothic MT</vt:lpstr>
      <vt:lpstr>Times New Roman</vt:lpstr>
      <vt:lpstr>Wingdings</vt:lpstr>
      <vt:lpstr>Wingdings 2</vt:lpstr>
      <vt:lpstr>RPI Class Lecture</vt:lpstr>
      <vt:lpstr>Apache Web Server (httpd) and the AMP Stack </vt:lpstr>
      <vt:lpstr>Technology Solution Stacks</vt:lpstr>
      <vt:lpstr>Remember the  Three-Tier model</vt:lpstr>
      <vt:lpstr>AMP Stack</vt:lpstr>
      <vt:lpstr>AMP Stack</vt:lpstr>
      <vt:lpstr>Ways to get started</vt:lpstr>
      <vt:lpstr>Advantages</vt:lpstr>
      <vt:lpstr>Disadvantages</vt:lpstr>
      <vt:lpstr>About the Apache server</vt:lpstr>
      <vt:lpstr>Anatomy of Apache Server</vt:lpstr>
      <vt:lpstr>Anatomy of Apache Server</vt:lpstr>
      <vt:lpstr>Apache Server Configuration Files</vt:lpstr>
      <vt:lpstr>httpd.conf</vt:lpstr>
      <vt:lpstr>Anatomy of httpd.conf</vt:lpstr>
      <vt:lpstr>httpd.conf Contexts</vt:lpstr>
      <vt:lpstr>httpd.conf Contexts</vt:lpstr>
      <vt:lpstr>Httpd.conf example</vt:lpstr>
      <vt:lpstr>Httpd.conf example (cont)</vt:lpstr>
      <vt:lpstr>A note on paths</vt:lpstr>
      <vt:lpstr>A note on paths</vt:lpstr>
      <vt:lpstr>Anatomy of httpd.conf</vt:lpstr>
      <vt:lpstr>Global configuration</vt:lpstr>
      <vt:lpstr>Global config directives</vt:lpstr>
      <vt:lpstr>Global config directives</vt:lpstr>
      <vt:lpstr>Global config directives</vt:lpstr>
      <vt:lpstr>Modules</vt:lpstr>
      <vt:lpstr>Modules</vt:lpstr>
      <vt:lpstr>Module examples</vt:lpstr>
      <vt:lpstr>Main Server configuration</vt:lpstr>
      <vt:lpstr>Main server configuration</vt:lpstr>
      <vt:lpstr>Directory based configuration</vt:lpstr>
      <vt:lpstr>Directory based configuration</vt:lpstr>
      <vt:lpstr>Common directory-based directives</vt:lpstr>
      <vt:lpstr>Directory-based access control</vt:lpstr>
      <vt:lpstr>Directory-based access control</vt:lpstr>
      <vt:lpstr>Directory-based overriding</vt:lpstr>
      <vt:lpstr>.htaccess</vt:lpstr>
      <vt:lpstr>Common uses of .htaccess</vt:lpstr>
      <vt:lpstr>Use .htaccess when ...</vt:lpstr>
      <vt:lpstr>Don’t usa .htaccess</vt:lpstr>
      <vt:lpstr>.htaccess concerns</vt:lpstr>
      <vt:lpstr>Virtual hosts</vt:lpstr>
      <vt:lpstr>IP-based virtual hosts</vt:lpstr>
      <vt:lpstr>Name-based virtual hosts</vt:lpstr>
      <vt:lpstr>Name-based virtual hosts</vt:lpstr>
      <vt:lpstr>Name-based virtual host example</vt:lpstr>
      <vt:lpstr>Wait a minute...</vt:lpstr>
      <vt:lpstr>Wait a minute...</vt:lpstr>
      <vt:lpstr>No DNS record? No Problem</vt:lpstr>
      <vt:lpstr>The rest of the stack...</vt:lpstr>
      <vt:lpstr>Your OS</vt:lpstr>
      <vt:lpstr>About MySQL</vt:lpstr>
      <vt:lpstr>PHP</vt:lpstr>
      <vt:lpstr>Recommended Software</vt:lpstr>
      <vt:lpstr>&lt;/class&gt;</vt:lpstr>
    </vt:vector>
  </TitlesOfParts>
  <Company>Rensselaer Polytechnic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Hilary Fryd</cp:lastModifiedBy>
  <cp:revision>454</cp:revision>
  <dcterms:created xsi:type="dcterms:W3CDTF">2009-10-22T03:28:47Z</dcterms:created>
  <dcterms:modified xsi:type="dcterms:W3CDTF">2016-09-08T23:16:21Z</dcterms:modified>
</cp:coreProperties>
</file>