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2" r:id="rId3"/>
    <p:sldId id="260" r:id="rId4"/>
    <p:sldId id="257" r:id="rId5"/>
    <p:sldId id="275" r:id="rId6"/>
    <p:sldId id="274" r:id="rId7"/>
    <p:sldId id="281" r:id="rId8"/>
    <p:sldId id="264" r:id="rId9"/>
    <p:sldId id="276" r:id="rId10"/>
    <p:sldId id="265" r:id="rId11"/>
    <p:sldId id="266" r:id="rId12"/>
    <p:sldId id="267" r:id="rId13"/>
    <p:sldId id="279" r:id="rId14"/>
    <p:sldId id="268" r:id="rId15"/>
    <p:sldId id="269" r:id="rId16"/>
    <p:sldId id="270" r:id="rId17"/>
    <p:sldId id="282" r:id="rId18"/>
    <p:sldId id="259" r:id="rId19"/>
    <p:sldId id="278" r:id="rId20"/>
    <p:sldId id="283" r:id="rId21"/>
    <p:sldId id="280" r:id="rId22"/>
    <p:sldId id="273" r:id="rId23"/>
    <p:sldId id="261" r:id="rId2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ckground" id="{2DFC351E-0D7D-8743-B0AC-33C157E560CA}">
          <p14:sldIdLst>
            <p14:sldId id="256"/>
            <p14:sldId id="262"/>
            <p14:sldId id="260"/>
            <p14:sldId id="257"/>
            <p14:sldId id="275"/>
            <p14:sldId id="274"/>
            <p14:sldId id="281"/>
            <p14:sldId id="264"/>
            <p14:sldId id="276"/>
            <p14:sldId id="265"/>
            <p14:sldId id="266"/>
            <p14:sldId id="267"/>
            <p14:sldId id="279"/>
          </p14:sldIdLst>
        </p14:section>
        <p14:section name="Maps" id="{9A3790A3-250A-C24A-AFD8-C20B74133A8A}">
          <p14:sldIdLst>
            <p14:sldId id="268"/>
            <p14:sldId id="269"/>
            <p14:sldId id="270"/>
            <p14:sldId id="282"/>
            <p14:sldId id="259"/>
            <p14:sldId id="278"/>
            <p14:sldId id="283"/>
            <p14:sldId id="280"/>
            <p14:sldId id="273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29" autoAdjust="0"/>
    <p:restoredTop sz="87365" autoAdjust="0"/>
  </p:normalViewPr>
  <p:slideViewPr>
    <p:cSldViewPr snapToGrid="0" snapToObjects="1">
      <p:cViewPr varScale="1">
        <p:scale>
          <a:sx n="98" d="100"/>
          <a:sy n="98" d="100"/>
        </p:scale>
        <p:origin x="-199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3" d="100"/>
          <a:sy n="73" d="100"/>
        </p:scale>
        <p:origin x="-3792" y="-11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9C69D-B199-C743-9C76-1BCE85B6717F}" type="datetime1">
              <a:rPr lang="en-US" smtClean="0"/>
              <a:t>10/30/12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45AA1-2CCF-1240-9C62-FE5816F4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36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E32A0-CE76-484A-9716-CED45A891186}" type="datetime1">
              <a:rPr lang="en-US" smtClean="0"/>
              <a:t>10/30/12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581E7-3EF9-BA4A-B5F7-063588E46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176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581E7-3EF9-BA4A-B5F7-063588E467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6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581E7-3EF9-BA4A-B5F7-063588E467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29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581E7-3EF9-BA4A-B5F7-063588E467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64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581E7-3EF9-BA4A-B5F7-063588E467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6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581E7-3EF9-BA4A-B5F7-063588E467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78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581E7-3EF9-BA4A-B5F7-063588E467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49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581E7-3EF9-BA4A-B5F7-063588E467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32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581E7-3EF9-BA4A-B5F7-063588E467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19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581E7-3EF9-BA4A-B5F7-063588E467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31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581E7-3EF9-BA4A-B5F7-063588E467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3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581E7-3EF9-BA4A-B5F7-063588E467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43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581E7-3EF9-BA4A-B5F7-063588E467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51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581E7-3EF9-BA4A-B5F7-063588E467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112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581E7-3EF9-BA4A-B5F7-063588E467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3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581E7-3EF9-BA4A-B5F7-063588E467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9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581E7-3EF9-BA4A-B5F7-063588E467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91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581E7-3EF9-BA4A-B5F7-063588E467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41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581E7-3EF9-BA4A-B5F7-063588E467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03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581E7-3EF9-BA4A-B5F7-063588E467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41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581E7-3EF9-BA4A-B5F7-063588E467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41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581E7-3EF9-BA4A-B5F7-063588E467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67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581E7-3EF9-BA4A-B5F7-063588E467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4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2310-09FF-044F-9EF1-11C23E8EF1F0}" type="datetime1">
              <a:rPr lang="en-US" smtClean="0"/>
              <a:t>10/30/12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1A25-A86E-7246-925E-DBEA2254813A}" type="datetime1">
              <a:rPr lang="en-US" smtClean="0"/>
              <a:t>10/30/12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32A3A-69F1-F749-89F6-D0B595F25F97}" type="datetime1">
              <a:rPr lang="en-US" smtClean="0"/>
              <a:t>10/30/12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FFB7-CD61-674F-8168-79A4BAA4975F}" type="datetime1">
              <a:rPr lang="en-US" smtClean="0"/>
              <a:t>10/30/12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51E7-B197-A44E-93B5-C9E7951B3D16}" type="datetime1">
              <a:rPr lang="en-US" smtClean="0"/>
              <a:t>10/30/12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6D7D-4772-6D42-A43F-732B93A1102F}" type="datetime1">
              <a:rPr lang="en-US" smtClean="0"/>
              <a:t>10/30/12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3AE0-7901-2F4E-9D12-49F55FC71B15}" type="datetime1">
              <a:rPr lang="en-US" smtClean="0"/>
              <a:t>10/30/12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8650-FD8D-9B45-B758-2E66D210B02E}" type="datetime1">
              <a:rPr lang="en-US" smtClean="0"/>
              <a:t>10/30/12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F9FE-8AC0-BE46-88BE-A9DF4C78FB2F}" type="datetime1">
              <a:rPr lang="en-US" smtClean="0"/>
              <a:t>10/30/12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CB90-93C1-394D-9072-178AA46836B3}" type="datetime1">
              <a:rPr lang="en-US" smtClean="0"/>
              <a:t>10/30/12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4B41-F1AA-8648-9929-2F1FBE336E80}" type="datetime1">
              <a:rPr lang="en-US" smtClean="0"/>
              <a:t>10/30/12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F74D9CC-C105-9B43-8879-438EC67C946F}" type="datetime1">
              <a:rPr lang="en-US" smtClean="0"/>
              <a:t>10/30/12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4456"/>
            <a:ext cx="7543800" cy="2593975"/>
          </a:xfrm>
          <a:ln>
            <a:noFill/>
          </a:ln>
        </p:spPr>
        <p:txBody>
          <a:bodyPr/>
          <a:lstStyle/>
          <a:p>
            <a:r>
              <a:rPr lang="en-US" sz="4800" dirty="0"/>
              <a:t>Northern dialect evidence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for </a:t>
            </a:r>
            <a:r>
              <a:rPr lang="en-US" sz="4800" dirty="0"/>
              <a:t>the chronology of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the </a:t>
            </a:r>
            <a:r>
              <a:rPr lang="en-US" sz="4800" dirty="0"/>
              <a:t>Great Vowel Shift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Hilary Prichard</a:t>
            </a:r>
          </a:p>
          <a:p>
            <a:r>
              <a:rPr lang="en-US" sz="2400" dirty="0" smtClean="0"/>
              <a:t>27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October, 2012</a:t>
            </a:r>
          </a:p>
          <a:p>
            <a:r>
              <a:rPr lang="en-US" sz="2400" dirty="0" smtClean="0"/>
              <a:t>New Ways of Analyzing Variation 41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7290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Stockwell</a:t>
            </a:r>
            <a:r>
              <a:rPr lang="en-US" sz="4000" dirty="0" smtClean="0"/>
              <a:t> &amp; </a:t>
            </a:r>
            <a:r>
              <a:rPr lang="en-US" sz="4000" dirty="0" err="1" smtClean="0"/>
              <a:t>Minkova’s</a:t>
            </a:r>
            <a:r>
              <a:rPr lang="en-US" sz="4000" dirty="0" smtClean="0"/>
              <a:t> challenge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7" y="1600200"/>
            <a:ext cx="8064391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1988: </a:t>
            </a:r>
            <a:r>
              <a:rPr lang="en-US" i="1" dirty="0"/>
              <a:t>The English Vowel Shift: </a:t>
            </a:r>
            <a:r>
              <a:rPr lang="en-US" i="1" dirty="0" smtClean="0"/>
              <a:t>problems </a:t>
            </a:r>
            <a:r>
              <a:rPr lang="en-US" i="1" dirty="0"/>
              <a:t>of coherence </a:t>
            </a:r>
            <a:r>
              <a:rPr lang="en-US" i="1" dirty="0" smtClean="0"/>
              <a:t>&amp;</a:t>
            </a:r>
            <a:r>
              <a:rPr lang="en-US" i="1" dirty="0"/>
              <a:t> </a:t>
            </a:r>
            <a:r>
              <a:rPr lang="en-US" i="1" dirty="0" smtClean="0"/>
              <a:t>explanation</a:t>
            </a:r>
          </a:p>
          <a:p>
            <a:r>
              <a:rPr lang="en-US" dirty="0"/>
              <a:t>Not actually a coherent chain shift at </a:t>
            </a:r>
            <a:r>
              <a:rPr lang="en-US" dirty="0" smtClean="0"/>
              <a:t>all</a:t>
            </a:r>
          </a:p>
          <a:p>
            <a:r>
              <a:rPr lang="en-US" dirty="0" smtClean="0"/>
              <a:t>Linguists</a:t>
            </a:r>
            <a:r>
              <a:rPr lang="en-US" dirty="0"/>
              <a:t>’ hindsight interpretation </a:t>
            </a:r>
            <a:r>
              <a:rPr lang="en-US" dirty="0" smtClean="0"/>
              <a:t>of unrelated </a:t>
            </a:r>
            <a:r>
              <a:rPr lang="en-US" dirty="0"/>
              <a:t>historical </a:t>
            </a:r>
            <a:r>
              <a:rPr lang="en-US" dirty="0" smtClean="0"/>
              <a:t>mergers</a:t>
            </a:r>
          </a:p>
          <a:p>
            <a:r>
              <a:rPr lang="en-US" dirty="0" smtClean="0"/>
              <a:t>Evidence:</a:t>
            </a:r>
          </a:p>
          <a:p>
            <a:pPr lvl="1"/>
            <a:r>
              <a:rPr lang="en-US" dirty="0" smtClean="0"/>
              <a:t>Handful of dialect data</a:t>
            </a:r>
          </a:p>
          <a:p>
            <a:pPr lvl="1"/>
            <a:r>
              <a:rPr lang="en-US" cap="small" dirty="0" smtClean="0"/>
              <a:t>mouth</a:t>
            </a:r>
            <a:r>
              <a:rPr lang="en-US" dirty="0" smtClean="0"/>
              <a:t> diphthongization </a:t>
            </a:r>
            <a:r>
              <a:rPr lang="en-US" i="1" dirty="0" smtClean="0"/>
              <a:t>did</a:t>
            </a:r>
            <a:r>
              <a:rPr lang="en-US" dirty="0" smtClean="0"/>
              <a:t> happen in a few places where </a:t>
            </a:r>
          </a:p>
          <a:p>
            <a:pPr marL="411480" lvl="1" indent="0">
              <a:buNone/>
            </a:pPr>
            <a:r>
              <a:rPr lang="en-US" dirty="0" smtClean="0"/>
              <a:t>    </a:t>
            </a:r>
            <a:r>
              <a:rPr lang="en-US" cap="small" dirty="0" smtClean="0"/>
              <a:t>goose</a:t>
            </a:r>
            <a:r>
              <a:rPr lang="en-US" dirty="0" smtClean="0"/>
              <a:t> fronting had occurred</a:t>
            </a:r>
          </a:p>
          <a:p>
            <a:pPr lvl="1"/>
            <a:r>
              <a:rPr lang="en-US" dirty="0" smtClean="0"/>
              <a:t>Undercuts the basis of </a:t>
            </a:r>
            <a:r>
              <a:rPr lang="en-US" dirty="0" err="1" smtClean="0"/>
              <a:t>Luick’s</a:t>
            </a:r>
            <a:r>
              <a:rPr lang="en-US" dirty="0" smtClean="0"/>
              <a:t> argument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…or does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33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resolve this debate?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1" indent="0">
              <a:buClr>
                <a:schemeClr val="accent1"/>
              </a:buClr>
              <a:buNone/>
            </a:pPr>
            <a:r>
              <a:rPr lang="en-US" sz="2800" dirty="0" smtClean="0"/>
              <a:t>In this talk, I’ll </a:t>
            </a:r>
            <a:r>
              <a:rPr lang="en-US" sz="2800" dirty="0"/>
              <a:t>argue that these few data points </a:t>
            </a:r>
            <a:endParaRPr lang="en-US" sz="2800" dirty="0" smtClean="0"/>
          </a:p>
          <a:p>
            <a:pPr marL="114300" lvl="1" indent="0">
              <a:buClr>
                <a:schemeClr val="accent1"/>
              </a:buClr>
              <a:buNone/>
            </a:pPr>
            <a:r>
              <a:rPr lang="en-US" sz="2800" dirty="0" smtClean="0"/>
              <a:t>do </a:t>
            </a:r>
            <a:r>
              <a:rPr lang="en-US" sz="2800" i="1" dirty="0"/>
              <a:t>not </a:t>
            </a:r>
            <a:r>
              <a:rPr lang="en-US" sz="2800" dirty="0"/>
              <a:t>invalidate </a:t>
            </a:r>
            <a:r>
              <a:rPr lang="en-US" sz="2800" dirty="0" err="1"/>
              <a:t>Luick’s</a:t>
            </a:r>
            <a:r>
              <a:rPr lang="en-US" sz="2800" dirty="0"/>
              <a:t> argument, and actually might be </a:t>
            </a:r>
            <a:r>
              <a:rPr lang="en-US" sz="2800" dirty="0">
                <a:solidFill>
                  <a:srgbClr val="76A776"/>
                </a:solidFill>
              </a:rPr>
              <a:t>expected</a:t>
            </a:r>
            <a:r>
              <a:rPr lang="en-US" sz="2800" dirty="0"/>
              <a:t> under a </a:t>
            </a:r>
            <a:r>
              <a:rPr lang="en-US" sz="2800" dirty="0" smtClean="0"/>
              <a:t>certain approach</a:t>
            </a:r>
            <a:endParaRPr lang="en-US" sz="2800" dirty="0"/>
          </a:p>
          <a:p>
            <a:endParaRPr lang="en-US" dirty="0" smtClean="0"/>
          </a:p>
          <a:p>
            <a:r>
              <a:rPr lang="en-US" dirty="0" smtClean="0"/>
              <a:t>Apply novel (to this debate) methods to existing data</a:t>
            </a:r>
          </a:p>
          <a:p>
            <a:r>
              <a:rPr lang="en-US" dirty="0" smtClean="0"/>
              <a:t>Examine the </a:t>
            </a:r>
            <a:r>
              <a:rPr lang="en-US" dirty="0"/>
              <a:t>dialectal data </a:t>
            </a:r>
            <a:r>
              <a:rPr lang="en-US" dirty="0" smtClean="0"/>
              <a:t>in its entirety</a:t>
            </a:r>
          </a:p>
          <a:p>
            <a:r>
              <a:rPr lang="en-US" dirty="0" smtClean="0"/>
              <a:t>Look for new evidence in geographic patterns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1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Kolb 1966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Phonological Atlas of the Northern </a:t>
            </a:r>
            <a:r>
              <a:rPr lang="en-US" sz="2400" dirty="0" smtClean="0"/>
              <a:t>Region</a:t>
            </a:r>
          </a:p>
          <a:p>
            <a:r>
              <a:rPr lang="en-US" sz="2400" dirty="0" smtClean="0"/>
              <a:t>Data </a:t>
            </a:r>
            <a:r>
              <a:rPr lang="en-US" sz="2400" dirty="0"/>
              <a:t>collected as part of the SED, 1950-</a:t>
            </a:r>
            <a:r>
              <a:rPr lang="en-US" sz="2400" dirty="0" smtClean="0"/>
              <a:t>1961</a:t>
            </a:r>
          </a:p>
          <a:p>
            <a:pPr lvl="1"/>
            <a:r>
              <a:rPr lang="en-US" sz="2400" dirty="0" smtClean="0"/>
              <a:t>independently analyzed &amp; mapped by Kolb</a:t>
            </a:r>
          </a:p>
          <a:p>
            <a:r>
              <a:rPr lang="en-US" sz="2400" dirty="0" smtClean="0"/>
              <a:t>80 </a:t>
            </a:r>
            <a:r>
              <a:rPr lang="en-US" sz="2400" dirty="0"/>
              <a:t>locations in the 6 northern </a:t>
            </a:r>
            <a:r>
              <a:rPr lang="en-US" sz="2400" dirty="0" smtClean="0"/>
              <a:t>counties</a:t>
            </a:r>
          </a:p>
          <a:p>
            <a:pPr lvl="1"/>
            <a:r>
              <a:rPr lang="en-US" sz="2400" dirty="0" smtClean="0"/>
              <a:t>includes N. Lincolnshire</a:t>
            </a:r>
            <a:endParaRPr lang="en-US" sz="2400" dirty="0"/>
          </a:p>
          <a:p>
            <a:r>
              <a:rPr lang="en-US" sz="2400" dirty="0" smtClean="0"/>
              <a:t>200</a:t>
            </a:r>
            <a:r>
              <a:rPr lang="en-US" sz="2400" dirty="0"/>
              <a:t>+ maps of </a:t>
            </a:r>
            <a:r>
              <a:rPr lang="en-US" sz="2400" dirty="0" smtClean="0"/>
              <a:t>words</a:t>
            </a:r>
            <a:endParaRPr lang="en-US" sz="2400" dirty="0"/>
          </a:p>
          <a:p>
            <a:pPr lvl="1"/>
            <a:r>
              <a:rPr lang="en-US" sz="2400" dirty="0" smtClean="0"/>
              <a:t>conveniently </a:t>
            </a:r>
            <a:r>
              <a:rPr lang="en-US" sz="2400" dirty="0"/>
              <a:t>organized by ME vowel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30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6080198"/>
            <a:ext cx="7772400" cy="594626"/>
          </a:xfrm>
        </p:spPr>
        <p:txBody>
          <a:bodyPr/>
          <a:lstStyle/>
          <a:p>
            <a:r>
              <a:rPr lang="en-US" dirty="0" smtClean="0"/>
              <a:t>Sample map from the Phonological Atlas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749" y="150403"/>
            <a:ext cx="5070420" cy="589870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5446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6096254"/>
            <a:ext cx="7772400" cy="594626"/>
          </a:xfrm>
        </p:spPr>
        <p:txBody>
          <a:bodyPr/>
          <a:lstStyle/>
          <a:p>
            <a:r>
              <a:rPr lang="en-US" dirty="0" smtClean="0"/>
              <a:t>Modern realizations of ME /</a:t>
            </a:r>
            <a:r>
              <a:rPr lang="en-US" dirty="0" err="1" smtClean="0"/>
              <a:t>i</a:t>
            </a:r>
            <a:r>
              <a:rPr lang="en-US" dirty="0" smtClean="0"/>
              <a:t>ː/ (</a:t>
            </a:r>
            <a:r>
              <a:rPr lang="en-US" cap="small" dirty="0" smtClean="0"/>
              <a:t>price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83" y="522112"/>
            <a:ext cx="7408654" cy="5482751"/>
          </a:xfrm>
          <a:ln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69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6096254"/>
            <a:ext cx="7772400" cy="594626"/>
          </a:xfrm>
        </p:spPr>
        <p:txBody>
          <a:bodyPr/>
          <a:lstStyle/>
          <a:p>
            <a:r>
              <a:rPr lang="en-US" dirty="0" smtClean="0"/>
              <a:t>Modern realizations of ME /eː/ (</a:t>
            </a:r>
            <a:r>
              <a:rPr lang="en-US" cap="small" dirty="0" smtClean="0"/>
              <a:t>fleece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19" y="493890"/>
            <a:ext cx="7375333" cy="5475365"/>
          </a:xfrm>
          <a:ln>
            <a:solidFill>
              <a:srgbClr val="000000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97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6062830"/>
            <a:ext cx="7772400" cy="594626"/>
          </a:xfrm>
        </p:spPr>
        <p:txBody>
          <a:bodyPr/>
          <a:lstStyle/>
          <a:p>
            <a:r>
              <a:rPr lang="en-US" dirty="0" smtClean="0"/>
              <a:t>Modern realizations of ME /uː/ (</a:t>
            </a:r>
            <a:r>
              <a:rPr lang="en-US" cap="small" dirty="0" smtClean="0"/>
              <a:t>mouth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93" y="503074"/>
            <a:ext cx="7384385" cy="5464791"/>
          </a:xfrm>
          <a:ln>
            <a:solidFill>
              <a:srgbClr val="000000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21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6026556"/>
            <a:ext cx="7772400" cy="594626"/>
          </a:xfrm>
        </p:spPr>
        <p:txBody>
          <a:bodyPr/>
          <a:lstStyle/>
          <a:p>
            <a:r>
              <a:rPr lang="en-US" dirty="0"/>
              <a:t>Modern realizations of ME </a:t>
            </a:r>
            <a:r>
              <a:rPr lang="en-US" dirty="0" smtClean="0"/>
              <a:t>/oː</a:t>
            </a:r>
            <a:r>
              <a:rPr lang="en-US" dirty="0"/>
              <a:t>/ </a:t>
            </a:r>
            <a:r>
              <a:rPr lang="en-US" dirty="0" smtClean="0"/>
              <a:t>(</a:t>
            </a:r>
            <a:r>
              <a:rPr lang="en-US" cap="small" dirty="0" smtClean="0"/>
              <a:t>goose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Placeholder 5" descr="ME_o.pdf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4" r="-274"/>
          <a:stretch/>
        </p:blipFill>
        <p:spPr>
          <a:xfrm>
            <a:off x="419493" y="411162"/>
            <a:ext cx="7666321" cy="5634037"/>
          </a:xfrm>
          <a:ln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2013500" y="3637986"/>
            <a:ext cx="4460677" cy="966045"/>
          </a:xfrm>
          <a:custGeom>
            <a:avLst/>
            <a:gdLst>
              <a:gd name="connsiteX0" fmla="*/ 0 w 3841138"/>
              <a:gd name="connsiteY0" fmla="*/ 3442 h 974841"/>
              <a:gd name="connsiteX1" fmla="*/ 604050 w 3841138"/>
              <a:gd name="connsiteY1" fmla="*/ 34421 h 974841"/>
              <a:gd name="connsiteX2" fmla="*/ 1378473 w 3841138"/>
              <a:gd name="connsiteY2" fmla="*/ 251275 h 974841"/>
              <a:gd name="connsiteX3" fmla="*/ 1455915 w 3841138"/>
              <a:gd name="connsiteY3" fmla="*/ 576556 h 974841"/>
              <a:gd name="connsiteX4" fmla="*/ 1920569 w 3841138"/>
              <a:gd name="connsiteY4" fmla="*/ 421660 h 974841"/>
              <a:gd name="connsiteX5" fmla="*/ 2540107 w 3841138"/>
              <a:gd name="connsiteY5" fmla="*/ 948305 h 974841"/>
              <a:gd name="connsiteX6" fmla="*/ 3841138 w 3841138"/>
              <a:gd name="connsiteY6" fmla="*/ 901836 h 974841"/>
              <a:gd name="connsiteX7" fmla="*/ 3841138 w 3841138"/>
              <a:gd name="connsiteY7" fmla="*/ 901836 h 974841"/>
              <a:gd name="connsiteX0" fmla="*/ 0 w 3841138"/>
              <a:gd name="connsiteY0" fmla="*/ 3442 h 974841"/>
              <a:gd name="connsiteX1" fmla="*/ 604050 w 3841138"/>
              <a:gd name="connsiteY1" fmla="*/ 34421 h 974841"/>
              <a:gd name="connsiteX2" fmla="*/ 1378473 w 3841138"/>
              <a:gd name="connsiteY2" fmla="*/ 251275 h 974841"/>
              <a:gd name="connsiteX3" fmla="*/ 1611829 w 3841138"/>
              <a:gd name="connsiteY3" fmla="*/ 514597 h 974841"/>
              <a:gd name="connsiteX4" fmla="*/ 1920569 w 3841138"/>
              <a:gd name="connsiteY4" fmla="*/ 421660 h 974841"/>
              <a:gd name="connsiteX5" fmla="*/ 2540107 w 3841138"/>
              <a:gd name="connsiteY5" fmla="*/ 948305 h 974841"/>
              <a:gd name="connsiteX6" fmla="*/ 3841138 w 3841138"/>
              <a:gd name="connsiteY6" fmla="*/ 901836 h 974841"/>
              <a:gd name="connsiteX7" fmla="*/ 3841138 w 3841138"/>
              <a:gd name="connsiteY7" fmla="*/ 901836 h 974841"/>
              <a:gd name="connsiteX0" fmla="*/ 0 w 3841138"/>
              <a:gd name="connsiteY0" fmla="*/ 3442 h 967427"/>
              <a:gd name="connsiteX1" fmla="*/ 604050 w 3841138"/>
              <a:gd name="connsiteY1" fmla="*/ 34421 h 967427"/>
              <a:gd name="connsiteX2" fmla="*/ 1378473 w 3841138"/>
              <a:gd name="connsiteY2" fmla="*/ 251275 h 967427"/>
              <a:gd name="connsiteX3" fmla="*/ 1611829 w 3841138"/>
              <a:gd name="connsiteY3" fmla="*/ 514597 h 967427"/>
              <a:gd name="connsiteX4" fmla="*/ 1963091 w 3841138"/>
              <a:gd name="connsiteY4" fmla="*/ 530087 h 967427"/>
              <a:gd name="connsiteX5" fmla="*/ 2540107 w 3841138"/>
              <a:gd name="connsiteY5" fmla="*/ 948305 h 967427"/>
              <a:gd name="connsiteX6" fmla="*/ 3841138 w 3841138"/>
              <a:gd name="connsiteY6" fmla="*/ 901836 h 967427"/>
              <a:gd name="connsiteX7" fmla="*/ 3841138 w 3841138"/>
              <a:gd name="connsiteY7" fmla="*/ 901836 h 967427"/>
              <a:gd name="connsiteX0" fmla="*/ 0 w 3841138"/>
              <a:gd name="connsiteY0" fmla="*/ 2060 h 966045"/>
              <a:gd name="connsiteX1" fmla="*/ 604050 w 3841138"/>
              <a:gd name="connsiteY1" fmla="*/ 33039 h 966045"/>
              <a:gd name="connsiteX2" fmla="*/ 1265083 w 3841138"/>
              <a:gd name="connsiteY2" fmla="*/ 203425 h 966045"/>
              <a:gd name="connsiteX3" fmla="*/ 1611829 w 3841138"/>
              <a:gd name="connsiteY3" fmla="*/ 513215 h 966045"/>
              <a:gd name="connsiteX4" fmla="*/ 1963091 w 3841138"/>
              <a:gd name="connsiteY4" fmla="*/ 528705 h 966045"/>
              <a:gd name="connsiteX5" fmla="*/ 2540107 w 3841138"/>
              <a:gd name="connsiteY5" fmla="*/ 946923 h 966045"/>
              <a:gd name="connsiteX6" fmla="*/ 3841138 w 3841138"/>
              <a:gd name="connsiteY6" fmla="*/ 900454 h 966045"/>
              <a:gd name="connsiteX7" fmla="*/ 3841138 w 3841138"/>
              <a:gd name="connsiteY7" fmla="*/ 900454 h 966045"/>
              <a:gd name="connsiteX0" fmla="*/ 0 w 4082095"/>
              <a:gd name="connsiteY0" fmla="*/ 2060 h 966045"/>
              <a:gd name="connsiteX1" fmla="*/ 845007 w 4082095"/>
              <a:gd name="connsiteY1" fmla="*/ 33039 h 966045"/>
              <a:gd name="connsiteX2" fmla="*/ 1506040 w 4082095"/>
              <a:gd name="connsiteY2" fmla="*/ 203425 h 966045"/>
              <a:gd name="connsiteX3" fmla="*/ 1852786 w 4082095"/>
              <a:gd name="connsiteY3" fmla="*/ 513215 h 966045"/>
              <a:gd name="connsiteX4" fmla="*/ 2204048 w 4082095"/>
              <a:gd name="connsiteY4" fmla="*/ 528705 h 966045"/>
              <a:gd name="connsiteX5" fmla="*/ 2781064 w 4082095"/>
              <a:gd name="connsiteY5" fmla="*/ 946923 h 966045"/>
              <a:gd name="connsiteX6" fmla="*/ 4082095 w 4082095"/>
              <a:gd name="connsiteY6" fmla="*/ 900454 h 966045"/>
              <a:gd name="connsiteX7" fmla="*/ 4082095 w 4082095"/>
              <a:gd name="connsiteY7" fmla="*/ 900454 h 966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82095" h="966045">
                <a:moveTo>
                  <a:pt x="0" y="2060"/>
                </a:moveTo>
                <a:cubicBezTo>
                  <a:pt x="187152" y="-3104"/>
                  <a:pt x="594000" y="-522"/>
                  <a:pt x="845007" y="33039"/>
                </a:cubicBezTo>
                <a:cubicBezTo>
                  <a:pt x="1096014" y="66600"/>
                  <a:pt x="1338077" y="123396"/>
                  <a:pt x="1506040" y="203425"/>
                </a:cubicBezTo>
                <a:cubicBezTo>
                  <a:pt x="1674003" y="283454"/>
                  <a:pt x="1736451" y="459002"/>
                  <a:pt x="1852786" y="513215"/>
                </a:cubicBezTo>
                <a:cubicBezTo>
                  <a:pt x="1969121" y="567428"/>
                  <a:pt x="2049335" y="456420"/>
                  <a:pt x="2204048" y="528705"/>
                </a:cubicBezTo>
                <a:cubicBezTo>
                  <a:pt x="2358761" y="600990"/>
                  <a:pt x="2468056" y="884965"/>
                  <a:pt x="2781064" y="946923"/>
                </a:cubicBezTo>
                <a:cubicBezTo>
                  <a:pt x="3094072" y="1008881"/>
                  <a:pt x="4082095" y="900454"/>
                  <a:pt x="4082095" y="900454"/>
                </a:cubicBezTo>
                <a:lnTo>
                  <a:pt x="4082095" y="900454"/>
                </a:lnTo>
              </a:path>
            </a:pathLst>
          </a:cu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93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1" y="5946112"/>
            <a:ext cx="7772400" cy="594360"/>
          </a:xfrm>
        </p:spPr>
        <p:txBody>
          <a:bodyPr/>
          <a:lstStyle/>
          <a:p>
            <a:r>
              <a:rPr lang="en-US" dirty="0" smtClean="0"/>
              <a:t>Relationship between /uː/ (</a:t>
            </a:r>
            <a:r>
              <a:rPr lang="en-US" cap="small" dirty="0" smtClean="0"/>
              <a:t>mouth</a:t>
            </a:r>
            <a:r>
              <a:rPr lang="en-US" dirty="0" smtClean="0"/>
              <a:t>) and /oː/ (</a:t>
            </a:r>
            <a:r>
              <a:rPr lang="en-US" cap="small" dirty="0" smtClean="0"/>
              <a:t>goose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03" y="466619"/>
            <a:ext cx="7429257" cy="5485153"/>
          </a:xfrm>
          <a:ln>
            <a:solidFill>
              <a:schemeClr val="tx1"/>
            </a:solidFill>
          </a:ln>
        </p:spPr>
      </p:pic>
      <p:sp>
        <p:nvSpPr>
          <p:cNvPr id="9" name="Freeform 8"/>
          <p:cNvSpPr/>
          <p:nvPr/>
        </p:nvSpPr>
        <p:spPr>
          <a:xfrm>
            <a:off x="2050976" y="2173112"/>
            <a:ext cx="4126937" cy="2362696"/>
          </a:xfrm>
          <a:custGeom>
            <a:avLst/>
            <a:gdLst>
              <a:gd name="connsiteX0" fmla="*/ 0 w 4146792"/>
              <a:gd name="connsiteY0" fmla="*/ 587812 h 2350094"/>
              <a:gd name="connsiteX1" fmla="*/ 388762 w 4146792"/>
              <a:gd name="connsiteY1" fmla="*/ 639644 h 2350094"/>
              <a:gd name="connsiteX2" fmla="*/ 414680 w 4146792"/>
              <a:gd name="connsiteY2" fmla="*/ 1015424 h 2350094"/>
              <a:gd name="connsiteX3" fmla="*/ 816400 w 4146792"/>
              <a:gd name="connsiteY3" fmla="*/ 808097 h 2350094"/>
              <a:gd name="connsiteX4" fmla="*/ 1179244 w 4146792"/>
              <a:gd name="connsiteY4" fmla="*/ 782181 h 2350094"/>
              <a:gd name="connsiteX5" fmla="*/ 1218121 w 4146792"/>
              <a:gd name="connsiteY5" fmla="*/ 510064 h 2350094"/>
              <a:gd name="connsiteX6" fmla="*/ 945987 w 4146792"/>
              <a:gd name="connsiteY6" fmla="*/ 199073 h 2350094"/>
              <a:gd name="connsiteX7" fmla="*/ 1205162 w 4146792"/>
              <a:gd name="connsiteY7" fmla="*/ 4704 h 2350094"/>
              <a:gd name="connsiteX8" fmla="*/ 1606882 w 4146792"/>
              <a:gd name="connsiteY8" fmla="*/ 393442 h 2350094"/>
              <a:gd name="connsiteX9" fmla="*/ 1749428 w 4146792"/>
              <a:gd name="connsiteY9" fmla="*/ 43577 h 2350094"/>
              <a:gd name="connsiteX10" fmla="*/ 2436241 w 4146792"/>
              <a:gd name="connsiteY10" fmla="*/ 237947 h 2350094"/>
              <a:gd name="connsiteX11" fmla="*/ 2190025 w 4146792"/>
              <a:gd name="connsiteY11" fmla="*/ 1248668 h 2350094"/>
              <a:gd name="connsiteX12" fmla="*/ 2850920 w 4146792"/>
              <a:gd name="connsiteY12" fmla="*/ 1313457 h 2350094"/>
              <a:gd name="connsiteX13" fmla="*/ 2799085 w 4146792"/>
              <a:gd name="connsiteY13" fmla="*/ 1805860 h 2350094"/>
              <a:gd name="connsiteX14" fmla="*/ 4146792 w 4146792"/>
              <a:gd name="connsiteY14" fmla="*/ 2350094 h 2350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46792" h="2350094">
                <a:moveTo>
                  <a:pt x="0" y="587812"/>
                </a:moveTo>
                <a:cubicBezTo>
                  <a:pt x="159824" y="578093"/>
                  <a:pt x="319649" y="568375"/>
                  <a:pt x="388762" y="639644"/>
                </a:cubicBezTo>
                <a:cubicBezTo>
                  <a:pt x="457875" y="710913"/>
                  <a:pt x="343407" y="987349"/>
                  <a:pt x="414680" y="1015424"/>
                </a:cubicBezTo>
                <a:cubicBezTo>
                  <a:pt x="485953" y="1043499"/>
                  <a:pt x="688973" y="846971"/>
                  <a:pt x="816400" y="808097"/>
                </a:cubicBezTo>
                <a:cubicBezTo>
                  <a:pt x="943827" y="769223"/>
                  <a:pt x="1112291" y="831853"/>
                  <a:pt x="1179244" y="782181"/>
                </a:cubicBezTo>
                <a:cubicBezTo>
                  <a:pt x="1246198" y="732509"/>
                  <a:pt x="1256997" y="607249"/>
                  <a:pt x="1218121" y="510064"/>
                </a:cubicBezTo>
                <a:cubicBezTo>
                  <a:pt x="1179245" y="412879"/>
                  <a:pt x="948147" y="283300"/>
                  <a:pt x="945987" y="199073"/>
                </a:cubicBezTo>
                <a:cubicBezTo>
                  <a:pt x="943827" y="114846"/>
                  <a:pt x="1095013" y="-27691"/>
                  <a:pt x="1205162" y="4704"/>
                </a:cubicBezTo>
                <a:cubicBezTo>
                  <a:pt x="1315311" y="37099"/>
                  <a:pt x="1516171" y="386963"/>
                  <a:pt x="1606882" y="393442"/>
                </a:cubicBezTo>
                <a:cubicBezTo>
                  <a:pt x="1697593" y="399921"/>
                  <a:pt x="1611201" y="69493"/>
                  <a:pt x="1749428" y="43577"/>
                </a:cubicBezTo>
                <a:cubicBezTo>
                  <a:pt x="1887655" y="17661"/>
                  <a:pt x="2362808" y="37098"/>
                  <a:pt x="2436241" y="237947"/>
                </a:cubicBezTo>
                <a:cubicBezTo>
                  <a:pt x="2509674" y="438795"/>
                  <a:pt x="2120912" y="1069416"/>
                  <a:pt x="2190025" y="1248668"/>
                </a:cubicBezTo>
                <a:cubicBezTo>
                  <a:pt x="2259138" y="1427920"/>
                  <a:pt x="2749410" y="1220592"/>
                  <a:pt x="2850920" y="1313457"/>
                </a:cubicBezTo>
                <a:cubicBezTo>
                  <a:pt x="2952430" y="1406322"/>
                  <a:pt x="2583106" y="1633087"/>
                  <a:pt x="2799085" y="1805860"/>
                </a:cubicBezTo>
                <a:cubicBezTo>
                  <a:pt x="3015064" y="1978633"/>
                  <a:pt x="4146792" y="2350094"/>
                  <a:pt x="4146792" y="2350094"/>
                </a:cubicBezTo>
              </a:path>
            </a:pathLst>
          </a:custGeom>
          <a:ln w="38100" cmpd="sng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187689" y="3717718"/>
            <a:ext cx="4263421" cy="1216634"/>
          </a:xfrm>
          <a:custGeom>
            <a:avLst/>
            <a:gdLst>
              <a:gd name="connsiteX0" fmla="*/ 0 w 4263421"/>
              <a:gd name="connsiteY0" fmla="*/ 56528 h 1248196"/>
              <a:gd name="connsiteX1" fmla="*/ 816400 w 4263421"/>
              <a:gd name="connsiteY1" fmla="*/ 250897 h 1248196"/>
              <a:gd name="connsiteX2" fmla="*/ 868235 w 4263421"/>
              <a:gd name="connsiteY2" fmla="*/ 4696 h 1248196"/>
              <a:gd name="connsiteX3" fmla="*/ 1088533 w 4263421"/>
              <a:gd name="connsiteY3" fmla="*/ 108359 h 1248196"/>
              <a:gd name="connsiteX4" fmla="*/ 1075574 w 4263421"/>
              <a:gd name="connsiteY4" fmla="*/ 341603 h 1248196"/>
              <a:gd name="connsiteX5" fmla="*/ 1373625 w 4263421"/>
              <a:gd name="connsiteY5" fmla="*/ 302729 h 1248196"/>
              <a:gd name="connsiteX6" fmla="*/ 1425460 w 4263421"/>
              <a:gd name="connsiteY6" fmla="*/ 43570 h 1248196"/>
              <a:gd name="connsiteX7" fmla="*/ 1632799 w 4263421"/>
              <a:gd name="connsiteY7" fmla="*/ 186107 h 1248196"/>
              <a:gd name="connsiteX8" fmla="*/ 1632799 w 4263421"/>
              <a:gd name="connsiteY8" fmla="*/ 419350 h 1248196"/>
              <a:gd name="connsiteX9" fmla="*/ 2267777 w 4263421"/>
              <a:gd name="connsiteY9" fmla="*/ 821047 h 1248196"/>
              <a:gd name="connsiteX10" fmla="*/ 3252640 w 4263421"/>
              <a:gd name="connsiteY10" fmla="*/ 872879 h 1248196"/>
              <a:gd name="connsiteX11" fmla="*/ 3459980 w 4263421"/>
              <a:gd name="connsiteY11" fmla="*/ 1235702 h 1248196"/>
              <a:gd name="connsiteX12" fmla="*/ 4263421 w 4263421"/>
              <a:gd name="connsiteY12" fmla="*/ 1170912 h 124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63421" h="1248196">
                <a:moveTo>
                  <a:pt x="0" y="56528"/>
                </a:moveTo>
                <a:cubicBezTo>
                  <a:pt x="335847" y="158032"/>
                  <a:pt x="671694" y="259536"/>
                  <a:pt x="816400" y="250897"/>
                </a:cubicBezTo>
                <a:cubicBezTo>
                  <a:pt x="961106" y="242258"/>
                  <a:pt x="822880" y="28452"/>
                  <a:pt x="868235" y="4696"/>
                </a:cubicBezTo>
                <a:cubicBezTo>
                  <a:pt x="913590" y="-19060"/>
                  <a:pt x="1053977" y="52208"/>
                  <a:pt x="1088533" y="108359"/>
                </a:cubicBezTo>
                <a:cubicBezTo>
                  <a:pt x="1123090" y="164510"/>
                  <a:pt x="1028059" y="309208"/>
                  <a:pt x="1075574" y="341603"/>
                </a:cubicBezTo>
                <a:cubicBezTo>
                  <a:pt x="1123089" y="373998"/>
                  <a:pt x="1315311" y="352401"/>
                  <a:pt x="1373625" y="302729"/>
                </a:cubicBezTo>
                <a:cubicBezTo>
                  <a:pt x="1431939" y="253057"/>
                  <a:pt x="1382264" y="63007"/>
                  <a:pt x="1425460" y="43570"/>
                </a:cubicBezTo>
                <a:cubicBezTo>
                  <a:pt x="1468656" y="24133"/>
                  <a:pt x="1598243" y="123477"/>
                  <a:pt x="1632799" y="186107"/>
                </a:cubicBezTo>
                <a:cubicBezTo>
                  <a:pt x="1667355" y="248737"/>
                  <a:pt x="1526969" y="313527"/>
                  <a:pt x="1632799" y="419350"/>
                </a:cubicBezTo>
                <a:cubicBezTo>
                  <a:pt x="1738629" y="525173"/>
                  <a:pt x="1997804" y="745459"/>
                  <a:pt x="2267777" y="821047"/>
                </a:cubicBezTo>
                <a:cubicBezTo>
                  <a:pt x="2537750" y="896635"/>
                  <a:pt x="3053940" y="803770"/>
                  <a:pt x="3252640" y="872879"/>
                </a:cubicBezTo>
                <a:cubicBezTo>
                  <a:pt x="3451341" y="941988"/>
                  <a:pt x="3291516" y="1186030"/>
                  <a:pt x="3459980" y="1235702"/>
                </a:cubicBezTo>
                <a:cubicBezTo>
                  <a:pt x="3628444" y="1285374"/>
                  <a:pt x="4263421" y="1170912"/>
                  <a:pt x="4263421" y="1170912"/>
                </a:cubicBezTo>
              </a:path>
            </a:pathLst>
          </a:cu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68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vs. Diffusion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Labov’s</a:t>
            </a:r>
            <a:r>
              <a:rPr lang="en-US" sz="2400" dirty="0" smtClean="0"/>
              <a:t> (2007) </a:t>
            </a:r>
            <a:r>
              <a:rPr lang="en-US" sz="2400" dirty="0"/>
              <a:t>resolution to </a:t>
            </a:r>
            <a:r>
              <a:rPr lang="en-US" sz="2400" dirty="0" smtClean="0"/>
              <a:t>tension </a:t>
            </a:r>
            <a:r>
              <a:rPr lang="en-US" sz="2400" dirty="0"/>
              <a:t>between </a:t>
            </a:r>
            <a:r>
              <a:rPr lang="en-US" sz="2400" dirty="0" smtClean="0"/>
              <a:t>family </a:t>
            </a:r>
            <a:r>
              <a:rPr lang="en-US" sz="2400" dirty="0"/>
              <a:t>tree and wave models of linguistic </a:t>
            </a:r>
            <a:r>
              <a:rPr lang="en-US" sz="2400" dirty="0" smtClean="0"/>
              <a:t>change</a:t>
            </a:r>
          </a:p>
          <a:p>
            <a:endParaRPr lang="en-US" sz="2400" dirty="0" smtClean="0"/>
          </a:p>
          <a:p>
            <a:r>
              <a:rPr lang="en-US" sz="2400" dirty="0"/>
              <a:t>T</a:t>
            </a:r>
            <a:r>
              <a:rPr lang="en-US" sz="2400" dirty="0" smtClean="0"/>
              <a:t>wo </a:t>
            </a:r>
            <a:r>
              <a:rPr lang="en-US" sz="2400" dirty="0"/>
              <a:t>different mechanisms of </a:t>
            </a:r>
            <a:r>
              <a:rPr lang="en-US" sz="2400" dirty="0" smtClean="0"/>
              <a:t>change</a:t>
            </a:r>
            <a:r>
              <a:rPr lang="en-US" sz="2400" dirty="0"/>
              <a:t>:</a:t>
            </a:r>
            <a:endParaRPr lang="en-US" sz="2400" dirty="0" smtClean="0"/>
          </a:p>
          <a:p>
            <a:pPr lvl="1"/>
            <a:r>
              <a:rPr lang="en-US" sz="2200" i="1" dirty="0" smtClean="0"/>
              <a:t>Transmission</a:t>
            </a:r>
            <a:r>
              <a:rPr lang="en-US" sz="2200" dirty="0" smtClean="0"/>
              <a:t> </a:t>
            </a:r>
            <a:r>
              <a:rPr lang="en-US" sz="2200" dirty="0"/>
              <a:t>is linguistic descent of the type modeled by the family tree</a:t>
            </a:r>
            <a:r>
              <a:rPr lang="en-US" sz="2200" dirty="0" smtClean="0"/>
              <a:t>; </a:t>
            </a:r>
            <a:r>
              <a:rPr lang="en-US" sz="2200" dirty="0"/>
              <a:t>faithful transmission from generation to generation via child language </a:t>
            </a:r>
            <a:r>
              <a:rPr lang="en-US" sz="2200" dirty="0" smtClean="0"/>
              <a:t>acquisition</a:t>
            </a:r>
          </a:p>
          <a:p>
            <a:pPr lvl="1"/>
            <a:r>
              <a:rPr lang="en-US" sz="2200" i="1" dirty="0" smtClean="0"/>
              <a:t>Diffusion </a:t>
            </a:r>
            <a:r>
              <a:rPr lang="en-US" sz="2200" dirty="0"/>
              <a:t>occurs in contact situations between adults, and thus is expected to show more irregular outcomes than </a:t>
            </a:r>
            <a:r>
              <a:rPr lang="en-US" sz="2200" dirty="0" smtClean="0"/>
              <a:t>transmission, due to imperfect learning by adults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16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Great Vowel Shift</a:t>
            </a:r>
          </a:p>
          <a:p>
            <a:pPr lvl="1"/>
            <a:r>
              <a:rPr lang="en-US" dirty="0" smtClean="0"/>
              <a:t>The Debate: Dueling chronologies</a:t>
            </a:r>
          </a:p>
          <a:p>
            <a:r>
              <a:rPr lang="en-US" dirty="0" smtClean="0"/>
              <a:t>Towards a resolution: How can dialect geography help?</a:t>
            </a:r>
          </a:p>
          <a:p>
            <a:pPr lvl="1"/>
            <a:r>
              <a:rPr lang="en-US" dirty="0" smtClean="0"/>
              <a:t>The Data</a:t>
            </a:r>
          </a:p>
          <a:p>
            <a:pPr lvl="1"/>
            <a:r>
              <a:rPr lang="en-US" dirty="0" smtClean="0"/>
              <a:t>The Evidence</a:t>
            </a:r>
          </a:p>
          <a:p>
            <a:pPr lvl="1"/>
            <a:r>
              <a:rPr lang="en-US" dirty="0" smtClean="0"/>
              <a:t>Intersection with theory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23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Labov</a:t>
            </a:r>
            <a:r>
              <a:rPr lang="en-US" sz="2400" dirty="0" smtClean="0"/>
              <a:t> illustrates irregular diffusion outcomes:</a:t>
            </a:r>
          </a:p>
          <a:p>
            <a:pPr lvl="1"/>
            <a:r>
              <a:rPr lang="en-US" dirty="0" smtClean="0"/>
              <a:t>In diffusion of NYC short-a system to northern New Jersey, function word constraint is lost</a:t>
            </a:r>
          </a:p>
          <a:p>
            <a:pPr lvl="1"/>
            <a:endParaRPr lang="en-US" dirty="0"/>
          </a:p>
          <a:p>
            <a:r>
              <a:rPr lang="en-US" sz="2400" dirty="0" smtClean="0"/>
              <a:t>This </a:t>
            </a:r>
            <a:r>
              <a:rPr lang="en-US" sz="2400" dirty="0"/>
              <a:t>model </a:t>
            </a:r>
            <a:r>
              <a:rPr lang="en-US" sz="2400" dirty="0" smtClean="0"/>
              <a:t>has also </a:t>
            </a:r>
            <a:r>
              <a:rPr lang="en-US" sz="2400" dirty="0"/>
              <a:t>been used </a:t>
            </a:r>
            <a:r>
              <a:rPr lang="en-US" sz="2400" dirty="0" smtClean="0"/>
              <a:t>by </a:t>
            </a:r>
            <a:r>
              <a:rPr lang="en-US" sz="2400" dirty="0" err="1"/>
              <a:t>Dinkin</a:t>
            </a:r>
            <a:r>
              <a:rPr lang="en-US" sz="2400" dirty="0"/>
              <a:t> to explain the seemingly inconsistent outcomes of the Northern Cities Shift in New </a:t>
            </a:r>
            <a:r>
              <a:rPr lang="en-US" sz="2400" dirty="0" smtClean="0"/>
              <a:t>York:</a:t>
            </a:r>
          </a:p>
          <a:p>
            <a:pPr lvl="1"/>
            <a:r>
              <a:rPr lang="en-US" dirty="0" smtClean="0"/>
              <a:t>Only structurally compatible NCS changes diffuse</a:t>
            </a:r>
          </a:p>
          <a:p>
            <a:pPr lvl="1"/>
            <a:r>
              <a:rPr lang="en-US" dirty="0" smtClean="0"/>
              <a:t>Existing nasal short-a system in the Hudson Valley blocks adoption of fully-raised NCS short-a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05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3" y="691443"/>
            <a:ext cx="7419289" cy="5477793"/>
          </a:xfrm>
          <a:ln>
            <a:solidFill>
              <a:srgbClr val="000000"/>
            </a:solidFill>
          </a:ln>
        </p:spPr>
      </p:pic>
      <p:sp>
        <p:nvSpPr>
          <p:cNvPr id="9" name="Freeform 8"/>
          <p:cNvSpPr/>
          <p:nvPr/>
        </p:nvSpPr>
        <p:spPr>
          <a:xfrm>
            <a:off x="2014648" y="2379561"/>
            <a:ext cx="4146792" cy="2350094"/>
          </a:xfrm>
          <a:custGeom>
            <a:avLst/>
            <a:gdLst>
              <a:gd name="connsiteX0" fmla="*/ 0 w 4146792"/>
              <a:gd name="connsiteY0" fmla="*/ 587812 h 2350094"/>
              <a:gd name="connsiteX1" fmla="*/ 388762 w 4146792"/>
              <a:gd name="connsiteY1" fmla="*/ 639644 h 2350094"/>
              <a:gd name="connsiteX2" fmla="*/ 414680 w 4146792"/>
              <a:gd name="connsiteY2" fmla="*/ 1015424 h 2350094"/>
              <a:gd name="connsiteX3" fmla="*/ 816400 w 4146792"/>
              <a:gd name="connsiteY3" fmla="*/ 808097 h 2350094"/>
              <a:gd name="connsiteX4" fmla="*/ 1179244 w 4146792"/>
              <a:gd name="connsiteY4" fmla="*/ 782181 h 2350094"/>
              <a:gd name="connsiteX5" fmla="*/ 1218121 w 4146792"/>
              <a:gd name="connsiteY5" fmla="*/ 510064 h 2350094"/>
              <a:gd name="connsiteX6" fmla="*/ 945987 w 4146792"/>
              <a:gd name="connsiteY6" fmla="*/ 199073 h 2350094"/>
              <a:gd name="connsiteX7" fmla="*/ 1205162 w 4146792"/>
              <a:gd name="connsiteY7" fmla="*/ 4704 h 2350094"/>
              <a:gd name="connsiteX8" fmla="*/ 1606882 w 4146792"/>
              <a:gd name="connsiteY8" fmla="*/ 393442 h 2350094"/>
              <a:gd name="connsiteX9" fmla="*/ 1749428 w 4146792"/>
              <a:gd name="connsiteY9" fmla="*/ 43577 h 2350094"/>
              <a:gd name="connsiteX10" fmla="*/ 2436241 w 4146792"/>
              <a:gd name="connsiteY10" fmla="*/ 237947 h 2350094"/>
              <a:gd name="connsiteX11" fmla="*/ 2190025 w 4146792"/>
              <a:gd name="connsiteY11" fmla="*/ 1248668 h 2350094"/>
              <a:gd name="connsiteX12" fmla="*/ 2850920 w 4146792"/>
              <a:gd name="connsiteY12" fmla="*/ 1313457 h 2350094"/>
              <a:gd name="connsiteX13" fmla="*/ 2799085 w 4146792"/>
              <a:gd name="connsiteY13" fmla="*/ 1805860 h 2350094"/>
              <a:gd name="connsiteX14" fmla="*/ 4146792 w 4146792"/>
              <a:gd name="connsiteY14" fmla="*/ 2350094 h 2350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46792" h="2350094">
                <a:moveTo>
                  <a:pt x="0" y="587812"/>
                </a:moveTo>
                <a:cubicBezTo>
                  <a:pt x="159824" y="578093"/>
                  <a:pt x="319649" y="568375"/>
                  <a:pt x="388762" y="639644"/>
                </a:cubicBezTo>
                <a:cubicBezTo>
                  <a:pt x="457875" y="710913"/>
                  <a:pt x="343407" y="987349"/>
                  <a:pt x="414680" y="1015424"/>
                </a:cubicBezTo>
                <a:cubicBezTo>
                  <a:pt x="485953" y="1043499"/>
                  <a:pt x="688973" y="846971"/>
                  <a:pt x="816400" y="808097"/>
                </a:cubicBezTo>
                <a:cubicBezTo>
                  <a:pt x="943827" y="769223"/>
                  <a:pt x="1112291" y="831853"/>
                  <a:pt x="1179244" y="782181"/>
                </a:cubicBezTo>
                <a:cubicBezTo>
                  <a:pt x="1246198" y="732509"/>
                  <a:pt x="1256997" y="607249"/>
                  <a:pt x="1218121" y="510064"/>
                </a:cubicBezTo>
                <a:cubicBezTo>
                  <a:pt x="1179245" y="412879"/>
                  <a:pt x="948147" y="283300"/>
                  <a:pt x="945987" y="199073"/>
                </a:cubicBezTo>
                <a:cubicBezTo>
                  <a:pt x="943827" y="114846"/>
                  <a:pt x="1095013" y="-27691"/>
                  <a:pt x="1205162" y="4704"/>
                </a:cubicBezTo>
                <a:cubicBezTo>
                  <a:pt x="1315311" y="37099"/>
                  <a:pt x="1516171" y="386963"/>
                  <a:pt x="1606882" y="393442"/>
                </a:cubicBezTo>
                <a:cubicBezTo>
                  <a:pt x="1697593" y="399921"/>
                  <a:pt x="1611201" y="69493"/>
                  <a:pt x="1749428" y="43577"/>
                </a:cubicBezTo>
                <a:cubicBezTo>
                  <a:pt x="1887655" y="17661"/>
                  <a:pt x="2362808" y="37098"/>
                  <a:pt x="2436241" y="237947"/>
                </a:cubicBezTo>
                <a:cubicBezTo>
                  <a:pt x="2509674" y="438795"/>
                  <a:pt x="2120912" y="1069416"/>
                  <a:pt x="2190025" y="1248668"/>
                </a:cubicBezTo>
                <a:cubicBezTo>
                  <a:pt x="2259138" y="1427920"/>
                  <a:pt x="2749410" y="1220592"/>
                  <a:pt x="2850920" y="1313457"/>
                </a:cubicBezTo>
                <a:cubicBezTo>
                  <a:pt x="2952430" y="1406322"/>
                  <a:pt x="2583106" y="1633087"/>
                  <a:pt x="2799085" y="1805860"/>
                </a:cubicBezTo>
                <a:cubicBezTo>
                  <a:pt x="3015064" y="1978633"/>
                  <a:pt x="4146792" y="2350094"/>
                  <a:pt x="4146792" y="2350094"/>
                </a:cubicBezTo>
              </a:path>
            </a:pathLst>
          </a:custGeom>
          <a:ln w="38100" cmpd="sng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175211" y="3937983"/>
            <a:ext cx="4263421" cy="1248196"/>
          </a:xfrm>
          <a:custGeom>
            <a:avLst/>
            <a:gdLst>
              <a:gd name="connsiteX0" fmla="*/ 0 w 4263421"/>
              <a:gd name="connsiteY0" fmla="*/ 56528 h 1248196"/>
              <a:gd name="connsiteX1" fmla="*/ 816400 w 4263421"/>
              <a:gd name="connsiteY1" fmla="*/ 250897 h 1248196"/>
              <a:gd name="connsiteX2" fmla="*/ 868235 w 4263421"/>
              <a:gd name="connsiteY2" fmla="*/ 4696 h 1248196"/>
              <a:gd name="connsiteX3" fmla="*/ 1088533 w 4263421"/>
              <a:gd name="connsiteY3" fmla="*/ 108359 h 1248196"/>
              <a:gd name="connsiteX4" fmla="*/ 1075574 w 4263421"/>
              <a:gd name="connsiteY4" fmla="*/ 341603 h 1248196"/>
              <a:gd name="connsiteX5" fmla="*/ 1373625 w 4263421"/>
              <a:gd name="connsiteY5" fmla="*/ 302729 h 1248196"/>
              <a:gd name="connsiteX6" fmla="*/ 1425460 w 4263421"/>
              <a:gd name="connsiteY6" fmla="*/ 43570 h 1248196"/>
              <a:gd name="connsiteX7" fmla="*/ 1632799 w 4263421"/>
              <a:gd name="connsiteY7" fmla="*/ 186107 h 1248196"/>
              <a:gd name="connsiteX8" fmla="*/ 1632799 w 4263421"/>
              <a:gd name="connsiteY8" fmla="*/ 419350 h 1248196"/>
              <a:gd name="connsiteX9" fmla="*/ 2267777 w 4263421"/>
              <a:gd name="connsiteY9" fmla="*/ 821047 h 1248196"/>
              <a:gd name="connsiteX10" fmla="*/ 3252640 w 4263421"/>
              <a:gd name="connsiteY10" fmla="*/ 872879 h 1248196"/>
              <a:gd name="connsiteX11" fmla="*/ 3459980 w 4263421"/>
              <a:gd name="connsiteY11" fmla="*/ 1235702 h 1248196"/>
              <a:gd name="connsiteX12" fmla="*/ 4263421 w 4263421"/>
              <a:gd name="connsiteY12" fmla="*/ 1170912 h 124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63421" h="1248196">
                <a:moveTo>
                  <a:pt x="0" y="56528"/>
                </a:moveTo>
                <a:cubicBezTo>
                  <a:pt x="335847" y="158032"/>
                  <a:pt x="671694" y="259536"/>
                  <a:pt x="816400" y="250897"/>
                </a:cubicBezTo>
                <a:cubicBezTo>
                  <a:pt x="961106" y="242258"/>
                  <a:pt x="822880" y="28452"/>
                  <a:pt x="868235" y="4696"/>
                </a:cubicBezTo>
                <a:cubicBezTo>
                  <a:pt x="913590" y="-19060"/>
                  <a:pt x="1053977" y="52208"/>
                  <a:pt x="1088533" y="108359"/>
                </a:cubicBezTo>
                <a:cubicBezTo>
                  <a:pt x="1123090" y="164510"/>
                  <a:pt x="1028059" y="309208"/>
                  <a:pt x="1075574" y="341603"/>
                </a:cubicBezTo>
                <a:cubicBezTo>
                  <a:pt x="1123089" y="373998"/>
                  <a:pt x="1315311" y="352401"/>
                  <a:pt x="1373625" y="302729"/>
                </a:cubicBezTo>
                <a:cubicBezTo>
                  <a:pt x="1431939" y="253057"/>
                  <a:pt x="1382264" y="63007"/>
                  <a:pt x="1425460" y="43570"/>
                </a:cubicBezTo>
                <a:cubicBezTo>
                  <a:pt x="1468656" y="24133"/>
                  <a:pt x="1598243" y="123477"/>
                  <a:pt x="1632799" y="186107"/>
                </a:cubicBezTo>
                <a:cubicBezTo>
                  <a:pt x="1667355" y="248737"/>
                  <a:pt x="1526969" y="313527"/>
                  <a:pt x="1632799" y="419350"/>
                </a:cubicBezTo>
                <a:cubicBezTo>
                  <a:pt x="1738629" y="525173"/>
                  <a:pt x="1997804" y="745459"/>
                  <a:pt x="2267777" y="821047"/>
                </a:cubicBezTo>
                <a:cubicBezTo>
                  <a:pt x="2537750" y="896635"/>
                  <a:pt x="3053940" y="803770"/>
                  <a:pt x="3252640" y="872879"/>
                </a:cubicBezTo>
                <a:cubicBezTo>
                  <a:pt x="3451341" y="941988"/>
                  <a:pt x="3291516" y="1186030"/>
                  <a:pt x="3459980" y="1235702"/>
                </a:cubicBezTo>
                <a:cubicBezTo>
                  <a:pt x="3628444" y="1285374"/>
                  <a:pt x="4263421" y="1170912"/>
                  <a:pt x="4263421" y="1170912"/>
                </a:cubicBezTo>
              </a:path>
            </a:pathLst>
          </a:cu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954589" y="4483455"/>
            <a:ext cx="12959" cy="699730"/>
          </a:xfrm>
          <a:prstGeom prst="straightConnector1">
            <a:avLst/>
          </a:prstGeom>
          <a:ln w="38100" cmpd="sng"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301370" y="4289660"/>
            <a:ext cx="12959" cy="699730"/>
          </a:xfrm>
          <a:prstGeom prst="straightConnector1">
            <a:avLst/>
          </a:prstGeom>
          <a:ln w="38100" cmpd="sng"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829572" y="4409377"/>
            <a:ext cx="12959" cy="699730"/>
          </a:xfrm>
          <a:prstGeom prst="straightConnector1">
            <a:avLst/>
          </a:prstGeom>
          <a:ln w="38100" cmpd="sng"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383694" y="4836990"/>
            <a:ext cx="12959" cy="699730"/>
          </a:xfrm>
          <a:prstGeom prst="straightConnector1">
            <a:avLst/>
          </a:prstGeom>
          <a:ln w="38100" cmpd="sng"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976690" y="4927696"/>
            <a:ext cx="12959" cy="699730"/>
          </a:xfrm>
          <a:prstGeom prst="straightConnector1">
            <a:avLst/>
          </a:prstGeom>
          <a:ln w="38100" cmpd="sng"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453059" y="5093054"/>
            <a:ext cx="12959" cy="699730"/>
          </a:xfrm>
          <a:prstGeom prst="straightConnector1">
            <a:avLst/>
          </a:prstGeom>
          <a:ln w="38100" cmpd="sng"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2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3429E-6 -2.77906E-7 L -0.00138 -0.12274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613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2787E-6 -3.21908E-6 L -0.00139 -0.12274 " pathEditMode="relative" rAng="0" ptsTypes="AA">
                                      <p:cBhvr>
                                        <p:cTn id="2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61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8674E-6 -2.17693E-6 L -0.00139 -0.12274 " pathEditMode="relative" rAng="0" ptsTypes="AA">
                                      <p:cBhvr>
                                        <p:cTn id="28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613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0248E-6 -7.64243E-7 L -0.00139 -0.12274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613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8945E-6 -2.77906E-7 L -0.00139 -0.09819 " pathEditMode="relative" rAng="0" ptsTypes="AA">
                                      <p:cBhvr>
                                        <p:cTn id="32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491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8983E-6 -2.79296E-6 L -0.00139 -0.0887 " pathEditMode="relative" rAng="0" ptsTypes="AA">
                                      <p:cBhvr>
                                        <p:cTn id="34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44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Dialect geography allows us to step back and look at the whole picture, provides a different mode of reasoning</a:t>
            </a:r>
          </a:p>
          <a:p>
            <a:endParaRPr lang="en-US" dirty="0" smtClean="0"/>
          </a:p>
          <a:p>
            <a:r>
              <a:rPr lang="en-US" dirty="0" smtClean="0"/>
              <a:t>Nesting patterns of modern vowels provide support for </a:t>
            </a:r>
            <a:r>
              <a:rPr lang="en-US" dirty="0" err="1" smtClean="0"/>
              <a:t>Luick’s</a:t>
            </a:r>
            <a:r>
              <a:rPr lang="en-US" dirty="0" smtClean="0"/>
              <a:t> chronology</a:t>
            </a:r>
          </a:p>
          <a:p>
            <a:endParaRPr lang="en-US" dirty="0" smtClean="0"/>
          </a:p>
          <a:p>
            <a:r>
              <a:rPr lang="en-US" dirty="0" smtClean="0"/>
              <a:t>Problematic points identified by </a:t>
            </a:r>
            <a:r>
              <a:rPr lang="en-US" dirty="0" err="1" smtClean="0"/>
              <a:t>Stockwell</a:t>
            </a:r>
            <a:r>
              <a:rPr lang="en-US" dirty="0" smtClean="0"/>
              <a:t> &amp; </a:t>
            </a:r>
            <a:r>
              <a:rPr lang="en-US" dirty="0" err="1" smtClean="0"/>
              <a:t>Minkova</a:t>
            </a:r>
            <a:r>
              <a:rPr lang="en-US" dirty="0" smtClean="0"/>
              <a:t> are the result of diffusion, and do not pose a problem for the coherence of the GVS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26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21" y="300807"/>
            <a:ext cx="7743020" cy="140964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Thank you!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Many thanks to Don </a:t>
            </a:r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Ringe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, Bill </a:t>
            </a:r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Labov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, Gillian </a:t>
            </a:r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Sankoff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, the Penn </a:t>
            </a:r>
            <a:b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Socio Lab, and the audience at the 5</a:t>
            </a:r>
            <a:r>
              <a:rPr lang="en-US" sz="2200" baseline="30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th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Northern </a:t>
            </a:r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Englishes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Workshop.</a:t>
            </a:r>
            <a:endParaRPr lang="en-US" sz="22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75" y="2863710"/>
            <a:ext cx="7995533" cy="397132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References</a:t>
            </a:r>
            <a:endParaRPr lang="en-US" sz="3200" dirty="0" smtClean="0">
              <a:solidFill>
                <a:schemeClr val="tx2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1800" dirty="0" smtClean="0"/>
              <a:t>Jespersen, Otto. 1909. </a:t>
            </a:r>
            <a:r>
              <a:rPr lang="en-US" sz="1800" i="1" dirty="0" smtClean="0"/>
              <a:t>A Modern English Grammar on Historical Principles.</a:t>
            </a:r>
            <a:r>
              <a:rPr lang="en-US" sz="1800" dirty="0"/>
              <a:t> </a:t>
            </a:r>
            <a:r>
              <a:rPr lang="en-US" sz="1800" dirty="0" err="1" smtClean="0"/>
              <a:t>Munksgaard</a:t>
            </a:r>
            <a:r>
              <a:rPr lang="en-US" sz="1800" dirty="0"/>
              <a:t>:</a:t>
            </a:r>
            <a:r>
              <a:rPr lang="en-US" sz="1800" dirty="0" smtClean="0"/>
              <a:t> Copenhagen.</a:t>
            </a:r>
          </a:p>
          <a:p>
            <a:pPr marL="114300" indent="0">
              <a:buNone/>
            </a:pPr>
            <a:r>
              <a:rPr lang="en-US" sz="1800" dirty="0"/>
              <a:t>Kolb, </a:t>
            </a:r>
            <a:r>
              <a:rPr lang="en-US" sz="1800" dirty="0" smtClean="0"/>
              <a:t>Eduard 1966. </a:t>
            </a:r>
            <a:r>
              <a:rPr lang="en-US" sz="1800" i="1" dirty="0"/>
              <a:t>Linguistic Atlas of England. Phonological </a:t>
            </a:r>
            <a:r>
              <a:rPr lang="en-US" sz="1800" i="1" dirty="0" smtClean="0"/>
              <a:t>atlas </a:t>
            </a:r>
            <a:r>
              <a:rPr lang="en-US" sz="1800" i="1" dirty="0"/>
              <a:t>of </a:t>
            </a:r>
            <a:r>
              <a:rPr lang="en-US" sz="1800" i="1" dirty="0" smtClean="0"/>
              <a:t>the Northern region</a:t>
            </a:r>
            <a:r>
              <a:rPr lang="en-US" sz="1800" dirty="0"/>
              <a:t>. </a:t>
            </a:r>
            <a:r>
              <a:rPr lang="en-US" sz="1800" dirty="0" err="1" smtClean="0"/>
              <a:t>Francke</a:t>
            </a:r>
            <a:r>
              <a:rPr lang="en-US" sz="1800" dirty="0"/>
              <a:t>:</a:t>
            </a:r>
            <a:r>
              <a:rPr lang="en-US" sz="1800" dirty="0" smtClean="0"/>
              <a:t> </a:t>
            </a:r>
            <a:r>
              <a:rPr lang="en-US" sz="1800" dirty="0"/>
              <a:t>Bern</a:t>
            </a:r>
            <a:r>
              <a:rPr lang="en-US" sz="1800" dirty="0" smtClean="0"/>
              <a:t>.</a:t>
            </a:r>
          </a:p>
          <a:p>
            <a:pPr marL="114300" indent="0">
              <a:buNone/>
            </a:pPr>
            <a:r>
              <a:rPr lang="en-US" sz="1800" dirty="0" err="1" smtClean="0"/>
              <a:t>Labov</a:t>
            </a:r>
            <a:r>
              <a:rPr lang="en-US" sz="1800" dirty="0"/>
              <a:t>, </a:t>
            </a:r>
            <a:r>
              <a:rPr lang="en-US" sz="1800" dirty="0" smtClean="0"/>
              <a:t>William. 2007. </a:t>
            </a:r>
            <a:r>
              <a:rPr lang="en-US" sz="1800" dirty="0"/>
              <a:t>Transmission and diffusion. </a:t>
            </a:r>
            <a:r>
              <a:rPr lang="en-US" sz="1800" i="1" dirty="0"/>
              <a:t>Language</a:t>
            </a:r>
            <a:r>
              <a:rPr lang="en-US" sz="1800" dirty="0"/>
              <a:t>, </a:t>
            </a:r>
            <a:r>
              <a:rPr lang="en-US" sz="1800" dirty="0" smtClean="0"/>
              <a:t>83</a:t>
            </a:r>
            <a:r>
              <a:rPr lang="en-US" sz="1800" dirty="0"/>
              <a:t>(2)</a:t>
            </a:r>
            <a:r>
              <a:rPr lang="en-US" sz="1800" dirty="0" smtClean="0"/>
              <a:t>:	344</a:t>
            </a:r>
            <a:r>
              <a:rPr lang="en-US" sz="1800" dirty="0"/>
              <a:t>–387</a:t>
            </a:r>
            <a:r>
              <a:rPr lang="en-US" sz="1800" dirty="0" smtClean="0"/>
              <a:t>.</a:t>
            </a:r>
          </a:p>
          <a:p>
            <a:pPr marL="114300" indent="0">
              <a:buNone/>
            </a:pPr>
            <a:r>
              <a:rPr lang="en-US" sz="1800" dirty="0" err="1"/>
              <a:t>Luick</a:t>
            </a:r>
            <a:r>
              <a:rPr lang="en-US" sz="1800" dirty="0"/>
              <a:t>, </a:t>
            </a:r>
            <a:r>
              <a:rPr lang="en-US" sz="1800" dirty="0" smtClean="0"/>
              <a:t>Karl. 1896. </a:t>
            </a:r>
            <a:r>
              <a:rPr lang="en-US" sz="1800" dirty="0" err="1"/>
              <a:t>Untersuchungen</a:t>
            </a:r>
            <a:r>
              <a:rPr lang="en-US" sz="1800" dirty="0"/>
              <a:t> </a:t>
            </a:r>
            <a:r>
              <a:rPr lang="en-US" sz="1800" dirty="0" err="1"/>
              <a:t>zur</a:t>
            </a:r>
            <a:r>
              <a:rPr lang="en-US" sz="1800" dirty="0"/>
              <a:t> </a:t>
            </a:r>
            <a:r>
              <a:rPr lang="en-US" sz="1800" dirty="0" err="1"/>
              <a:t>englischen</a:t>
            </a:r>
            <a:r>
              <a:rPr lang="en-US" sz="1800" dirty="0"/>
              <a:t> </a:t>
            </a:r>
            <a:r>
              <a:rPr lang="en-US" sz="1800" dirty="0" err="1" smtClean="0"/>
              <a:t>Lautgeschichte</a:t>
            </a:r>
            <a:r>
              <a:rPr lang="en-US" sz="1800" dirty="0"/>
              <a:t>. </a:t>
            </a:r>
            <a:r>
              <a:rPr lang="en-US" sz="1800" dirty="0" err="1" smtClean="0"/>
              <a:t>Trübner</a:t>
            </a:r>
            <a:r>
              <a:rPr lang="en-US" sz="1800" dirty="0" smtClean="0"/>
              <a:t>: </a:t>
            </a:r>
            <a:r>
              <a:rPr lang="en-US" sz="1800" dirty="0" err="1" smtClean="0"/>
              <a:t>Straßburg</a:t>
            </a:r>
            <a:r>
              <a:rPr lang="en-US" sz="1800" dirty="0" smtClean="0"/>
              <a:t>.</a:t>
            </a:r>
          </a:p>
          <a:p>
            <a:pPr marL="114300" indent="0">
              <a:buNone/>
            </a:pPr>
            <a:r>
              <a:rPr lang="en-US" sz="1800" dirty="0" err="1"/>
              <a:t>Stockwell</a:t>
            </a:r>
            <a:r>
              <a:rPr lang="en-US" sz="1800" dirty="0"/>
              <a:t>, </a:t>
            </a:r>
            <a:r>
              <a:rPr lang="en-US" sz="1800" dirty="0" smtClean="0"/>
              <a:t>R. </a:t>
            </a:r>
            <a:r>
              <a:rPr lang="en-US" sz="1800" dirty="0"/>
              <a:t>and </a:t>
            </a:r>
            <a:r>
              <a:rPr lang="en-US" sz="1800" dirty="0" smtClean="0"/>
              <a:t>D. </a:t>
            </a:r>
            <a:r>
              <a:rPr lang="en-US" sz="1800" dirty="0" err="1" smtClean="0"/>
              <a:t>Minkova</a:t>
            </a:r>
            <a:r>
              <a:rPr lang="en-US" sz="1800" dirty="0"/>
              <a:t>.</a:t>
            </a:r>
            <a:r>
              <a:rPr lang="en-US" sz="1800" dirty="0" smtClean="0"/>
              <a:t> 1988. </a:t>
            </a:r>
            <a:r>
              <a:rPr lang="en-US" sz="1800" dirty="0"/>
              <a:t>The English Vowel Shift: </a:t>
            </a:r>
            <a:r>
              <a:rPr lang="en-US" sz="1800" dirty="0" smtClean="0"/>
              <a:t>problems of coherence </a:t>
            </a:r>
            <a:r>
              <a:rPr lang="en-US" sz="1800" dirty="0"/>
              <a:t>and explanation. In </a:t>
            </a:r>
            <a:r>
              <a:rPr lang="en-US" sz="1800" i="1" dirty="0" err="1" smtClean="0"/>
              <a:t>Luick</a:t>
            </a:r>
            <a:r>
              <a:rPr lang="en-US" sz="1800" i="1" dirty="0" smtClean="0"/>
              <a:t> Revisited</a:t>
            </a:r>
            <a:r>
              <a:rPr lang="en-US" sz="1800" dirty="0" smtClean="0"/>
              <a:t>. </a:t>
            </a:r>
            <a:r>
              <a:rPr lang="en-US" sz="1800" dirty="0" err="1" smtClean="0"/>
              <a:t>Tübingen</a:t>
            </a:r>
            <a:r>
              <a:rPr lang="en-US" sz="1800" dirty="0"/>
              <a:t>:</a:t>
            </a:r>
            <a:r>
              <a:rPr lang="en-US" sz="1800" dirty="0" smtClean="0"/>
              <a:t> Gunter </a:t>
            </a:r>
            <a:r>
              <a:rPr lang="en-US" sz="1800" dirty="0" err="1"/>
              <a:t>Narr</a:t>
            </a:r>
            <a:r>
              <a:rPr lang="en-US" sz="1800" dirty="0"/>
              <a:t> </a:t>
            </a:r>
            <a:r>
              <a:rPr lang="en-US" sz="1800" dirty="0" err="1" smtClean="0"/>
              <a:t>Verlag</a:t>
            </a:r>
            <a:r>
              <a:rPr lang="en-US" sz="1800" dirty="0" smtClean="0"/>
              <a:t>.</a:t>
            </a:r>
          </a:p>
          <a:p>
            <a:pPr marL="114300" indent="0">
              <a:buNone/>
            </a:pPr>
            <a:r>
              <a:rPr lang="en-US" sz="1800" dirty="0"/>
              <a:t>Wales, Katie. 2006. </a:t>
            </a:r>
            <a:r>
              <a:rPr lang="en-US" sz="1800" i="1" dirty="0"/>
              <a:t>Northern English: A social and cultural </a:t>
            </a:r>
            <a:r>
              <a:rPr lang="en-US" sz="1800" i="1" dirty="0" smtClean="0"/>
              <a:t>history</a:t>
            </a:r>
            <a:r>
              <a:rPr lang="en-US" sz="1800" i="1" dirty="0"/>
              <a:t>.</a:t>
            </a:r>
            <a:r>
              <a:rPr lang="en-US" sz="1800" dirty="0"/>
              <a:t> </a:t>
            </a:r>
            <a:r>
              <a:rPr lang="en-US" sz="1800" dirty="0" smtClean="0"/>
              <a:t>Cambridge: Cambridge </a:t>
            </a:r>
            <a:r>
              <a:rPr lang="en-US" sz="1800" dirty="0"/>
              <a:t>University Press.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2592" y="1967132"/>
            <a:ext cx="664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527E56"/>
                </a:solidFill>
                <a:latin typeface="+mj-lt"/>
              </a:rPr>
              <a:t>hilaryp@</a:t>
            </a:r>
            <a:r>
              <a:rPr lang="en-US" dirty="0" err="1" smtClean="0">
                <a:solidFill>
                  <a:srgbClr val="527E56"/>
                </a:solidFill>
                <a:latin typeface="+mj-lt"/>
              </a:rPr>
              <a:t>ling.upenn.edu</a:t>
            </a:r>
            <a:r>
              <a:rPr lang="en-US" dirty="0" smtClean="0">
                <a:solidFill>
                  <a:srgbClr val="527E56"/>
                </a:solidFill>
                <a:latin typeface="+mj-lt"/>
              </a:rPr>
              <a:t>	</a:t>
            </a:r>
            <a:r>
              <a:rPr lang="en-US" dirty="0" smtClean="0">
                <a:solidFill>
                  <a:srgbClr val="527E56"/>
                </a:solidFill>
                <a:latin typeface="Wingdings"/>
                <a:ea typeface="Wingdings"/>
                <a:cs typeface="Wingdings"/>
                <a:sym typeface="Wingdings"/>
              </a:rPr>
              <a:t>  </a:t>
            </a:r>
            <a:r>
              <a:rPr lang="en-US" dirty="0" err="1" smtClean="0">
                <a:solidFill>
                  <a:srgbClr val="527E56"/>
                </a:solidFill>
                <a:latin typeface="+mj-lt"/>
              </a:rPr>
              <a:t>www.ling.upenn.edu</a:t>
            </a:r>
            <a:r>
              <a:rPr lang="en-US" dirty="0">
                <a:solidFill>
                  <a:srgbClr val="527E56"/>
                </a:solidFill>
                <a:latin typeface="+mj-lt"/>
              </a:rPr>
              <a:t>/~</a:t>
            </a:r>
            <a:r>
              <a:rPr lang="en-US" dirty="0" err="1">
                <a:solidFill>
                  <a:srgbClr val="527E56"/>
                </a:solidFill>
                <a:latin typeface="+mj-lt"/>
              </a:rPr>
              <a:t>hilaryp</a:t>
            </a:r>
            <a:endParaRPr lang="en-US" dirty="0">
              <a:solidFill>
                <a:srgbClr val="527E5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143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Great English Vowel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sound </a:t>
            </a:r>
            <a:r>
              <a:rPr lang="en-US" dirty="0"/>
              <a:t>change that happened between </a:t>
            </a:r>
            <a:r>
              <a:rPr lang="en-US" dirty="0" smtClean="0"/>
              <a:t>Middle English (ME) </a:t>
            </a:r>
            <a:r>
              <a:rPr lang="en-US" dirty="0"/>
              <a:t>and </a:t>
            </a:r>
            <a:r>
              <a:rPr lang="en-US" dirty="0" smtClean="0"/>
              <a:t>Early Modern English (EME)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lang="en-US" dirty="0" smtClean="0"/>
              <a:t>round </a:t>
            </a:r>
            <a:r>
              <a:rPr lang="en-US" dirty="0"/>
              <a:t>the 15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smtClean="0"/>
              <a:t>century</a:t>
            </a:r>
          </a:p>
          <a:p>
            <a:r>
              <a:rPr lang="en-US" dirty="0" smtClean="0"/>
              <a:t>Produced </a:t>
            </a:r>
            <a:r>
              <a:rPr lang="en-US" dirty="0"/>
              <a:t>a rotation in the ME long vowel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E.g. the front vowels show the following evolution: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68355"/>
              </p:ext>
            </p:extLst>
          </p:nvPr>
        </p:nvGraphicFramePr>
        <p:xfrm>
          <a:off x="1189820" y="3681363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3874"/>
                <a:gridCol w="1464126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Pronunciation: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72A37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27E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Chaucer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72A37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27E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Shakespeare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72A37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27E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Modern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72A37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27E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bite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527E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biːtə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527E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beit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527E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[bait]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527E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beet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beːtə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biːt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biːt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bijt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beat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bɛːtə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beːt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biːt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bijt</a:t>
                      </a:r>
                      <a:r>
                        <a:rPr lang="en-US" dirty="0" smtClean="0"/>
                        <a:t>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abate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2A37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aᴵbaːtə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2A37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əᴵbæːt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2A37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əᴵbeit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2A376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79028" y="5548243"/>
            <a:ext cx="240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(Jespersen 1909)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50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Great English Vowel Shift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93978" y="4758149"/>
            <a:ext cx="5355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ai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338799" y="1820638"/>
            <a:ext cx="5967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i</a:t>
            </a:r>
            <a:r>
              <a:rPr lang="en-US" sz="3200" dirty="0" smtClean="0"/>
              <a:t>ː</a:t>
            </a:r>
          </a:p>
          <a:p>
            <a:endParaRPr lang="en-US" sz="3200" dirty="0" smtClean="0"/>
          </a:p>
          <a:p>
            <a:r>
              <a:rPr lang="en-US" sz="3200" dirty="0" smtClean="0"/>
              <a:t>eː</a:t>
            </a:r>
          </a:p>
          <a:p>
            <a:endParaRPr lang="en-US" sz="3200" dirty="0"/>
          </a:p>
          <a:p>
            <a:r>
              <a:rPr lang="en-US" sz="3200" dirty="0" err="1" smtClean="0"/>
              <a:t>ɛ</a:t>
            </a:r>
            <a:r>
              <a:rPr lang="en-US" sz="3200" dirty="0" smtClean="0"/>
              <a:t>ː</a:t>
            </a:r>
          </a:p>
          <a:p>
            <a:endParaRPr lang="en-US" sz="3200" dirty="0" smtClean="0"/>
          </a:p>
          <a:p>
            <a:r>
              <a:rPr lang="en-US" sz="3200" dirty="0" smtClean="0"/>
              <a:t>aː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990828" y="4775791"/>
            <a:ext cx="59672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au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303850" y="1820638"/>
            <a:ext cx="7038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uː</a:t>
            </a:r>
          </a:p>
          <a:p>
            <a:endParaRPr lang="en-US" sz="3200" dirty="0"/>
          </a:p>
          <a:p>
            <a:r>
              <a:rPr lang="en-US" sz="3200" dirty="0" smtClean="0"/>
              <a:t>oː</a:t>
            </a:r>
          </a:p>
          <a:p>
            <a:endParaRPr lang="en-US" sz="3200" dirty="0"/>
          </a:p>
          <a:p>
            <a:r>
              <a:rPr lang="en-US" sz="3200" dirty="0" err="1" smtClean="0"/>
              <a:t>ɔ</a:t>
            </a:r>
            <a:r>
              <a:rPr lang="en-US" sz="3200" dirty="0" smtClean="0"/>
              <a:t>ː</a:t>
            </a:r>
            <a:endParaRPr lang="en-US" sz="32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529873" y="3365890"/>
            <a:ext cx="0" cy="55078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529873" y="4375652"/>
            <a:ext cx="0" cy="535489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529873" y="2371422"/>
            <a:ext cx="0" cy="55078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endCxn id="7" idx="0"/>
          </p:cNvCxnSpPr>
          <p:nvPr/>
        </p:nvCxnSpPr>
        <p:spPr>
          <a:xfrm rot="16200000" flipH="1">
            <a:off x="967842" y="2964253"/>
            <a:ext cx="2585618" cy="1002173"/>
          </a:xfrm>
          <a:prstGeom prst="curvedConnector3">
            <a:avLst>
              <a:gd name="adj1" fmla="val -296"/>
            </a:avLst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487439" y="3365890"/>
            <a:ext cx="0" cy="55078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487439" y="2371422"/>
            <a:ext cx="0" cy="550782"/>
          </a:xfrm>
          <a:prstGeom prst="straightConnector1">
            <a:avLst/>
          </a:prstGeom>
          <a:ln w="38100" cmpd="sng">
            <a:solidFill>
              <a:srgbClr val="72A37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10" idx="0"/>
          </p:cNvCxnSpPr>
          <p:nvPr/>
        </p:nvCxnSpPr>
        <p:spPr>
          <a:xfrm rot="5400000">
            <a:off x="4520418" y="2958941"/>
            <a:ext cx="2585622" cy="1048079"/>
          </a:xfrm>
          <a:prstGeom prst="curvedConnector3">
            <a:avLst>
              <a:gd name="adj1" fmla="val -296"/>
            </a:avLst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61762" y="1912439"/>
            <a:ext cx="111543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house</a:t>
            </a:r>
          </a:p>
          <a:p>
            <a:r>
              <a:rPr lang="en-US" sz="2400" cap="small" dirty="0" smtClean="0"/>
              <a:t>mouth</a:t>
            </a:r>
            <a:endParaRPr lang="en-US" sz="2400" cap="small" dirty="0"/>
          </a:p>
        </p:txBody>
      </p:sp>
      <p:sp>
        <p:nvSpPr>
          <p:cNvPr id="39" name="TextBox 38"/>
          <p:cNvSpPr txBox="1"/>
          <p:nvPr/>
        </p:nvSpPr>
        <p:spPr>
          <a:xfrm>
            <a:off x="6961762" y="2922204"/>
            <a:ext cx="111543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boot</a:t>
            </a:r>
          </a:p>
          <a:p>
            <a:r>
              <a:rPr lang="en-US" sz="2400" cap="small" dirty="0" smtClean="0"/>
              <a:t>goose</a:t>
            </a:r>
            <a:endParaRPr lang="en-US" sz="2400" cap="small" dirty="0"/>
          </a:p>
        </p:txBody>
      </p:sp>
      <p:sp>
        <p:nvSpPr>
          <p:cNvPr id="40" name="TextBox 39"/>
          <p:cNvSpPr txBox="1"/>
          <p:nvPr/>
        </p:nvSpPr>
        <p:spPr>
          <a:xfrm>
            <a:off x="6961762" y="3855476"/>
            <a:ext cx="93333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boat</a:t>
            </a:r>
          </a:p>
          <a:p>
            <a:r>
              <a:rPr lang="en-US" sz="2400" cap="small" dirty="0" smtClean="0"/>
              <a:t>goat</a:t>
            </a:r>
            <a:endParaRPr lang="en-US" sz="2400" cap="small" dirty="0"/>
          </a:p>
        </p:txBody>
      </p:sp>
      <p:sp>
        <p:nvSpPr>
          <p:cNvPr id="41" name="TextBox 40"/>
          <p:cNvSpPr txBox="1"/>
          <p:nvPr/>
        </p:nvSpPr>
        <p:spPr>
          <a:xfrm>
            <a:off x="233358" y="1912439"/>
            <a:ext cx="96393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 smtClean="0"/>
              <a:t>bite</a:t>
            </a:r>
          </a:p>
          <a:p>
            <a:pPr algn="r"/>
            <a:r>
              <a:rPr lang="en-US" sz="2400" cap="small" dirty="0" smtClean="0"/>
              <a:t>price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7472" y="2902583"/>
            <a:ext cx="91360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 smtClean="0"/>
              <a:t>beet</a:t>
            </a:r>
          </a:p>
          <a:p>
            <a:pPr algn="r"/>
            <a:r>
              <a:rPr lang="en-US" sz="2400" cap="small" dirty="0" smtClean="0"/>
              <a:t>fleece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2736" y="3868434"/>
            <a:ext cx="88159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 smtClean="0"/>
              <a:t>beat</a:t>
            </a:r>
          </a:p>
          <a:p>
            <a:pPr algn="r"/>
            <a:r>
              <a:rPr lang="en-US" sz="2400" cap="small" dirty="0" smtClean="0"/>
              <a:t>fleece</a:t>
            </a:r>
            <a:endParaRPr lang="en-US" sz="2400" cap="small" dirty="0"/>
          </a:p>
        </p:txBody>
      </p:sp>
      <p:sp>
        <p:nvSpPr>
          <p:cNvPr id="44" name="TextBox 43"/>
          <p:cNvSpPr txBox="1"/>
          <p:nvPr/>
        </p:nvSpPr>
        <p:spPr>
          <a:xfrm>
            <a:off x="530370" y="4833393"/>
            <a:ext cx="68025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 smtClean="0"/>
              <a:t>bait</a:t>
            </a:r>
          </a:p>
          <a:p>
            <a:pPr algn="r"/>
            <a:r>
              <a:rPr lang="en-US" sz="2400" cap="small" dirty="0" smtClean="0"/>
              <a:t>face</a:t>
            </a:r>
            <a:endParaRPr lang="en-US" sz="2400" cap="smal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0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8 -0.09546 L -0.1671 -0.09546 C -0.2305 -0.09546 -0.30884 0.04796 -0.30884 0.16497 L -0.30884 0.42632 " pathEditMode="relative" rAng="0" ptsTypes="FfFF">
                                      <p:cBhvr>
                                        <p:cTn id="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61" y="2608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83672E-7 -6.16026E-7 L 0.00017 -0.1482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1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4455E-6 5.46549E-7 L 3.84455E-6 -0.1452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7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9 -0.09546 L 0.12506 -0.09546 C 0.18742 -0.09546 0.26437 0.04842 0.26437 0.16497 L 0.26437 0.42632 " pathEditMode="relative" rAng="0" ptsTypes="FfFF">
                                      <p:cBhvr>
                                        <p:cTn id="2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13" y="2608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4405 " pathEditMode="relative" ptsTypes="AA">
                                      <p:cBhvr>
                                        <p:cTn id="3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4405 " pathEditMode="relative" ptsTypes="AA">
                                      <p:cBhvr>
                                        <p:cTn id="3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4405 " pathEditMode="relative" ptsTypes="AA">
                                      <p:cBhvr>
                                        <p:cTn id="3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Luick’s</a:t>
            </a:r>
            <a:r>
              <a:rPr lang="en-US" dirty="0" smtClean="0"/>
              <a:t> chronology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/>
              <a:t>1896 </a:t>
            </a:r>
            <a:r>
              <a:rPr lang="en-US" sz="2400" i="1" dirty="0" err="1"/>
              <a:t>Untersuchungen</a:t>
            </a:r>
            <a:r>
              <a:rPr lang="en-US" sz="2400" i="1" dirty="0"/>
              <a:t> </a:t>
            </a:r>
            <a:r>
              <a:rPr lang="en-US" sz="2400" i="1" dirty="0" err="1"/>
              <a:t>zur</a:t>
            </a:r>
            <a:r>
              <a:rPr lang="en-US" sz="2400" i="1" dirty="0"/>
              <a:t> </a:t>
            </a:r>
            <a:r>
              <a:rPr lang="en-US" sz="2400" i="1" dirty="0" err="1"/>
              <a:t>englischen</a:t>
            </a:r>
            <a:r>
              <a:rPr lang="en-US" sz="2400" i="1" dirty="0"/>
              <a:t> </a:t>
            </a:r>
            <a:r>
              <a:rPr lang="en-US" sz="2400" i="1" dirty="0" err="1" smtClean="0"/>
              <a:t>Lautgeschichte</a:t>
            </a:r>
            <a:endParaRPr lang="en-US" sz="2400" i="1" dirty="0" smtClean="0"/>
          </a:p>
          <a:p>
            <a:r>
              <a:rPr lang="en-US" sz="2400" dirty="0" smtClean="0"/>
              <a:t>Push-chain led by mid</a:t>
            </a:r>
            <a:r>
              <a:rPr lang="en-US" sz="2400" dirty="0"/>
              <a:t> </a:t>
            </a:r>
            <a:r>
              <a:rPr lang="en-US" sz="2400" dirty="0" smtClean="0"/>
              <a:t>vowels</a:t>
            </a:r>
          </a:p>
          <a:p>
            <a:r>
              <a:rPr lang="en-US" sz="2400" dirty="0" smtClean="0"/>
              <a:t>Argument: </a:t>
            </a:r>
          </a:p>
          <a:p>
            <a:pPr lvl="1"/>
            <a:r>
              <a:rPr lang="en-US" sz="2400" dirty="0" smtClean="0"/>
              <a:t>lack </a:t>
            </a:r>
            <a:r>
              <a:rPr lang="en-US" sz="2400" dirty="0"/>
              <a:t>of </a:t>
            </a:r>
            <a:r>
              <a:rPr lang="en-US" sz="2400" cap="small" dirty="0" smtClean="0"/>
              <a:t>mouth</a:t>
            </a:r>
            <a:r>
              <a:rPr lang="en-US" sz="2400" dirty="0" smtClean="0"/>
              <a:t> diphthongization in areas of </a:t>
            </a:r>
            <a:r>
              <a:rPr lang="en-US" sz="2400" cap="small" dirty="0" smtClean="0"/>
              <a:t>goose</a:t>
            </a:r>
            <a:r>
              <a:rPr lang="en-US" sz="2400" dirty="0" smtClean="0"/>
              <a:t> fronting </a:t>
            </a:r>
            <a:r>
              <a:rPr lang="en-US" sz="2400" dirty="0"/>
              <a:t>in </a:t>
            </a:r>
            <a:r>
              <a:rPr lang="en-US" sz="2400" dirty="0" smtClean="0"/>
              <a:t>the North</a:t>
            </a:r>
          </a:p>
          <a:p>
            <a:pPr lvl="1"/>
            <a:r>
              <a:rPr lang="en-US" sz="2400" dirty="0" smtClean="0"/>
              <a:t>so </a:t>
            </a:r>
            <a:r>
              <a:rPr lang="en-US" sz="2400" cap="small" dirty="0" smtClean="0"/>
              <a:t>mouth</a:t>
            </a:r>
            <a:r>
              <a:rPr lang="en-US" sz="2400" dirty="0" smtClean="0"/>
              <a:t> diphthongization depends on the raising of </a:t>
            </a:r>
            <a:r>
              <a:rPr lang="en-US" sz="2400" cap="small" dirty="0"/>
              <a:t>goose</a:t>
            </a:r>
            <a:r>
              <a:rPr lang="en-US" sz="2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04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Luick’s</a:t>
            </a:r>
            <a:r>
              <a:rPr lang="en-US" dirty="0" smtClean="0"/>
              <a:t> chronology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10941" y="4758149"/>
            <a:ext cx="5355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ai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338799" y="1820638"/>
            <a:ext cx="5967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i</a:t>
            </a:r>
            <a:r>
              <a:rPr lang="en-US" sz="3200" dirty="0" smtClean="0"/>
              <a:t>ː</a:t>
            </a:r>
          </a:p>
          <a:p>
            <a:endParaRPr lang="en-US" sz="3200" dirty="0" smtClean="0"/>
          </a:p>
          <a:p>
            <a:r>
              <a:rPr lang="en-US" sz="3200" dirty="0" smtClean="0"/>
              <a:t>eː</a:t>
            </a:r>
          </a:p>
          <a:p>
            <a:endParaRPr lang="en-US" sz="3200" dirty="0"/>
          </a:p>
          <a:p>
            <a:r>
              <a:rPr lang="en-US" sz="3200" dirty="0" err="1" smtClean="0"/>
              <a:t>ɛ</a:t>
            </a:r>
            <a:r>
              <a:rPr lang="en-US" sz="3200" dirty="0" smtClean="0"/>
              <a:t>ː</a:t>
            </a:r>
          </a:p>
          <a:p>
            <a:endParaRPr lang="en-US" sz="3200" dirty="0" smtClean="0"/>
          </a:p>
          <a:p>
            <a:r>
              <a:rPr lang="en-US" sz="3200" dirty="0" smtClean="0"/>
              <a:t>aː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957410" y="4775791"/>
            <a:ext cx="59672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au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303850" y="1820638"/>
            <a:ext cx="7038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uː</a:t>
            </a:r>
          </a:p>
          <a:p>
            <a:endParaRPr lang="en-US" sz="3200" dirty="0"/>
          </a:p>
          <a:p>
            <a:r>
              <a:rPr lang="en-US" sz="3200" dirty="0" smtClean="0"/>
              <a:t>oː</a:t>
            </a:r>
          </a:p>
          <a:p>
            <a:endParaRPr lang="en-US" sz="3200" dirty="0"/>
          </a:p>
          <a:p>
            <a:r>
              <a:rPr lang="en-US" sz="3200" dirty="0" err="1" smtClean="0"/>
              <a:t>ɔ</a:t>
            </a:r>
            <a:r>
              <a:rPr lang="en-US" sz="3200" dirty="0" smtClean="0"/>
              <a:t>ː</a:t>
            </a:r>
            <a:endParaRPr lang="en-US" sz="32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529873" y="3365890"/>
            <a:ext cx="0" cy="55078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529873" y="4375652"/>
            <a:ext cx="0" cy="535489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529873" y="2371422"/>
            <a:ext cx="0" cy="55078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16200000" flipH="1">
            <a:off x="1023481" y="2908614"/>
            <a:ext cx="2603263" cy="1131096"/>
          </a:xfrm>
          <a:prstGeom prst="curvedConnector3">
            <a:avLst>
              <a:gd name="adj1" fmla="val 570"/>
            </a:avLst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487439" y="3365890"/>
            <a:ext cx="0" cy="55078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487439" y="2371422"/>
            <a:ext cx="0" cy="550782"/>
          </a:xfrm>
          <a:prstGeom prst="straightConnector1">
            <a:avLst/>
          </a:prstGeom>
          <a:ln w="38100" cmpd="sng">
            <a:solidFill>
              <a:srgbClr val="72A37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10" idx="0"/>
          </p:cNvCxnSpPr>
          <p:nvPr/>
        </p:nvCxnSpPr>
        <p:spPr>
          <a:xfrm rot="5400000">
            <a:off x="4487000" y="2958941"/>
            <a:ext cx="2585622" cy="1048079"/>
          </a:xfrm>
          <a:prstGeom prst="curvedConnector3">
            <a:avLst>
              <a:gd name="adj1" fmla="val -296"/>
            </a:avLst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61762" y="1912439"/>
            <a:ext cx="111543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cap="small" dirty="0" smtClean="0"/>
              <a:t>mouth</a:t>
            </a:r>
            <a:endParaRPr lang="en-US" sz="2400" cap="small" dirty="0"/>
          </a:p>
        </p:txBody>
      </p:sp>
      <p:sp>
        <p:nvSpPr>
          <p:cNvPr id="39" name="TextBox 38"/>
          <p:cNvSpPr txBox="1"/>
          <p:nvPr/>
        </p:nvSpPr>
        <p:spPr>
          <a:xfrm>
            <a:off x="6961762" y="2922204"/>
            <a:ext cx="111543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cap="small" dirty="0" smtClean="0"/>
              <a:t>goose</a:t>
            </a:r>
            <a:endParaRPr lang="en-US" sz="2400" cap="small" dirty="0"/>
          </a:p>
        </p:txBody>
      </p:sp>
      <p:sp>
        <p:nvSpPr>
          <p:cNvPr id="40" name="TextBox 39"/>
          <p:cNvSpPr txBox="1"/>
          <p:nvPr/>
        </p:nvSpPr>
        <p:spPr>
          <a:xfrm>
            <a:off x="6961762" y="3855476"/>
            <a:ext cx="93333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cap="small" dirty="0" smtClean="0"/>
              <a:t>goat</a:t>
            </a:r>
            <a:endParaRPr lang="en-US" sz="2400" cap="small" dirty="0"/>
          </a:p>
        </p:txBody>
      </p:sp>
      <p:sp>
        <p:nvSpPr>
          <p:cNvPr id="41" name="TextBox 40"/>
          <p:cNvSpPr txBox="1"/>
          <p:nvPr/>
        </p:nvSpPr>
        <p:spPr>
          <a:xfrm>
            <a:off x="266776" y="1912439"/>
            <a:ext cx="96393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cap="small" dirty="0" smtClean="0"/>
              <a:t>price</a:t>
            </a:r>
            <a:endParaRPr lang="en-US" sz="2400" cap="small" dirty="0"/>
          </a:p>
        </p:txBody>
      </p:sp>
      <p:sp>
        <p:nvSpPr>
          <p:cNvPr id="42" name="TextBox 41"/>
          <p:cNvSpPr txBox="1"/>
          <p:nvPr/>
        </p:nvSpPr>
        <p:spPr>
          <a:xfrm>
            <a:off x="334180" y="2902583"/>
            <a:ext cx="896899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cap="small" dirty="0" smtClean="0"/>
              <a:t>fleece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6154" y="3868434"/>
            <a:ext cx="881599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cap="small" dirty="0" smtClean="0"/>
              <a:t>fleece</a:t>
            </a:r>
            <a:endParaRPr lang="en-US" sz="2400" cap="small" dirty="0"/>
          </a:p>
        </p:txBody>
      </p:sp>
      <p:sp>
        <p:nvSpPr>
          <p:cNvPr id="44" name="TextBox 43"/>
          <p:cNvSpPr txBox="1"/>
          <p:nvPr/>
        </p:nvSpPr>
        <p:spPr>
          <a:xfrm>
            <a:off x="530370" y="4833393"/>
            <a:ext cx="68025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cap="small" dirty="0" smtClean="0"/>
              <a:t>face</a:t>
            </a:r>
            <a:endParaRPr lang="en-US" sz="2400" cap="smal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21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4405 " pathEditMode="relative" ptsTypes="AA">
                                      <p:cBhvr>
                                        <p:cTn id="20" dur="3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4455E-6 5.46549E-7 L 3.84455E-6 -0.14521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7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0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33 -0.09546 L 0.14261 -0.09546 C 0.20844 -0.09546 0.28956 0.04819 0.28956 0.16497 L 0.28956 0.42655 " pathEditMode="relative" rAng="0" ptsTypes="FfFF">
                                      <p:cBhvr>
                                        <p:cTn id="24" dur="3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43" y="2608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0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903 -0.09546 L -0.16259 -0.09546 C -0.23033 -0.09546 -0.31405 0.04773 -0.31405 0.16497 L -0.31405 0.42655 " pathEditMode="relative" rAng="0" ptsTypes="FfFF">
                                      <p:cBhvr>
                                        <p:cTn id="26" dur="3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51" y="2608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6.83672E-7 -6.16026E-7 L 0.00017 -0.14822 " pathEditMode="relative" rAng="0" ptsTypes="AA">
                                      <p:cBhvr>
                                        <p:cTn id="28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1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-0.14405 " pathEditMode="relative" ptsTypes="AA">
                                      <p:cBhvr>
                                        <p:cTn id="30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 -0.14405 " pathEditMode="relative" ptsTypes="AA">
                                      <p:cBhvr>
                                        <p:cTn id="32" dur="3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 bldLvl="2"/>
      <p:bldP spid="32" grpId="1" build="allAtOnce"/>
      <p:bldP spid="39" grpId="0" build="p"/>
      <p:bldP spid="39" grpId="1" build="allAtOnce"/>
      <p:bldP spid="40" grpId="0"/>
      <p:bldP spid="40" grpId="1"/>
      <p:bldP spid="41" grpId="0" build="p" bldLvl="2"/>
      <p:bldP spid="41" grpId="1" build="allAtOnce"/>
      <p:bldP spid="42" grpId="0" build="p"/>
      <p:bldP spid="42" grpId="1" build="allAtOnce"/>
      <p:bldP spid="43" grpId="0"/>
      <p:bldP spid="43" grpId="1"/>
      <p:bldP spid="44" grpId="0"/>
      <p:bldP spid="4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154" y="274638"/>
            <a:ext cx="7711046" cy="1143000"/>
          </a:xfrm>
        </p:spPr>
        <p:txBody>
          <a:bodyPr/>
          <a:lstStyle/>
          <a:p>
            <a:r>
              <a:rPr lang="en-US" dirty="0" err="1" smtClean="0"/>
              <a:t>Luick’s</a:t>
            </a:r>
            <a:r>
              <a:rPr lang="en-US" dirty="0" smtClean="0"/>
              <a:t> chronology in the North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10941" y="4758149"/>
            <a:ext cx="5355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ai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338799" y="1820638"/>
            <a:ext cx="5967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i</a:t>
            </a:r>
            <a:r>
              <a:rPr lang="en-US" sz="3200" dirty="0" smtClean="0"/>
              <a:t>ː</a:t>
            </a:r>
          </a:p>
          <a:p>
            <a:endParaRPr lang="en-US" sz="3200" dirty="0" smtClean="0"/>
          </a:p>
          <a:p>
            <a:r>
              <a:rPr lang="en-US" sz="3200" dirty="0" smtClean="0"/>
              <a:t>eː</a:t>
            </a:r>
          </a:p>
          <a:p>
            <a:endParaRPr lang="en-US" sz="3200" dirty="0"/>
          </a:p>
          <a:p>
            <a:r>
              <a:rPr lang="en-US" sz="3200" dirty="0" err="1" smtClean="0"/>
              <a:t>ɛ</a:t>
            </a:r>
            <a:r>
              <a:rPr lang="en-US" sz="3200" dirty="0" smtClean="0"/>
              <a:t>ː</a:t>
            </a:r>
          </a:p>
          <a:p>
            <a:endParaRPr lang="en-US" sz="3200" dirty="0" smtClean="0"/>
          </a:p>
          <a:p>
            <a:r>
              <a:rPr lang="en-US" sz="3200" dirty="0" smtClean="0"/>
              <a:t>aː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957410" y="4775791"/>
            <a:ext cx="59672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au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303850" y="1820638"/>
            <a:ext cx="7038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uː</a:t>
            </a:r>
          </a:p>
          <a:p>
            <a:endParaRPr lang="en-US" sz="3200" dirty="0"/>
          </a:p>
          <a:p>
            <a:r>
              <a:rPr lang="en-US" sz="3200" dirty="0" smtClean="0"/>
              <a:t>oː</a:t>
            </a:r>
          </a:p>
          <a:p>
            <a:endParaRPr lang="en-US" sz="3200" dirty="0"/>
          </a:p>
          <a:p>
            <a:r>
              <a:rPr lang="en-US" sz="3200" dirty="0" err="1" smtClean="0"/>
              <a:t>ɔ</a:t>
            </a:r>
            <a:r>
              <a:rPr lang="en-US" sz="3200" dirty="0" smtClean="0"/>
              <a:t>ː</a:t>
            </a:r>
            <a:endParaRPr lang="en-US" sz="32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529873" y="3365890"/>
            <a:ext cx="0" cy="55078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529873" y="4375652"/>
            <a:ext cx="0" cy="535489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529873" y="2371422"/>
            <a:ext cx="0" cy="55078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16200000" flipH="1">
            <a:off x="1023481" y="2908614"/>
            <a:ext cx="2603263" cy="1131096"/>
          </a:xfrm>
          <a:prstGeom prst="curvedConnector3">
            <a:avLst>
              <a:gd name="adj1" fmla="val 570"/>
            </a:avLst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487439" y="3365890"/>
            <a:ext cx="0" cy="55078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487439" y="2371422"/>
            <a:ext cx="0" cy="550782"/>
          </a:xfrm>
          <a:prstGeom prst="straightConnector1">
            <a:avLst/>
          </a:prstGeom>
          <a:ln w="38100" cmpd="sng">
            <a:solidFill>
              <a:srgbClr val="72A37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10" idx="0"/>
          </p:cNvCxnSpPr>
          <p:nvPr/>
        </p:nvCxnSpPr>
        <p:spPr>
          <a:xfrm rot="5400000">
            <a:off x="4487000" y="2958941"/>
            <a:ext cx="2585622" cy="1048079"/>
          </a:xfrm>
          <a:prstGeom prst="curvedConnector3">
            <a:avLst>
              <a:gd name="adj1" fmla="val -296"/>
            </a:avLst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61762" y="1912439"/>
            <a:ext cx="111543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cap="small" dirty="0" smtClean="0"/>
              <a:t>mouth</a:t>
            </a:r>
            <a:endParaRPr lang="en-US" sz="2400" cap="small" dirty="0"/>
          </a:p>
        </p:txBody>
      </p:sp>
      <p:sp>
        <p:nvSpPr>
          <p:cNvPr id="39" name="TextBox 38"/>
          <p:cNvSpPr txBox="1"/>
          <p:nvPr/>
        </p:nvSpPr>
        <p:spPr>
          <a:xfrm>
            <a:off x="6961762" y="2922204"/>
            <a:ext cx="111543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cap="small" dirty="0" smtClean="0"/>
              <a:t>goose</a:t>
            </a:r>
            <a:endParaRPr lang="en-US" sz="2400" cap="small" dirty="0"/>
          </a:p>
        </p:txBody>
      </p:sp>
      <p:sp>
        <p:nvSpPr>
          <p:cNvPr id="40" name="TextBox 39"/>
          <p:cNvSpPr txBox="1"/>
          <p:nvPr/>
        </p:nvSpPr>
        <p:spPr>
          <a:xfrm>
            <a:off x="6961762" y="3855476"/>
            <a:ext cx="93333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cap="small" dirty="0" smtClean="0"/>
              <a:t>goat</a:t>
            </a:r>
            <a:endParaRPr lang="en-US" sz="2400" cap="small" dirty="0"/>
          </a:p>
        </p:txBody>
      </p:sp>
      <p:sp>
        <p:nvSpPr>
          <p:cNvPr id="41" name="TextBox 40"/>
          <p:cNvSpPr txBox="1"/>
          <p:nvPr/>
        </p:nvSpPr>
        <p:spPr>
          <a:xfrm>
            <a:off x="266776" y="1912439"/>
            <a:ext cx="96393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cap="small" dirty="0" smtClean="0"/>
              <a:t>price</a:t>
            </a:r>
            <a:endParaRPr lang="en-US" sz="2400" cap="small" dirty="0"/>
          </a:p>
        </p:txBody>
      </p:sp>
      <p:sp>
        <p:nvSpPr>
          <p:cNvPr id="42" name="TextBox 41"/>
          <p:cNvSpPr txBox="1"/>
          <p:nvPr/>
        </p:nvSpPr>
        <p:spPr>
          <a:xfrm>
            <a:off x="334180" y="2902583"/>
            <a:ext cx="896899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cap="small" dirty="0" smtClean="0"/>
              <a:t>fleece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6154" y="3868434"/>
            <a:ext cx="881599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cap="small" dirty="0" smtClean="0"/>
              <a:t>fleece</a:t>
            </a:r>
            <a:endParaRPr lang="en-US" sz="2400" cap="small" dirty="0"/>
          </a:p>
        </p:txBody>
      </p:sp>
      <p:sp>
        <p:nvSpPr>
          <p:cNvPr id="44" name="TextBox 43"/>
          <p:cNvSpPr txBox="1"/>
          <p:nvPr/>
        </p:nvSpPr>
        <p:spPr>
          <a:xfrm>
            <a:off x="530370" y="4833393"/>
            <a:ext cx="68025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cap="small" dirty="0" smtClean="0"/>
              <a:t>face</a:t>
            </a:r>
            <a:endParaRPr lang="en-US" sz="2400" cap="smal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380298" y="2371422"/>
            <a:ext cx="317471" cy="35256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380298" y="2371422"/>
            <a:ext cx="317471" cy="35256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58057" y="2785599"/>
            <a:ext cx="611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!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137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2611E-6 2.41891E-6 L -0.27984 -0.00394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00" y="-20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-0.14405 " pathEditMode="relative" ptsTypes="AA">
                                      <p:cBhvr>
                                        <p:cTn id="24" dur="3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0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33 -0.09546 L 0.14261 -0.09546 C 0.20844 -0.09546 0.28956 0.04819 0.28956 0.16497 L 0.28956 0.42655 " pathEditMode="relative" rAng="0" ptsTypes="FfFF">
                                      <p:cBhvr>
                                        <p:cTn id="26" dur="3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43" y="2608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 -0.14405 " pathEditMode="relative" ptsTypes="AA">
                                      <p:cBhvr>
                                        <p:cTn id="28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 0 L 0 -0.14405 " pathEditMode="relative" ptsTypes="AA">
                                      <p:cBhvr>
                                        <p:cTn id="30" dur="3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1" build="allAtOnce"/>
      <p:bldP spid="39" grpId="0" build="p"/>
      <p:bldP spid="39" grpId="1" build="allAtOnce"/>
      <p:bldP spid="40" grpId="1"/>
      <p:bldP spid="41" grpId="0" build="p" bldLvl="2"/>
      <p:bldP spid="41" grpId="1" build="allAtOnce"/>
      <p:bldP spid="42" grpId="0" build="p"/>
      <p:bldP spid="42" grpId="1" build="allAtOnce"/>
      <p:bldP spid="43" grpId="0"/>
      <p:bldP spid="43" grpId="1"/>
      <p:bldP spid="44" grpId="0"/>
      <p:bldP spid="44" grpId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Jespersen’s chronology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/>
              <a:t>1909: </a:t>
            </a:r>
            <a:r>
              <a:rPr lang="en-US" sz="2400" i="1" dirty="0"/>
              <a:t>A Modern English Grammar on Historical </a:t>
            </a:r>
            <a:r>
              <a:rPr lang="en-US" sz="2400" i="1" dirty="0" smtClean="0"/>
              <a:t>Principles</a:t>
            </a:r>
            <a:endParaRPr lang="en-US" sz="2400" dirty="0" smtClean="0"/>
          </a:p>
          <a:p>
            <a:r>
              <a:rPr lang="en-US" sz="2400" dirty="0" smtClean="0"/>
              <a:t>Drag</a:t>
            </a:r>
            <a:r>
              <a:rPr lang="en-US" sz="2400" dirty="0"/>
              <a:t>-chain led by high </a:t>
            </a:r>
            <a:r>
              <a:rPr lang="en-US" sz="2400" dirty="0" smtClean="0"/>
              <a:t>vowels</a:t>
            </a:r>
          </a:p>
          <a:p>
            <a:r>
              <a:rPr lang="en-US" sz="2400" dirty="0" smtClean="0"/>
              <a:t>Argument: </a:t>
            </a:r>
          </a:p>
          <a:p>
            <a:pPr lvl="1"/>
            <a:r>
              <a:rPr lang="en-US" sz="2400" dirty="0" smtClean="0"/>
              <a:t>Some spelling evidence to suggest low vowels were last to shift</a:t>
            </a:r>
          </a:p>
          <a:p>
            <a:pPr lvl="1"/>
            <a:r>
              <a:rPr lang="en-US" sz="2400" i="1" dirty="0" smtClean="0"/>
              <a:t>Contra</a:t>
            </a:r>
            <a:r>
              <a:rPr lang="en-US" sz="2400" dirty="0" smtClean="0"/>
              <a:t> push-chains – why don’t the vowels merge?</a:t>
            </a:r>
          </a:p>
          <a:p>
            <a:pPr lvl="1"/>
            <a:r>
              <a:rPr lang="en-US" sz="2400" dirty="0"/>
              <a:t>Some places, </a:t>
            </a:r>
            <a:r>
              <a:rPr lang="en-US" sz="2400" cap="small" dirty="0" smtClean="0"/>
              <a:t>mouth</a:t>
            </a:r>
            <a:r>
              <a:rPr lang="en-US" sz="2400" dirty="0" smtClean="0"/>
              <a:t> simply </a:t>
            </a:r>
            <a:r>
              <a:rPr lang="en-US" sz="2400" dirty="0"/>
              <a:t>didn’t diphthongize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02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Jespersen’s chronology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93978" y="4758149"/>
            <a:ext cx="5355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ai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338799" y="1820638"/>
            <a:ext cx="5967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i</a:t>
            </a:r>
            <a:r>
              <a:rPr lang="en-US" sz="3200" dirty="0" smtClean="0"/>
              <a:t>ː</a:t>
            </a:r>
          </a:p>
          <a:p>
            <a:endParaRPr lang="en-US" sz="3200" dirty="0" smtClean="0"/>
          </a:p>
          <a:p>
            <a:r>
              <a:rPr lang="en-US" sz="3200" dirty="0" smtClean="0"/>
              <a:t>eː</a:t>
            </a:r>
          </a:p>
          <a:p>
            <a:endParaRPr lang="en-US" sz="3200" dirty="0"/>
          </a:p>
          <a:p>
            <a:r>
              <a:rPr lang="en-US" sz="3200" dirty="0" err="1" smtClean="0"/>
              <a:t>ɛ</a:t>
            </a:r>
            <a:r>
              <a:rPr lang="en-US" sz="3200" dirty="0" smtClean="0"/>
              <a:t>ː</a:t>
            </a:r>
          </a:p>
          <a:p>
            <a:endParaRPr lang="en-US" sz="3200" dirty="0" smtClean="0"/>
          </a:p>
          <a:p>
            <a:r>
              <a:rPr lang="en-US" sz="3200" dirty="0" smtClean="0"/>
              <a:t>aː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007537" y="4775791"/>
            <a:ext cx="59672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au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303850" y="1820638"/>
            <a:ext cx="7038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uː</a:t>
            </a:r>
          </a:p>
          <a:p>
            <a:endParaRPr lang="en-US" sz="3200" dirty="0"/>
          </a:p>
          <a:p>
            <a:r>
              <a:rPr lang="en-US" sz="3200" dirty="0" smtClean="0"/>
              <a:t>oː</a:t>
            </a:r>
          </a:p>
          <a:p>
            <a:endParaRPr lang="en-US" sz="3200" dirty="0"/>
          </a:p>
          <a:p>
            <a:r>
              <a:rPr lang="en-US" sz="3200" dirty="0" err="1" smtClean="0"/>
              <a:t>ɔ</a:t>
            </a:r>
            <a:r>
              <a:rPr lang="en-US" sz="3200" dirty="0" smtClean="0"/>
              <a:t>ː</a:t>
            </a:r>
            <a:endParaRPr lang="en-US" sz="32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529873" y="3365890"/>
            <a:ext cx="0" cy="55078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529873" y="4375652"/>
            <a:ext cx="0" cy="535489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529873" y="2371422"/>
            <a:ext cx="0" cy="55078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endCxn id="7" idx="0"/>
          </p:cNvCxnSpPr>
          <p:nvPr/>
        </p:nvCxnSpPr>
        <p:spPr>
          <a:xfrm rot="16200000" flipH="1">
            <a:off x="967842" y="2964253"/>
            <a:ext cx="2585618" cy="1002173"/>
          </a:xfrm>
          <a:prstGeom prst="curvedConnector3">
            <a:avLst>
              <a:gd name="adj1" fmla="val -296"/>
            </a:avLst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487439" y="3365890"/>
            <a:ext cx="0" cy="55078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487439" y="2371422"/>
            <a:ext cx="0" cy="550782"/>
          </a:xfrm>
          <a:prstGeom prst="straightConnector1">
            <a:avLst/>
          </a:prstGeom>
          <a:ln w="38100" cmpd="sng">
            <a:solidFill>
              <a:srgbClr val="72A37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10" idx="0"/>
          </p:cNvCxnSpPr>
          <p:nvPr/>
        </p:nvCxnSpPr>
        <p:spPr>
          <a:xfrm rot="5400000">
            <a:off x="4537127" y="2958941"/>
            <a:ext cx="2585622" cy="1048079"/>
          </a:xfrm>
          <a:prstGeom prst="curvedConnector3">
            <a:avLst>
              <a:gd name="adj1" fmla="val -296"/>
            </a:avLst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61762" y="1912439"/>
            <a:ext cx="111543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cap="small" dirty="0" smtClean="0"/>
              <a:t>mouth</a:t>
            </a:r>
            <a:endParaRPr lang="en-US" sz="2400" cap="small" dirty="0"/>
          </a:p>
        </p:txBody>
      </p:sp>
      <p:sp>
        <p:nvSpPr>
          <p:cNvPr id="39" name="TextBox 38"/>
          <p:cNvSpPr txBox="1"/>
          <p:nvPr/>
        </p:nvSpPr>
        <p:spPr>
          <a:xfrm>
            <a:off x="6961762" y="2922204"/>
            <a:ext cx="111543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cap="small" dirty="0" smtClean="0"/>
              <a:t>boot</a:t>
            </a:r>
            <a:endParaRPr lang="en-US" sz="2400" cap="small" dirty="0"/>
          </a:p>
        </p:txBody>
      </p:sp>
      <p:sp>
        <p:nvSpPr>
          <p:cNvPr id="40" name="TextBox 39"/>
          <p:cNvSpPr txBox="1"/>
          <p:nvPr/>
        </p:nvSpPr>
        <p:spPr>
          <a:xfrm>
            <a:off x="6961762" y="3855476"/>
            <a:ext cx="93333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cap="small" dirty="0" smtClean="0"/>
              <a:t>boat</a:t>
            </a:r>
            <a:endParaRPr lang="en-US" sz="2400" cap="small" dirty="0"/>
          </a:p>
        </p:txBody>
      </p:sp>
      <p:sp>
        <p:nvSpPr>
          <p:cNvPr id="41" name="TextBox 40"/>
          <p:cNvSpPr txBox="1"/>
          <p:nvPr/>
        </p:nvSpPr>
        <p:spPr>
          <a:xfrm>
            <a:off x="233358" y="1929151"/>
            <a:ext cx="96393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cap="small" dirty="0" smtClean="0"/>
              <a:t>price</a:t>
            </a:r>
            <a:endParaRPr lang="en-US" sz="2400" cap="small" dirty="0"/>
          </a:p>
        </p:txBody>
      </p:sp>
      <p:sp>
        <p:nvSpPr>
          <p:cNvPr id="42" name="TextBox 41"/>
          <p:cNvSpPr txBox="1"/>
          <p:nvPr/>
        </p:nvSpPr>
        <p:spPr>
          <a:xfrm>
            <a:off x="216650" y="2902583"/>
            <a:ext cx="9810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cap="small" dirty="0" smtClean="0"/>
              <a:t>fleece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16027" y="3868434"/>
            <a:ext cx="881599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cap="small" dirty="0" smtClean="0"/>
              <a:t>fleece</a:t>
            </a:r>
            <a:endParaRPr lang="en-US" sz="2400" cap="small" dirty="0"/>
          </a:p>
        </p:txBody>
      </p:sp>
      <p:sp>
        <p:nvSpPr>
          <p:cNvPr id="44" name="TextBox 43"/>
          <p:cNvSpPr txBox="1"/>
          <p:nvPr/>
        </p:nvSpPr>
        <p:spPr>
          <a:xfrm>
            <a:off x="513661" y="4833393"/>
            <a:ext cx="68025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cap="small" dirty="0" smtClean="0"/>
              <a:t>face</a:t>
            </a:r>
            <a:endParaRPr lang="en-US" sz="2400" cap="smal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08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8 -0.09546 L 0.12054 -0.09546 C 0.18325 -0.09546 0.2609 0.04842 0.2609 0.16497 L 0.2609 0.42632 " pathEditMode="relative" rAng="0" ptsTypes="FfFF">
                                      <p:cBhvr>
                                        <p:cTn id="22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00" y="2608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28 -0.09546 L -0.1678 -0.09546 C -0.23172 -0.09546 -0.31058 0.04796 -0.31058 0.16497 L -0.31058 0.42632 " pathEditMode="relative" rAng="0" ptsTypes="FfFF">
                                      <p:cBhvr>
                                        <p:cTn id="24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65" y="2608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-0.14405 " pathEditMode="relative" ptsTypes="AA">
                                      <p:cBhvr>
                                        <p:cTn id="26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84455E-6 5.46549E-7 L 3.84455E-6 -0.14521 " pathEditMode="relative" rAng="0" ptsTypes="AA">
                                      <p:cBhvr>
                                        <p:cTn id="28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7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6.83672E-7 -6.16026E-7 L 0.00017 -0.14822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1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 -0.14405 " pathEditMode="relative" ptsTypes="AA">
                                      <p:cBhvr>
                                        <p:cTn id="32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 0 L 0 -0.14405 " pathEditMode="relative" ptsTypes="AA">
                                      <p:cBhvr>
                                        <p:cTn id="34" dur="3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6861</TotalTime>
  <Words>857</Words>
  <Application>Microsoft Macintosh PowerPoint</Application>
  <PresentationFormat>On-screen Show (4:3)</PresentationFormat>
  <Paragraphs>252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Adjacency</vt:lpstr>
      <vt:lpstr>Northern dialect evidence  for the chronology of  the Great Vowel Shift</vt:lpstr>
      <vt:lpstr>Outline</vt:lpstr>
      <vt:lpstr>The Great English Vowel Shift</vt:lpstr>
      <vt:lpstr>The Great English Vowel Shift</vt:lpstr>
      <vt:lpstr>Luick’s chronology</vt:lpstr>
      <vt:lpstr>Luick’s chronology</vt:lpstr>
      <vt:lpstr>Luick’s chronology in the North</vt:lpstr>
      <vt:lpstr>Jespersen’s chronology</vt:lpstr>
      <vt:lpstr>Jespersen’s chronology</vt:lpstr>
      <vt:lpstr>Stockwell &amp; Minkova’s challenge</vt:lpstr>
      <vt:lpstr>How to resolve this debate?</vt:lpstr>
      <vt:lpstr>Kolb 1966</vt:lpstr>
      <vt:lpstr>Sample map from the Phonological Atlas</vt:lpstr>
      <vt:lpstr>Modern realizations of ME /iː/ (price)</vt:lpstr>
      <vt:lpstr>Modern realizations of ME /eː/ (fleece)</vt:lpstr>
      <vt:lpstr>Modern realizations of ME /uː/ (mouth)</vt:lpstr>
      <vt:lpstr>Modern realizations of ME /oː/ (goose)</vt:lpstr>
      <vt:lpstr>Relationship between /uː/ (mouth) and /oː/ (goose)</vt:lpstr>
      <vt:lpstr>Transmission vs. Diffusion</vt:lpstr>
      <vt:lpstr>Diffusion outcomes</vt:lpstr>
      <vt:lpstr>PowerPoint Presentation</vt:lpstr>
      <vt:lpstr>Conclusion</vt:lpstr>
      <vt:lpstr>Thank you!  Many thanks to Don Ringe, Bill Labov, Gillian Sankoff, the Penn  Socio Lab, and the audience at the 5th Northern Englishes Workshop.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Northern England  and the Great Vowel Shift  A 5-minute dialect geographical approach</dc:title>
  <dc:creator>Hilary Prichard</dc:creator>
  <cp:lastModifiedBy>Hilary Prichard</cp:lastModifiedBy>
  <cp:revision>158</cp:revision>
  <cp:lastPrinted>2012-02-24T16:45:10Z</cp:lastPrinted>
  <dcterms:created xsi:type="dcterms:W3CDTF">2012-02-23T20:56:16Z</dcterms:created>
  <dcterms:modified xsi:type="dcterms:W3CDTF">2012-10-31T02:19:08Z</dcterms:modified>
</cp:coreProperties>
</file>