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0" r:id="rId1"/>
  </p:sldMasterIdLst>
  <p:notesMasterIdLst>
    <p:notesMasterId r:id="rId25"/>
  </p:notesMasterIdLst>
  <p:handoutMasterIdLst>
    <p:handoutMasterId r:id="rId26"/>
  </p:handoutMasterIdLst>
  <p:sldIdLst>
    <p:sldId id="256" r:id="rId2"/>
    <p:sldId id="262" r:id="rId3"/>
    <p:sldId id="260" r:id="rId4"/>
    <p:sldId id="257" r:id="rId5"/>
    <p:sldId id="275" r:id="rId6"/>
    <p:sldId id="274" r:id="rId7"/>
    <p:sldId id="281" r:id="rId8"/>
    <p:sldId id="264" r:id="rId9"/>
    <p:sldId id="276" r:id="rId10"/>
    <p:sldId id="265" r:id="rId11"/>
    <p:sldId id="266" r:id="rId12"/>
    <p:sldId id="267" r:id="rId13"/>
    <p:sldId id="279" r:id="rId14"/>
    <p:sldId id="268" r:id="rId15"/>
    <p:sldId id="269" r:id="rId16"/>
    <p:sldId id="270" r:id="rId17"/>
    <p:sldId id="259" r:id="rId18"/>
    <p:sldId id="278" r:id="rId19"/>
    <p:sldId id="280" r:id="rId20"/>
    <p:sldId id="273" r:id="rId21"/>
    <p:sldId id="271" r:id="rId22"/>
    <p:sldId id="272" r:id="rId23"/>
    <p:sldId id="261" r:id="rId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ckground" id="{2DFC351E-0D7D-8743-B0AC-33C157E560CA}">
          <p14:sldIdLst>
            <p14:sldId id="256"/>
            <p14:sldId id="262"/>
            <p14:sldId id="260"/>
            <p14:sldId id="257"/>
            <p14:sldId id="275"/>
            <p14:sldId id="274"/>
            <p14:sldId id="281"/>
            <p14:sldId id="264"/>
            <p14:sldId id="276"/>
            <p14:sldId id="265"/>
            <p14:sldId id="266"/>
            <p14:sldId id="267"/>
            <p14:sldId id="279"/>
          </p14:sldIdLst>
        </p14:section>
        <p14:section name="Maps" id="{9A3790A3-250A-C24A-AFD8-C20B74133A8A}">
          <p14:sldIdLst>
            <p14:sldId id="268"/>
            <p14:sldId id="269"/>
            <p14:sldId id="270"/>
            <p14:sldId id="259"/>
            <p14:sldId id="278"/>
            <p14:sldId id="280"/>
            <p14:sldId id="273"/>
            <p14:sldId id="271"/>
            <p14:sldId id="272"/>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29" autoAdjust="0"/>
    <p:restoredTop sz="99809" autoAdjust="0"/>
  </p:normalViewPr>
  <p:slideViewPr>
    <p:cSldViewPr snapToGrid="0" snapToObjects="1">
      <p:cViewPr varScale="1">
        <p:scale>
          <a:sx n="90" d="100"/>
          <a:sy n="90" d="100"/>
        </p:scale>
        <p:origin x="-104" y="-1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DE69C69D-B199-C743-9C76-1BCE85B6717F}" type="datetime1">
              <a:rPr lang="en-US" smtClean="0"/>
              <a:t>5/9/12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AFC45AA1-2CCF-1240-9C62-FE5816F4AEDD}" type="slidenum">
              <a:rPr lang="en-US" smtClean="0"/>
              <a:t>‹#›</a:t>
            </a:fld>
            <a:endParaRPr lang="en-US"/>
          </a:p>
        </p:txBody>
      </p:sp>
    </p:spTree>
    <p:extLst>
      <p:ext uri="{BB962C8B-B14F-4D97-AF65-F5344CB8AC3E}">
        <p14:creationId xmlns:p14="http://schemas.microsoft.com/office/powerpoint/2010/main" val="17712366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898E32A0-CE76-484A-9716-CED45A891186}" type="datetime1">
              <a:rPr lang="en-US" smtClean="0"/>
              <a:t>5/9/12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38B581E7-3EF9-BA4A-B5F7-063588E467B8}" type="slidenum">
              <a:rPr lang="en-US" smtClean="0"/>
              <a:t>‹#›</a:t>
            </a:fld>
            <a:endParaRPr lang="en-US"/>
          </a:p>
        </p:txBody>
      </p:sp>
    </p:spTree>
    <p:extLst>
      <p:ext uri="{BB962C8B-B14F-4D97-AF65-F5344CB8AC3E}">
        <p14:creationId xmlns:p14="http://schemas.microsoft.com/office/powerpoint/2010/main" val="42285176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I’ll be revisiting</a:t>
            </a:r>
            <a:r>
              <a:rPr lang="en-US" baseline="0" dirty="0" smtClean="0"/>
              <a:t> a century-old debate surrounding one of the largest sound changes in the history of English, and presenting one approach which can be used to shed light on some of the issues that have been tied up in this debate.</a:t>
            </a:r>
            <a:endParaRPr lang="en-US" dirty="0"/>
          </a:p>
        </p:txBody>
      </p:sp>
      <p:sp>
        <p:nvSpPr>
          <p:cNvPr id="4" name="Slide Number Placeholder 3"/>
          <p:cNvSpPr>
            <a:spLocks noGrp="1"/>
          </p:cNvSpPr>
          <p:nvPr>
            <p:ph type="sldNum" sz="quarter" idx="10"/>
          </p:nvPr>
        </p:nvSpPr>
        <p:spPr/>
        <p:txBody>
          <a:bodyPr/>
          <a:lstStyle/>
          <a:p>
            <a:fld id="{38B581E7-3EF9-BA4A-B5F7-063588E467B8}" type="slidenum">
              <a:rPr lang="en-US" smtClean="0"/>
              <a:t>1</a:t>
            </a:fld>
            <a:endParaRPr lang="en-US"/>
          </a:p>
        </p:txBody>
      </p:sp>
    </p:spTree>
    <p:extLst>
      <p:ext uri="{BB962C8B-B14F-4D97-AF65-F5344CB8AC3E}">
        <p14:creationId xmlns:p14="http://schemas.microsoft.com/office/powerpoint/2010/main" val="38996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the last position I’ll mention here, is the objection raised</a:t>
            </a:r>
            <a:r>
              <a:rPr lang="en-US" baseline="0" dirty="0" smtClean="0"/>
              <a:t> by </a:t>
            </a:r>
            <a:r>
              <a:rPr lang="en-US" baseline="0" dirty="0" err="1" smtClean="0"/>
              <a:t>Stockwell</a:t>
            </a:r>
            <a:r>
              <a:rPr lang="en-US" baseline="0" dirty="0" smtClean="0"/>
              <a:t> and </a:t>
            </a:r>
            <a:r>
              <a:rPr lang="en-US" baseline="0" dirty="0" err="1" smtClean="0"/>
              <a:t>Minkova</a:t>
            </a:r>
            <a:r>
              <a:rPr lang="en-US" baseline="0" dirty="0" smtClean="0"/>
              <a:t> in 1988, who said that based on the dialect data, the GVS was not actually a coherent chain shift at all. Rather, it’s pretty much wishful thinking on the part of linguists, who have imposed this nice neat schema on a change which was actually a rather messy series of historical changes and mergers. [click] They base this claim largely on [click] evidence from a few locations in the North where we see that GOOSE fronting occurred, but MOUTH diphthongization ALSO occurred. [click] So clearly this undercuts the basis of </a:t>
            </a:r>
            <a:r>
              <a:rPr lang="en-US" baseline="0" dirty="0" err="1" smtClean="0"/>
              <a:t>Luick’s</a:t>
            </a:r>
            <a:r>
              <a:rPr lang="en-US" baseline="0" dirty="0" smtClean="0"/>
              <a:t> argument, since the causal relationship between those two vowels is not maintained. [click] …or does it?</a:t>
            </a:r>
          </a:p>
        </p:txBody>
      </p:sp>
      <p:sp>
        <p:nvSpPr>
          <p:cNvPr id="4" name="Slide Number Placeholder 3"/>
          <p:cNvSpPr>
            <a:spLocks noGrp="1"/>
          </p:cNvSpPr>
          <p:nvPr>
            <p:ph type="sldNum" sz="quarter" idx="10"/>
          </p:nvPr>
        </p:nvSpPr>
        <p:spPr/>
        <p:txBody>
          <a:bodyPr/>
          <a:lstStyle/>
          <a:p>
            <a:fld id="{38B581E7-3EF9-BA4A-B5F7-063588E467B8}" type="slidenum">
              <a:rPr lang="en-US" smtClean="0"/>
              <a:t>10</a:t>
            </a:fld>
            <a:endParaRPr lang="en-US"/>
          </a:p>
        </p:txBody>
      </p:sp>
    </p:spTree>
    <p:extLst>
      <p:ext uri="{BB962C8B-B14F-4D97-AF65-F5344CB8AC3E}">
        <p14:creationId xmlns:p14="http://schemas.microsoft.com/office/powerpoint/2010/main" val="2750629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this talk I’ll argue that these few data points cited by </a:t>
            </a:r>
            <a:r>
              <a:rPr lang="en-US" baseline="0" dirty="0" err="1" smtClean="0"/>
              <a:t>Stockwell</a:t>
            </a:r>
            <a:r>
              <a:rPr lang="en-US" baseline="0" dirty="0" smtClean="0"/>
              <a:t> and </a:t>
            </a:r>
            <a:r>
              <a:rPr lang="en-US" baseline="0" dirty="0" err="1" smtClean="0"/>
              <a:t>Minkova</a:t>
            </a:r>
            <a:r>
              <a:rPr lang="en-US" baseline="0" dirty="0" smtClean="0"/>
              <a:t> do NOT invalidate </a:t>
            </a:r>
            <a:r>
              <a:rPr lang="en-US" baseline="0" dirty="0" err="1" smtClean="0"/>
              <a:t>Luick’s</a:t>
            </a:r>
            <a:r>
              <a:rPr lang="en-US" baseline="0" dirty="0" smtClean="0"/>
              <a:t> argument, and actually might be expected under a certain approach to sound change. How will I make this argument? [enumerate points listed]</a:t>
            </a:r>
            <a:endParaRPr lang="en-US" dirty="0"/>
          </a:p>
        </p:txBody>
      </p:sp>
      <p:sp>
        <p:nvSpPr>
          <p:cNvPr id="4" name="Slide Number Placeholder 3"/>
          <p:cNvSpPr>
            <a:spLocks noGrp="1"/>
          </p:cNvSpPr>
          <p:nvPr>
            <p:ph type="sldNum" sz="quarter" idx="10"/>
          </p:nvPr>
        </p:nvSpPr>
        <p:spPr/>
        <p:txBody>
          <a:bodyPr/>
          <a:lstStyle/>
          <a:p>
            <a:fld id="{38B581E7-3EF9-BA4A-B5F7-063588E467B8}" type="slidenum">
              <a:rPr lang="en-US" smtClean="0"/>
              <a:t>11</a:t>
            </a:fld>
            <a:endParaRPr lang="en-US"/>
          </a:p>
        </p:txBody>
      </p:sp>
    </p:spTree>
    <p:extLst>
      <p:ext uri="{BB962C8B-B14F-4D97-AF65-F5344CB8AC3E}">
        <p14:creationId xmlns:p14="http://schemas.microsoft.com/office/powerpoint/2010/main" val="1524864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I’ll be using comes from a phonological atlas of the North of England which was assembled</a:t>
            </a:r>
            <a:r>
              <a:rPr lang="en-US" baseline="0" dirty="0" smtClean="0"/>
              <a:t> by Eduard Kolb in 1966. etc. </a:t>
            </a:r>
            <a:endParaRPr lang="en-US" dirty="0"/>
          </a:p>
        </p:txBody>
      </p:sp>
      <p:sp>
        <p:nvSpPr>
          <p:cNvPr id="4" name="Slide Number Placeholder 3"/>
          <p:cNvSpPr>
            <a:spLocks noGrp="1"/>
          </p:cNvSpPr>
          <p:nvPr>
            <p:ph type="sldNum" sz="quarter" idx="10"/>
          </p:nvPr>
        </p:nvSpPr>
        <p:spPr/>
        <p:txBody>
          <a:bodyPr/>
          <a:lstStyle/>
          <a:p>
            <a:fld id="{38B581E7-3EF9-BA4A-B5F7-063588E467B8}" type="slidenum">
              <a:rPr lang="en-US" smtClean="0"/>
              <a:t>12</a:t>
            </a:fld>
            <a:endParaRPr lang="en-US"/>
          </a:p>
        </p:txBody>
      </p:sp>
    </p:spTree>
    <p:extLst>
      <p:ext uri="{BB962C8B-B14F-4D97-AF65-F5344CB8AC3E}">
        <p14:creationId xmlns:p14="http://schemas.microsoft.com/office/powerpoint/2010/main" val="372446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the type</a:t>
            </a:r>
            <a:r>
              <a:rPr lang="en-US" baseline="0" dirty="0" smtClean="0"/>
              <a:t> of map that’s given in the atlas. You can see that it has preserved a wealth of phonetic data, but as you might imagine, since you only see data for one word at a time, it’s not always easy to generalize any patterns you see across entire vowel classes. So what I’ve done is taken the data for each ME long vowel class, which consists of anywhere from 3-5 words per vowel, and I’ve summarized that data by taking only the most common vowel variant at each point, and plotted that on a map. So what you’ll be seeing on the following maps does not represent the full breadth of the variation at any one location, but rather the variant which was used most often for the words in that class. One last note before we move on and look at the actual data – I will only present data from the high and mid vowels here, because what happens in the low vowels is a bit too messy to explain in the time given. So although the FACE and GOAT class were involved in the shift, I won’t discuss them here.</a:t>
            </a:r>
            <a:endParaRPr lang="en-US" dirty="0"/>
          </a:p>
        </p:txBody>
      </p:sp>
      <p:sp>
        <p:nvSpPr>
          <p:cNvPr id="4" name="Slide Number Placeholder 3"/>
          <p:cNvSpPr>
            <a:spLocks noGrp="1"/>
          </p:cNvSpPr>
          <p:nvPr>
            <p:ph type="sldNum" sz="quarter" idx="10"/>
          </p:nvPr>
        </p:nvSpPr>
        <p:spPr/>
        <p:txBody>
          <a:bodyPr/>
          <a:lstStyle/>
          <a:p>
            <a:fld id="{38B581E7-3EF9-BA4A-B5F7-063588E467B8}" type="slidenum">
              <a:rPr lang="en-US" smtClean="0"/>
              <a:t>13</a:t>
            </a:fld>
            <a:endParaRPr lang="en-US"/>
          </a:p>
        </p:txBody>
      </p:sp>
    </p:spTree>
    <p:extLst>
      <p:ext uri="{BB962C8B-B14F-4D97-AF65-F5344CB8AC3E}">
        <p14:creationId xmlns:p14="http://schemas.microsoft.com/office/powerpoint/2010/main" val="1977178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moving on to look at the actual data. What you see here is the modern reflexes of the PRICE class. </a:t>
            </a:r>
            <a:r>
              <a:rPr lang="en-US" i="0" baseline="0" dirty="0" smtClean="0"/>
              <a:t>You can see from this map that diphthongization of the ME vowel has occurred across the entire North, although there is some variation in how this vowel is now realized. So there’s this swath of the expected outcome of this change, /</a:t>
            </a:r>
            <a:r>
              <a:rPr lang="en-US" i="0" baseline="0" dirty="0" err="1" smtClean="0"/>
              <a:t>ai</a:t>
            </a:r>
            <a:r>
              <a:rPr lang="en-US" i="0" baseline="0" dirty="0" smtClean="0"/>
              <a:t>/, which runs from the Lake District all the way over to Northern Lincolnshire. And then below this area, we see some forms that look like a further advance of the shift – so some places show further backing of the nucleus while others show </a:t>
            </a:r>
            <a:r>
              <a:rPr lang="en-US" i="0" baseline="0" dirty="0" err="1" smtClean="0"/>
              <a:t>monophthongization</a:t>
            </a:r>
            <a:r>
              <a:rPr lang="en-US" i="0" baseline="0" dirty="0" smtClean="0"/>
              <a:t>. And then finally in the far North we see something a little odd. There’s definitely a diphthong, but it’s not completely lowered the way it is elsewhere. So it looks like some sort of intermediate form.</a:t>
            </a:r>
            <a:endParaRPr lang="en-US" i="1" dirty="0"/>
          </a:p>
        </p:txBody>
      </p:sp>
      <p:sp>
        <p:nvSpPr>
          <p:cNvPr id="4" name="Slide Number Placeholder 3"/>
          <p:cNvSpPr>
            <a:spLocks noGrp="1"/>
          </p:cNvSpPr>
          <p:nvPr>
            <p:ph type="sldNum" sz="quarter" idx="10"/>
          </p:nvPr>
        </p:nvSpPr>
        <p:spPr/>
        <p:txBody>
          <a:bodyPr/>
          <a:lstStyle/>
          <a:p>
            <a:fld id="{38B581E7-3EF9-BA4A-B5F7-063588E467B8}" type="slidenum">
              <a:rPr lang="en-US" smtClean="0"/>
              <a:t>14</a:t>
            </a:fld>
            <a:endParaRPr lang="en-US"/>
          </a:p>
        </p:txBody>
      </p:sp>
    </p:spTree>
    <p:extLst>
      <p:ext uri="{BB962C8B-B14F-4D97-AF65-F5344CB8AC3E}">
        <p14:creationId xmlns:p14="http://schemas.microsoft.com/office/powerpoint/2010/main" val="462649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let’s look at th</a:t>
            </a:r>
            <a:r>
              <a:rPr lang="en-US" baseline="0" dirty="0" smtClean="0"/>
              <a:t>e ME mid front vowel, which is in the FLEECE class. We can see that raising of this vowel happened pretty uniformly across the entire North. The exception of course is this little area in red, where there’s actually a centralized diphthong. I don’t really have any ideas why this is the case, it could be a relic dialect area, or it could be an innovation – maybe someone here has worked on this and can comment on that. Regardless, the main result here is the striking uniformity in the FLEECE class, especially compared to the PRICE class we just looked at – there’s very little variation here, and certainly no nesting patterns, which  while not conclusive, is certainly consistent with </a:t>
            </a:r>
            <a:r>
              <a:rPr lang="en-US" baseline="0" dirty="0" err="1" smtClean="0"/>
              <a:t>Luick’s</a:t>
            </a:r>
            <a:r>
              <a:rPr lang="en-US" baseline="0" dirty="0" smtClean="0"/>
              <a:t> chronology of the change – if FLEECE raising happened before PRICE diphthongization, then it stands to reason that it might also have gone to completion throughout the north before PRICE did.</a:t>
            </a:r>
            <a:endParaRPr lang="en-US" dirty="0"/>
          </a:p>
        </p:txBody>
      </p:sp>
      <p:sp>
        <p:nvSpPr>
          <p:cNvPr id="4" name="Slide Number Placeholder 3"/>
          <p:cNvSpPr>
            <a:spLocks noGrp="1"/>
          </p:cNvSpPr>
          <p:nvPr>
            <p:ph type="sldNum" sz="quarter" idx="10"/>
          </p:nvPr>
        </p:nvSpPr>
        <p:spPr/>
        <p:txBody>
          <a:bodyPr/>
          <a:lstStyle/>
          <a:p>
            <a:fld id="{38B581E7-3EF9-BA4A-B5F7-063588E467B8}" type="slidenum">
              <a:rPr lang="en-US" smtClean="0"/>
              <a:t>15</a:t>
            </a:fld>
            <a:endParaRPr lang="en-US"/>
          </a:p>
        </p:txBody>
      </p:sp>
    </p:spTree>
    <p:extLst>
      <p:ext uri="{BB962C8B-B14F-4D97-AF65-F5344CB8AC3E}">
        <p14:creationId xmlns:p14="http://schemas.microsoft.com/office/powerpoint/2010/main" val="4205932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vowel to look at is that of the MOUTH class. This is the one that so much of </a:t>
            </a:r>
            <a:r>
              <a:rPr lang="en-US" dirty="0" err="1" smtClean="0"/>
              <a:t>Luick’s</a:t>
            </a:r>
            <a:r>
              <a:rPr lang="en-US" dirty="0" smtClean="0"/>
              <a:t> argument rests on, and we can see clearly here the phenomenon</a:t>
            </a:r>
            <a:r>
              <a:rPr lang="en-US" baseline="0" dirty="0" smtClean="0"/>
              <a:t> he identified. All of the red points on this map are places where this vowel did not diphthongize at all – the original ME pronunciation is maintained. The areas where this happens is pretty clearly defined. [point out on map] There’s this clear block of red in the far north, as well as in east Yorkshire. In the middle we see a few intermediate forms, and all the purple dots are the expected outcome of this change. Again, there seem to be some further advances in the southernmost area. So again a pretty clear nesting pattern, with the most advanced forms in the southwest, and the least advanced forms in the northeast.</a:t>
            </a:r>
            <a:endParaRPr lang="en-US" dirty="0"/>
          </a:p>
        </p:txBody>
      </p:sp>
      <p:sp>
        <p:nvSpPr>
          <p:cNvPr id="4" name="Slide Number Placeholder 3"/>
          <p:cNvSpPr>
            <a:spLocks noGrp="1"/>
          </p:cNvSpPr>
          <p:nvPr>
            <p:ph type="sldNum" sz="quarter" idx="10"/>
          </p:nvPr>
        </p:nvSpPr>
        <p:spPr/>
        <p:txBody>
          <a:bodyPr/>
          <a:lstStyle/>
          <a:p>
            <a:fld id="{38B581E7-3EF9-BA4A-B5F7-063588E467B8}" type="slidenum">
              <a:rPr lang="en-US" smtClean="0"/>
              <a:t>16</a:t>
            </a:fld>
            <a:endParaRPr lang="en-US"/>
          </a:p>
        </p:txBody>
      </p:sp>
    </p:spTree>
    <p:extLst>
      <p:ext uri="{BB962C8B-B14F-4D97-AF65-F5344CB8AC3E}">
        <p14:creationId xmlns:p14="http://schemas.microsoft.com/office/powerpoint/2010/main" val="1880419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rather than simply looking at the variation</a:t>
            </a:r>
            <a:r>
              <a:rPr lang="en-US" baseline="0" dirty="0" smtClean="0"/>
              <a:t> in the GOOSE class, let’s have a look specifically at the dependency relationship between diphthongization in MOUTH and raising in GOOSE which really formed the crux of </a:t>
            </a:r>
            <a:r>
              <a:rPr lang="en-US" baseline="0" dirty="0" err="1" smtClean="0"/>
              <a:t>Luick’s</a:t>
            </a:r>
            <a:r>
              <a:rPr lang="en-US" baseline="0" dirty="0" smtClean="0"/>
              <a:t> argument. On this map, all the blue points mark locations which did undergo diphthongization in the MOUTH class, and all the red points mark places that underwent fronting in the GOOSE class. We can see there’s a pretty striking boundary between the area that had GOOSE fronting in ME, and the area that didn’t [CLICK]. However, the boundary between the areas that have MOUTH diphthongization and those which don’t is a little more fuzzy [CLICK] and you can see that there’s an intermediate area where these two systems heavily overlap, and these are exactly the points that </a:t>
            </a:r>
            <a:r>
              <a:rPr lang="en-US" baseline="0" dirty="0" err="1" smtClean="0"/>
              <a:t>Stockwell</a:t>
            </a:r>
            <a:r>
              <a:rPr lang="en-US" baseline="0" dirty="0" smtClean="0"/>
              <a:t> and </a:t>
            </a:r>
            <a:r>
              <a:rPr lang="en-US" baseline="0" dirty="0" err="1" smtClean="0"/>
              <a:t>Minkova</a:t>
            </a:r>
            <a:r>
              <a:rPr lang="en-US" baseline="0" dirty="0" smtClean="0"/>
              <a:t> cited as problematic for </a:t>
            </a:r>
            <a:r>
              <a:rPr lang="en-US" baseline="0" dirty="0" err="1" smtClean="0"/>
              <a:t>Luick’s</a:t>
            </a:r>
            <a:r>
              <a:rPr lang="en-US" baseline="0" dirty="0" smtClean="0"/>
              <a:t> analysis. So does the existence of these points mean that </a:t>
            </a:r>
            <a:r>
              <a:rPr lang="en-US" baseline="0" dirty="0" err="1" smtClean="0"/>
              <a:t>Luick</a:t>
            </a:r>
            <a:r>
              <a:rPr lang="en-US" baseline="0" dirty="0" smtClean="0"/>
              <a:t> was wrong about the chronology of the shift? </a:t>
            </a:r>
            <a:r>
              <a:rPr lang="en-US" baseline="0" dirty="0" err="1" smtClean="0"/>
              <a:t>Stockwell</a:t>
            </a:r>
            <a:r>
              <a:rPr lang="en-US" baseline="0" dirty="0" smtClean="0"/>
              <a:t> and </a:t>
            </a:r>
            <a:r>
              <a:rPr lang="en-US" baseline="0" dirty="0" err="1" smtClean="0"/>
              <a:t>Minkova</a:t>
            </a:r>
            <a:r>
              <a:rPr lang="en-US" baseline="0" dirty="0" smtClean="0"/>
              <a:t> think so, but I disagree. What I think we’re seeing here is a classic case of diffusion of a change. So let’s step aside for a minute and talk about diffusion, because I</a:t>
            </a:r>
            <a:r>
              <a:rPr lang="fr-FR" baseline="0" dirty="0" smtClean="0"/>
              <a:t>’</a:t>
            </a:r>
            <a:r>
              <a:rPr lang="en-US" baseline="0" dirty="0" smtClean="0"/>
              <a:t>m using it here not in the traditional sense of the spread of forms from place to place, but rather in </a:t>
            </a:r>
            <a:r>
              <a:rPr lang="en-US" baseline="0" dirty="0" err="1" smtClean="0"/>
              <a:t>Labov’s</a:t>
            </a:r>
            <a:r>
              <a:rPr lang="en-US" baseline="0" dirty="0" smtClean="0"/>
              <a:t> sense of diffusion vs. transmission. </a:t>
            </a:r>
            <a:endParaRPr lang="en-US" dirty="0"/>
          </a:p>
        </p:txBody>
      </p:sp>
      <p:sp>
        <p:nvSpPr>
          <p:cNvPr id="4" name="Slide Number Placeholder 3"/>
          <p:cNvSpPr>
            <a:spLocks noGrp="1"/>
          </p:cNvSpPr>
          <p:nvPr>
            <p:ph type="sldNum" sz="quarter" idx="10"/>
          </p:nvPr>
        </p:nvSpPr>
        <p:spPr/>
        <p:txBody>
          <a:bodyPr/>
          <a:lstStyle/>
          <a:p>
            <a:fld id="{38B581E7-3EF9-BA4A-B5F7-063588E467B8}" type="slidenum">
              <a:rPr lang="en-US" smtClean="0"/>
              <a:t>17</a:t>
            </a:fld>
            <a:endParaRPr lang="en-US"/>
          </a:p>
        </p:txBody>
      </p:sp>
    </p:spTree>
    <p:extLst>
      <p:ext uri="{BB962C8B-B14F-4D97-AF65-F5344CB8AC3E}">
        <p14:creationId xmlns:p14="http://schemas.microsoft.com/office/powerpoint/2010/main" val="57693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distinction comes out of</a:t>
            </a:r>
            <a:r>
              <a:rPr lang="en-US" baseline="0" dirty="0" smtClean="0"/>
              <a:t> a paper by Bill </a:t>
            </a:r>
            <a:r>
              <a:rPr lang="en-US" baseline="0" dirty="0" err="1" smtClean="0"/>
              <a:t>Labov</a:t>
            </a:r>
            <a:r>
              <a:rPr lang="en-US" baseline="0" dirty="0" smtClean="0"/>
              <a:t> in 2007 the goal of which was to propose a resolution to the tension between the family tree and wave model of linguistic change. </a:t>
            </a:r>
            <a:r>
              <a:rPr lang="en-US" baseline="0" dirty="0" err="1" smtClean="0"/>
              <a:t>Labov</a:t>
            </a:r>
            <a:r>
              <a:rPr lang="en-US" baseline="0" dirty="0" smtClean="0"/>
              <a:t> said that we see these two different types of change because there are actually two different mechanisms of change. [bullet points] [click]</a:t>
            </a:r>
            <a:endParaRPr lang="en-US" dirty="0"/>
          </a:p>
        </p:txBody>
      </p:sp>
      <p:sp>
        <p:nvSpPr>
          <p:cNvPr id="4" name="Slide Number Placeholder 3"/>
          <p:cNvSpPr>
            <a:spLocks noGrp="1"/>
          </p:cNvSpPr>
          <p:nvPr>
            <p:ph type="sldNum" sz="quarter" idx="10"/>
          </p:nvPr>
        </p:nvSpPr>
        <p:spPr/>
        <p:txBody>
          <a:bodyPr/>
          <a:lstStyle/>
          <a:p>
            <a:fld id="{38B581E7-3EF9-BA4A-B5F7-063588E467B8}" type="slidenum">
              <a:rPr lang="en-US" smtClean="0"/>
              <a:t>18</a:t>
            </a:fld>
            <a:endParaRPr lang="en-US"/>
          </a:p>
        </p:txBody>
      </p:sp>
    </p:spTree>
    <p:extLst>
      <p:ext uri="{BB962C8B-B14F-4D97-AF65-F5344CB8AC3E}">
        <p14:creationId xmlns:p14="http://schemas.microsoft.com/office/powerpoint/2010/main" val="2555343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go back to this map and look at how the difference between transmission and diffusion comes into play. </a:t>
            </a:r>
            <a:r>
              <a:rPr lang="en-US" baseline="0" dirty="0" smtClean="0"/>
              <a:t>In this intermediate zone, we don’t see regular transmission of the entire chain shift, but rather diffusion of the shift via contact between adult learners. As we know from Bill </a:t>
            </a:r>
            <a:r>
              <a:rPr lang="en-US" baseline="0" dirty="0" err="1" smtClean="0"/>
              <a:t>Labov’s</a:t>
            </a:r>
            <a:r>
              <a:rPr lang="en-US" baseline="0" dirty="0" smtClean="0"/>
              <a:t> and others’ work, changes spread via diffusion are not always faithfully reproduced. So what I propose is happening here is that this change from the south, diphthongization [CLICK] is diffusing into an area which had a different starting system, because of this prior fronting in GOOSE, and that’s why you see conflicting data in the North.</a:t>
            </a:r>
            <a:endParaRPr lang="en-US" dirty="0"/>
          </a:p>
        </p:txBody>
      </p:sp>
      <p:sp>
        <p:nvSpPr>
          <p:cNvPr id="4" name="Slide Number Placeholder 3"/>
          <p:cNvSpPr>
            <a:spLocks noGrp="1"/>
          </p:cNvSpPr>
          <p:nvPr>
            <p:ph type="sldNum" sz="quarter" idx="10"/>
          </p:nvPr>
        </p:nvSpPr>
        <p:spPr/>
        <p:txBody>
          <a:bodyPr/>
          <a:lstStyle/>
          <a:p>
            <a:fld id="{38B581E7-3EF9-BA4A-B5F7-063588E467B8}" type="slidenum">
              <a:rPr lang="en-US" smtClean="0"/>
              <a:t>19</a:t>
            </a:fld>
            <a:endParaRPr lang="en-US"/>
          </a:p>
        </p:txBody>
      </p:sp>
    </p:spTree>
    <p:extLst>
      <p:ext uri="{BB962C8B-B14F-4D97-AF65-F5344CB8AC3E}">
        <p14:creationId xmlns:p14="http://schemas.microsoft.com/office/powerpoint/2010/main" val="57693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here’s the roadmap for this talk – I’ll start out by giving some background on the Great Vowel Shift, what it is, when it happened, and then summarize the key positions scholars have taken in the debate surrounding the shift. I’ll then present my own research and explain where it fits into this debate, and I’ll draw on ideas from modern sociolinguistic research to propose a resolution.</a:t>
            </a:r>
            <a:endParaRPr lang="en-US" dirty="0"/>
          </a:p>
        </p:txBody>
      </p:sp>
      <p:sp>
        <p:nvSpPr>
          <p:cNvPr id="4" name="Slide Number Placeholder 3"/>
          <p:cNvSpPr>
            <a:spLocks noGrp="1"/>
          </p:cNvSpPr>
          <p:nvPr>
            <p:ph type="sldNum" sz="quarter" idx="10"/>
          </p:nvPr>
        </p:nvSpPr>
        <p:spPr/>
        <p:txBody>
          <a:bodyPr/>
          <a:lstStyle/>
          <a:p>
            <a:fld id="{38B581E7-3EF9-BA4A-B5F7-063588E467B8}" type="slidenum">
              <a:rPr lang="en-US" smtClean="0"/>
              <a:t>2</a:t>
            </a:fld>
            <a:endParaRPr lang="en-US"/>
          </a:p>
        </p:txBody>
      </p:sp>
    </p:spTree>
    <p:extLst>
      <p:ext uri="{BB962C8B-B14F-4D97-AF65-F5344CB8AC3E}">
        <p14:creationId xmlns:p14="http://schemas.microsoft.com/office/powerpoint/2010/main" val="2189751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conclusion, when we use dialect geography to step back and look at the spatial distribution of the entire dialect data, we see that the nesting patterns of the modern vowels do provide support for </a:t>
            </a:r>
            <a:r>
              <a:rPr lang="en-US" baseline="0" dirty="0" err="1" smtClean="0"/>
              <a:t>Luick’s</a:t>
            </a:r>
            <a:r>
              <a:rPr lang="en-US" baseline="0" dirty="0" smtClean="0"/>
              <a:t> chronology. Additionally, by identifying the GVS outcomes in the North as the product of diffusion of the original chain shift, we see that the problematic points identified by </a:t>
            </a:r>
            <a:r>
              <a:rPr lang="en-US" baseline="0" dirty="0" err="1" smtClean="0"/>
              <a:t>Stockwell</a:t>
            </a:r>
            <a:r>
              <a:rPr lang="en-US" baseline="0" dirty="0" smtClean="0"/>
              <a:t> and </a:t>
            </a:r>
            <a:r>
              <a:rPr lang="en-US" baseline="0" dirty="0" err="1" smtClean="0"/>
              <a:t>Minkova</a:t>
            </a:r>
            <a:r>
              <a:rPr lang="en-US" baseline="0" dirty="0" smtClean="0"/>
              <a:t> do not in fact pose a problem for the coherence and chronology of the GVS.</a:t>
            </a:r>
            <a:endParaRPr lang="en-US" dirty="0"/>
          </a:p>
        </p:txBody>
      </p:sp>
      <p:sp>
        <p:nvSpPr>
          <p:cNvPr id="4" name="Slide Number Placeholder 3"/>
          <p:cNvSpPr>
            <a:spLocks noGrp="1"/>
          </p:cNvSpPr>
          <p:nvPr>
            <p:ph type="sldNum" sz="quarter" idx="10"/>
          </p:nvPr>
        </p:nvSpPr>
        <p:spPr/>
        <p:txBody>
          <a:bodyPr/>
          <a:lstStyle/>
          <a:p>
            <a:fld id="{38B581E7-3EF9-BA4A-B5F7-063588E467B8}" type="slidenum">
              <a:rPr lang="en-US" smtClean="0"/>
              <a:t>20</a:t>
            </a:fld>
            <a:endParaRPr lang="en-US"/>
          </a:p>
        </p:txBody>
      </p:sp>
    </p:spTree>
    <p:extLst>
      <p:ext uri="{BB962C8B-B14F-4D97-AF65-F5344CB8AC3E}">
        <p14:creationId xmlns:p14="http://schemas.microsoft.com/office/powerpoint/2010/main" val="530399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 </a:t>
            </a:r>
            <a:r>
              <a:rPr lang="en-US" smtClean="0"/>
              <a:t>– persistence</a:t>
            </a:r>
            <a:r>
              <a:rPr lang="en-US" baseline="0" smtClean="0"/>
              <a:t> </a:t>
            </a:r>
            <a:r>
              <a:rPr lang="en-US" baseline="0" dirty="0" smtClean="0"/>
              <a:t>of dialect boundaries.</a:t>
            </a:r>
            <a:endParaRPr lang="en-US" dirty="0"/>
          </a:p>
        </p:txBody>
      </p:sp>
      <p:sp>
        <p:nvSpPr>
          <p:cNvPr id="4" name="Slide Number Placeholder 3"/>
          <p:cNvSpPr>
            <a:spLocks noGrp="1"/>
          </p:cNvSpPr>
          <p:nvPr>
            <p:ph type="sldNum" sz="quarter" idx="10"/>
          </p:nvPr>
        </p:nvSpPr>
        <p:spPr/>
        <p:txBody>
          <a:bodyPr/>
          <a:lstStyle/>
          <a:p>
            <a:fld id="{38B581E7-3EF9-BA4A-B5F7-063588E467B8}" type="slidenum">
              <a:rPr lang="en-US" smtClean="0"/>
              <a:t>21</a:t>
            </a:fld>
            <a:endParaRPr lang="en-US"/>
          </a:p>
        </p:txBody>
      </p:sp>
    </p:spTree>
    <p:extLst>
      <p:ext uri="{BB962C8B-B14F-4D97-AF65-F5344CB8AC3E}">
        <p14:creationId xmlns:p14="http://schemas.microsoft.com/office/powerpoint/2010/main" val="1976927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you’ve ever taken a history of English</a:t>
            </a:r>
            <a:r>
              <a:rPr lang="en-US" baseline="0" dirty="0" smtClean="0"/>
              <a:t> class, you’ve probably learned about the Great Vowel Shift – a sound change that happened between ME and EME, around the 15</a:t>
            </a:r>
            <a:r>
              <a:rPr lang="en-US" baseline="30000" dirty="0" smtClean="0"/>
              <a:t>th</a:t>
            </a:r>
            <a:r>
              <a:rPr lang="en-US" baseline="0" dirty="0" smtClean="0"/>
              <a:t> century. This shift produced a rotation in the ME long vowel system, such that the high vowels diphthongized, and the mid and low vowels raised. So you get this first word, which was pronounced in ME as “” being pronounced as “” in EME, and then bite in </a:t>
            </a:r>
            <a:r>
              <a:rPr lang="en-US" baseline="0" dirty="0" err="1" smtClean="0"/>
              <a:t>ModE</a:t>
            </a:r>
            <a:r>
              <a:rPr lang="en-US" baseline="0" dirty="0" smtClean="0"/>
              <a:t>. Then the next of the high vowels raises, so “” to “” to beet, and so forth. You can see from the examples in this chart that there was also schwa loss, but that was a separate change.</a:t>
            </a:r>
            <a:endParaRPr lang="en-US" dirty="0"/>
          </a:p>
        </p:txBody>
      </p:sp>
      <p:sp>
        <p:nvSpPr>
          <p:cNvPr id="4" name="Slide Number Placeholder 3"/>
          <p:cNvSpPr>
            <a:spLocks noGrp="1"/>
          </p:cNvSpPr>
          <p:nvPr>
            <p:ph type="sldNum" sz="quarter" idx="10"/>
          </p:nvPr>
        </p:nvSpPr>
        <p:spPr/>
        <p:txBody>
          <a:bodyPr/>
          <a:lstStyle/>
          <a:p>
            <a:fld id="{38B581E7-3EF9-BA4A-B5F7-063588E467B8}" type="slidenum">
              <a:rPr lang="en-US" smtClean="0"/>
              <a:t>3</a:t>
            </a:fld>
            <a:endParaRPr lang="en-US"/>
          </a:p>
        </p:txBody>
      </p:sp>
    </p:spTree>
    <p:extLst>
      <p:ext uri="{BB962C8B-B14F-4D97-AF65-F5344CB8AC3E}">
        <p14:creationId xmlns:p14="http://schemas.microsoft.com/office/powerpoint/2010/main" val="3057691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here’s a diagram of all the changes involved. I’ve given both the key words used in Jespersen, along with their modern Wells lexical set. For simplicity’s sake, throughout this talk, I’ll be referring to these various changes using the Wells sets, so just keep in mind that when I say something like “goose raising” I don’t mean the modern goose vowel, I mean the ME vowel for that class. So here each of the words is shown next to their ME vowel, and then the GVS happened [click] and we end up with the modern vowels. </a:t>
            </a:r>
          </a:p>
          <a:p>
            <a:endParaRPr lang="en-US" baseline="0" dirty="0" smtClean="0"/>
          </a:p>
          <a:p>
            <a:r>
              <a:rPr lang="en-US" baseline="0" dirty="0" smtClean="0"/>
              <a:t>When you schematize the change in this way, it seems pretty straightforward, and when you take a history of English class, this is usually as much as you learn. So what have historical linguists been debating about for the past hundred years? Well, the most contentious issue has been the chronology of the changes – the way I’ve animated this diagram makes it look like all the vowels moved at once, but it’s very unlikely that that’s what actually happened. So did the low vowels raise first, or did the high vowels diphthongize first? In arguing about this issue, linguists have relied heavily on data from the regional dialects of British English, particularly focusing on regions where diphthongization in the MOUTH class didn’t happen – so places where house is still pronounced </a:t>
            </a:r>
            <a:r>
              <a:rPr lang="en-US" baseline="0" dirty="0" err="1" smtClean="0"/>
              <a:t>hus</a:t>
            </a:r>
            <a:r>
              <a:rPr lang="en-US" baseline="0" dirty="0" smtClean="0"/>
              <a:t>. So now let’s take a look at the various proposals which have been made.</a:t>
            </a:r>
            <a:endParaRPr lang="en-US" dirty="0"/>
          </a:p>
        </p:txBody>
      </p:sp>
      <p:sp>
        <p:nvSpPr>
          <p:cNvPr id="4" name="Slide Number Placeholder 3"/>
          <p:cNvSpPr>
            <a:spLocks noGrp="1"/>
          </p:cNvSpPr>
          <p:nvPr>
            <p:ph type="sldNum" sz="quarter" idx="10"/>
          </p:nvPr>
        </p:nvSpPr>
        <p:spPr/>
        <p:txBody>
          <a:bodyPr/>
          <a:lstStyle/>
          <a:p>
            <a:fld id="{38B581E7-3EF9-BA4A-B5F7-063588E467B8}" type="slidenum">
              <a:rPr lang="en-US" smtClean="0"/>
              <a:t>4</a:t>
            </a:fld>
            <a:endParaRPr lang="en-US"/>
          </a:p>
        </p:txBody>
      </p:sp>
    </p:spTree>
    <p:extLst>
      <p:ext uri="{BB962C8B-B14F-4D97-AF65-F5344CB8AC3E}">
        <p14:creationId xmlns:p14="http://schemas.microsoft.com/office/powerpoint/2010/main" val="794041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proposed</a:t>
            </a:r>
            <a:r>
              <a:rPr lang="en-US" baseline="0" dirty="0" smtClean="0"/>
              <a:t> chronology was made by Karl </a:t>
            </a:r>
            <a:r>
              <a:rPr lang="en-US" baseline="0" dirty="0" err="1" smtClean="0"/>
              <a:t>Luick</a:t>
            </a:r>
            <a:r>
              <a:rPr lang="en-US" baseline="0" dirty="0" smtClean="0"/>
              <a:t> in 1896, and he said that the GVS was a push-chain led by the mid vowels. In other words, it was the mid vowels raising which caused the high vowels to diphthongize, and the low vowels to raise along behind. [click] His argument in favor of this position was the fact that some places [click] where diphthongization in the MOUTH class didn’t occur had undergone a prior change which fronted the GOOSE class, and so the back mid vowel was not available to start the push chain. [click] He took this as clear evidence that MOUTH-diphthongization depended on the raising in GOOSE.</a:t>
            </a:r>
            <a:endParaRPr lang="en-US" dirty="0"/>
          </a:p>
        </p:txBody>
      </p:sp>
      <p:sp>
        <p:nvSpPr>
          <p:cNvPr id="4" name="Slide Number Placeholder 3"/>
          <p:cNvSpPr>
            <a:spLocks noGrp="1"/>
          </p:cNvSpPr>
          <p:nvPr>
            <p:ph type="sldNum" sz="quarter" idx="10"/>
          </p:nvPr>
        </p:nvSpPr>
        <p:spPr/>
        <p:txBody>
          <a:bodyPr/>
          <a:lstStyle/>
          <a:p>
            <a:fld id="{38B581E7-3EF9-BA4A-B5F7-063588E467B8}" type="slidenum">
              <a:rPr lang="en-US" smtClean="0"/>
              <a:t>5</a:t>
            </a:fld>
            <a:endParaRPr lang="en-US"/>
          </a:p>
        </p:txBody>
      </p:sp>
    </p:spTree>
    <p:extLst>
      <p:ext uri="{BB962C8B-B14F-4D97-AF65-F5344CB8AC3E}">
        <p14:creationId xmlns:p14="http://schemas.microsoft.com/office/powerpoint/2010/main" val="1700603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 were to animate</a:t>
            </a:r>
            <a:r>
              <a:rPr lang="en-US" baseline="0" dirty="0" smtClean="0"/>
              <a:t> </a:t>
            </a:r>
            <a:r>
              <a:rPr lang="en-US" baseline="0" dirty="0" err="1" smtClean="0"/>
              <a:t>Luick’s</a:t>
            </a:r>
            <a:r>
              <a:rPr lang="en-US" baseline="0" dirty="0" smtClean="0"/>
              <a:t> proposed chronology, it would look something like this. [CLICK] Where the mid vowels raise first, causing the high vowels to diphthongize, and the low vowels trail along behind. </a:t>
            </a:r>
            <a:endParaRPr lang="en-US" dirty="0"/>
          </a:p>
        </p:txBody>
      </p:sp>
      <p:sp>
        <p:nvSpPr>
          <p:cNvPr id="4" name="Slide Number Placeholder 3"/>
          <p:cNvSpPr>
            <a:spLocks noGrp="1"/>
          </p:cNvSpPr>
          <p:nvPr>
            <p:ph type="sldNum" sz="quarter" idx="10"/>
          </p:nvPr>
        </p:nvSpPr>
        <p:spPr/>
        <p:txBody>
          <a:bodyPr/>
          <a:lstStyle/>
          <a:p>
            <a:fld id="{38B581E7-3EF9-BA4A-B5F7-063588E467B8}" type="slidenum">
              <a:rPr lang="en-US" smtClean="0"/>
              <a:t>6</a:t>
            </a:fld>
            <a:endParaRPr lang="en-US"/>
          </a:p>
        </p:txBody>
      </p:sp>
    </p:spTree>
    <p:extLst>
      <p:ext uri="{BB962C8B-B14F-4D97-AF65-F5344CB8AC3E}">
        <p14:creationId xmlns:p14="http://schemas.microsoft.com/office/powerpoint/2010/main" val="794041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here’s what happens in the north. GOOSE fronts, then the GVS happens – but GOOSE isn’t part of the back long vowel system anymore, so MOUTH is not pressured to diphthongize.</a:t>
            </a:r>
            <a:endParaRPr lang="en-US" dirty="0"/>
          </a:p>
        </p:txBody>
      </p:sp>
      <p:sp>
        <p:nvSpPr>
          <p:cNvPr id="4" name="Slide Number Placeholder 3"/>
          <p:cNvSpPr>
            <a:spLocks noGrp="1"/>
          </p:cNvSpPr>
          <p:nvPr>
            <p:ph type="sldNum" sz="quarter" idx="10"/>
          </p:nvPr>
        </p:nvSpPr>
        <p:spPr/>
        <p:txBody>
          <a:bodyPr/>
          <a:lstStyle/>
          <a:p>
            <a:fld id="{38B581E7-3EF9-BA4A-B5F7-063588E467B8}" type="slidenum">
              <a:rPr lang="en-US" smtClean="0"/>
              <a:t>7</a:t>
            </a:fld>
            <a:endParaRPr lang="en-US"/>
          </a:p>
        </p:txBody>
      </p:sp>
    </p:spTree>
    <p:extLst>
      <p:ext uri="{BB962C8B-B14F-4D97-AF65-F5344CB8AC3E}">
        <p14:creationId xmlns:p14="http://schemas.microsoft.com/office/powerpoint/2010/main" val="794041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that was</a:t>
            </a:r>
            <a:r>
              <a:rPr lang="en-US" baseline="0" dirty="0" smtClean="0"/>
              <a:t> </a:t>
            </a:r>
            <a:r>
              <a:rPr lang="en-US" baseline="0" dirty="0" err="1" smtClean="0"/>
              <a:t>Luick’s</a:t>
            </a:r>
            <a:r>
              <a:rPr lang="en-US" baseline="0" dirty="0" smtClean="0"/>
              <a:t> idea. Then in 1909, Otto Jespersen came along, and proposed the opposite chronology. He said it could just as easily be a drag-chain led by the diphthongization of the high vowels. [click] In favor of this position[click]  he cites some spelling evidence from the 16</a:t>
            </a:r>
            <a:r>
              <a:rPr lang="en-US" baseline="30000" dirty="0" smtClean="0"/>
              <a:t>th</a:t>
            </a:r>
            <a:r>
              <a:rPr lang="en-US" baseline="0" dirty="0" smtClean="0"/>
              <a:t> century which suggests that the low vowels were the last to shift, but his argument really seems to rest more on abstract reasoning about the nature of chain shifts than on any conclusive evidence. [click] For instance, he objects to </a:t>
            </a:r>
            <a:r>
              <a:rPr lang="en-US" baseline="0" dirty="0" err="1" smtClean="0"/>
              <a:t>Luick’s</a:t>
            </a:r>
            <a:r>
              <a:rPr lang="en-US" baseline="0" dirty="0" smtClean="0"/>
              <a:t> proposal on the grounds that it’s not obvious why the raising of the mid vowels would cause diphthongization of the high vowels rather than simply resulting in merger. [click]  And finally in response to </a:t>
            </a:r>
            <a:r>
              <a:rPr lang="en-US" baseline="0" dirty="0" err="1" smtClean="0"/>
              <a:t>Luick’s</a:t>
            </a:r>
            <a:r>
              <a:rPr lang="en-US" baseline="0" dirty="0" smtClean="0"/>
              <a:t> evidence of the locations where the MOUTH class didn’t diphthongize, he says well, it just didn’t happen everywhere. </a:t>
            </a:r>
            <a:endParaRPr lang="en-US" dirty="0"/>
          </a:p>
        </p:txBody>
      </p:sp>
      <p:sp>
        <p:nvSpPr>
          <p:cNvPr id="4" name="Slide Number Placeholder 3"/>
          <p:cNvSpPr>
            <a:spLocks noGrp="1"/>
          </p:cNvSpPr>
          <p:nvPr>
            <p:ph type="sldNum" sz="quarter" idx="10"/>
          </p:nvPr>
        </p:nvSpPr>
        <p:spPr/>
        <p:txBody>
          <a:bodyPr/>
          <a:lstStyle/>
          <a:p>
            <a:fld id="{38B581E7-3EF9-BA4A-B5F7-063588E467B8}" type="slidenum">
              <a:rPr lang="en-US" smtClean="0"/>
              <a:t>8</a:t>
            </a:fld>
            <a:endParaRPr lang="en-US"/>
          </a:p>
        </p:txBody>
      </p:sp>
    </p:spTree>
    <p:extLst>
      <p:ext uri="{BB962C8B-B14F-4D97-AF65-F5344CB8AC3E}">
        <p14:creationId xmlns:p14="http://schemas.microsoft.com/office/powerpoint/2010/main" val="3833267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a:t>
            </a:r>
            <a:r>
              <a:rPr lang="en-US" baseline="0" dirty="0" smtClean="0"/>
              <a:t> were to schematize Jespersen’s proposal, it would look like this. [CLICK] The high vowels diphthongize first, and the other vowels raise in response.</a:t>
            </a:r>
            <a:endParaRPr lang="en-US" dirty="0"/>
          </a:p>
        </p:txBody>
      </p:sp>
      <p:sp>
        <p:nvSpPr>
          <p:cNvPr id="4" name="Slide Number Placeholder 3"/>
          <p:cNvSpPr>
            <a:spLocks noGrp="1"/>
          </p:cNvSpPr>
          <p:nvPr>
            <p:ph type="sldNum" sz="quarter" idx="10"/>
          </p:nvPr>
        </p:nvSpPr>
        <p:spPr/>
        <p:txBody>
          <a:bodyPr/>
          <a:lstStyle/>
          <a:p>
            <a:fld id="{38B581E7-3EF9-BA4A-B5F7-063588E467B8}" type="slidenum">
              <a:rPr lang="en-US" smtClean="0"/>
              <a:t>9</a:t>
            </a:fld>
            <a:endParaRPr lang="en-US"/>
          </a:p>
        </p:txBody>
      </p:sp>
    </p:spTree>
    <p:extLst>
      <p:ext uri="{BB962C8B-B14F-4D97-AF65-F5344CB8AC3E}">
        <p14:creationId xmlns:p14="http://schemas.microsoft.com/office/powerpoint/2010/main" val="794041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432310-09FF-044F-9EF1-11C23E8EF1F0}" type="datetime1">
              <a:rPr lang="en-US" smtClean="0"/>
              <a:t>5/9/12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01A25-A86E-7246-925E-DBEA2254813A}" type="datetime1">
              <a:rPr lang="en-US" smtClean="0"/>
              <a:t>5/9/12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132A3A-69F1-F749-89F6-D0B595F25F97}" type="datetime1">
              <a:rPr lang="en-US" smtClean="0"/>
              <a:t>5/9/12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C2FFB7-CD61-674F-8168-79A4BAA4975F}" type="datetime1">
              <a:rPr lang="en-US" smtClean="0"/>
              <a:t>5/9/12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F951E7-B197-A44E-93B5-C9E7951B3D16}" type="datetime1">
              <a:rPr lang="en-US" smtClean="0"/>
              <a:t>5/9/12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946D7D-4772-6D42-A43F-732B93A1102F}" type="datetime1">
              <a:rPr lang="en-US" smtClean="0"/>
              <a:t>5/9/12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423AE0-7901-2F4E-9D12-49F55FC71B15}" type="datetime1">
              <a:rPr lang="en-US" smtClean="0"/>
              <a:t>5/9/12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E48650-FD8D-9B45-B758-2E66D210B02E}" type="datetime1">
              <a:rPr lang="en-US" smtClean="0"/>
              <a:t>5/9/12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BFF9FE-8AC0-BE46-88BE-A9DF4C78FB2F}" type="datetime1">
              <a:rPr lang="en-US" smtClean="0"/>
              <a:t>5/9/12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F9CB90-93C1-394D-9072-178AA46836B3}" type="datetime1">
              <a:rPr lang="en-US" smtClean="0"/>
              <a:t>5/9/12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1214B41-F1AA-8648-9929-2F1FBE336E80}" type="datetime1">
              <a:rPr lang="en-US" smtClean="0"/>
              <a:t>5/9/12</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F74D9CC-C105-9B43-8879-438EC67C946F}" type="datetime1">
              <a:rPr lang="en-US" smtClean="0"/>
              <a:t>5/9/12</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4456"/>
            <a:ext cx="7543800" cy="2593975"/>
          </a:xfrm>
          <a:ln>
            <a:noFill/>
          </a:ln>
        </p:spPr>
        <p:txBody>
          <a:bodyPr/>
          <a:lstStyle/>
          <a:p>
            <a:r>
              <a:rPr lang="en-US" sz="4800" dirty="0" smtClean="0"/>
              <a:t>Northern England </a:t>
            </a:r>
            <a:br>
              <a:rPr lang="en-US" sz="4800" dirty="0" smtClean="0"/>
            </a:br>
            <a:r>
              <a:rPr lang="en-US" sz="4800" dirty="0" smtClean="0"/>
              <a:t>and the Great Vowel Shift</a:t>
            </a:r>
            <a:br>
              <a:rPr lang="en-US" sz="4800" dirty="0" smtClean="0"/>
            </a:br>
            <a:r>
              <a:rPr lang="en-US" sz="4400" i="1" dirty="0" smtClean="0">
                <a:solidFill>
                  <a:schemeClr val="accent2">
                    <a:lumMod val="75000"/>
                  </a:schemeClr>
                </a:solidFill>
              </a:rPr>
              <a:t>A dialect geographical approach</a:t>
            </a:r>
            <a:endParaRPr lang="en-US" sz="4400" dirty="0">
              <a:solidFill>
                <a:schemeClr val="accent2">
                  <a:lumMod val="75000"/>
                </a:schemeClr>
              </a:solidFill>
            </a:endParaRPr>
          </a:p>
        </p:txBody>
      </p:sp>
      <p:sp>
        <p:nvSpPr>
          <p:cNvPr id="3" name="Subtitle 2"/>
          <p:cNvSpPr>
            <a:spLocks noGrp="1"/>
          </p:cNvSpPr>
          <p:nvPr>
            <p:ph type="subTitle" idx="1"/>
          </p:nvPr>
        </p:nvSpPr>
        <p:spPr/>
        <p:txBody>
          <a:bodyPr>
            <a:normAutofit fontScale="92500" lnSpcReduction="20000"/>
          </a:bodyPr>
          <a:lstStyle/>
          <a:p>
            <a:r>
              <a:rPr lang="en-US" sz="2400" dirty="0" smtClean="0"/>
              <a:t>Hilary Prichard</a:t>
            </a:r>
          </a:p>
          <a:p>
            <a:r>
              <a:rPr lang="en-US" sz="2400" dirty="0" smtClean="0"/>
              <a:t>3</a:t>
            </a:r>
            <a:r>
              <a:rPr lang="en-US" sz="2400" baseline="30000" dirty="0" smtClean="0"/>
              <a:t>rd</a:t>
            </a:r>
            <a:r>
              <a:rPr lang="en-US" sz="2400" dirty="0" smtClean="0"/>
              <a:t> April 2012</a:t>
            </a:r>
          </a:p>
          <a:p>
            <a:r>
              <a:rPr lang="en-US" sz="2400" dirty="0" smtClean="0"/>
              <a:t>The 5</a:t>
            </a:r>
            <a:r>
              <a:rPr lang="en-US" sz="2400" baseline="30000" dirty="0" smtClean="0"/>
              <a:t>th</a:t>
            </a:r>
            <a:r>
              <a:rPr lang="en-US" sz="2400" dirty="0" smtClean="0"/>
              <a:t> Northern </a:t>
            </a:r>
            <a:r>
              <a:rPr lang="en-US" sz="2400" dirty="0" err="1" smtClean="0"/>
              <a:t>Englishes</a:t>
            </a:r>
            <a:r>
              <a:rPr lang="en-US" sz="2400" dirty="0" smtClean="0"/>
              <a:t> Workshop</a:t>
            </a:r>
            <a:endParaRPr lang="en-US" sz="2400" dirty="0"/>
          </a:p>
        </p:txBody>
      </p:sp>
    </p:spTree>
    <p:extLst>
      <p:ext uri="{BB962C8B-B14F-4D97-AF65-F5344CB8AC3E}">
        <p14:creationId xmlns:p14="http://schemas.microsoft.com/office/powerpoint/2010/main" val="12972901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Stockwell</a:t>
            </a:r>
            <a:r>
              <a:rPr lang="en-US" sz="4000" dirty="0" smtClean="0"/>
              <a:t> &amp; </a:t>
            </a:r>
            <a:r>
              <a:rPr lang="en-US" sz="4000" dirty="0" err="1" smtClean="0"/>
              <a:t>Minkova’s</a:t>
            </a:r>
            <a:r>
              <a:rPr lang="en-US" sz="4000" dirty="0" smtClean="0"/>
              <a:t> challenge</a:t>
            </a:r>
            <a:endParaRPr lang="en-US" sz="4000" dirty="0"/>
          </a:p>
        </p:txBody>
      </p:sp>
      <p:sp>
        <p:nvSpPr>
          <p:cNvPr id="3" name="Content Placeholder 2"/>
          <p:cNvSpPr>
            <a:spLocks noGrp="1"/>
          </p:cNvSpPr>
          <p:nvPr>
            <p:ph idx="1"/>
          </p:nvPr>
        </p:nvSpPr>
        <p:spPr>
          <a:xfrm>
            <a:off x="323527" y="1600200"/>
            <a:ext cx="8064391" cy="4800600"/>
          </a:xfrm>
        </p:spPr>
        <p:txBody>
          <a:bodyPr/>
          <a:lstStyle/>
          <a:p>
            <a:pPr marL="114300" indent="0">
              <a:buNone/>
            </a:pPr>
            <a:r>
              <a:rPr lang="en-US" dirty="0" smtClean="0"/>
              <a:t>1988: </a:t>
            </a:r>
            <a:r>
              <a:rPr lang="en-US" i="1" dirty="0"/>
              <a:t>The English Vowel Shift: </a:t>
            </a:r>
            <a:r>
              <a:rPr lang="en-US" i="1" dirty="0" smtClean="0"/>
              <a:t>problems </a:t>
            </a:r>
            <a:r>
              <a:rPr lang="en-US" i="1" dirty="0"/>
              <a:t>of coherence </a:t>
            </a:r>
            <a:r>
              <a:rPr lang="en-US" i="1" dirty="0" smtClean="0"/>
              <a:t>&amp;</a:t>
            </a:r>
            <a:r>
              <a:rPr lang="en-US" i="1" dirty="0"/>
              <a:t> </a:t>
            </a:r>
            <a:r>
              <a:rPr lang="en-US" i="1" dirty="0" smtClean="0"/>
              <a:t>explanation</a:t>
            </a:r>
          </a:p>
          <a:p>
            <a:r>
              <a:rPr lang="en-US" dirty="0"/>
              <a:t>Not actually a coherent chain shift at </a:t>
            </a:r>
            <a:r>
              <a:rPr lang="en-US" dirty="0" smtClean="0"/>
              <a:t>all</a:t>
            </a:r>
          </a:p>
          <a:p>
            <a:r>
              <a:rPr lang="en-US" dirty="0" smtClean="0"/>
              <a:t>Linguists</a:t>
            </a:r>
            <a:r>
              <a:rPr lang="en-US" dirty="0"/>
              <a:t>’ hindsight interpretation </a:t>
            </a:r>
            <a:r>
              <a:rPr lang="en-US" dirty="0" smtClean="0"/>
              <a:t>of unrelated </a:t>
            </a:r>
            <a:r>
              <a:rPr lang="en-US" dirty="0"/>
              <a:t>historical </a:t>
            </a:r>
            <a:r>
              <a:rPr lang="en-US" dirty="0" smtClean="0"/>
              <a:t>mergers</a:t>
            </a:r>
          </a:p>
          <a:p>
            <a:r>
              <a:rPr lang="en-US" dirty="0" smtClean="0"/>
              <a:t>Evidence:</a:t>
            </a:r>
          </a:p>
          <a:p>
            <a:pPr lvl="1"/>
            <a:r>
              <a:rPr lang="en-US" dirty="0" smtClean="0"/>
              <a:t>Handful of dialect data</a:t>
            </a:r>
          </a:p>
          <a:p>
            <a:pPr lvl="1"/>
            <a:r>
              <a:rPr lang="en-US" cap="small" dirty="0" smtClean="0"/>
              <a:t>mouth</a:t>
            </a:r>
            <a:r>
              <a:rPr lang="en-US" dirty="0" smtClean="0"/>
              <a:t> diphthongization </a:t>
            </a:r>
            <a:r>
              <a:rPr lang="en-US" i="1" dirty="0" smtClean="0"/>
              <a:t>did</a:t>
            </a:r>
            <a:r>
              <a:rPr lang="en-US" dirty="0" smtClean="0"/>
              <a:t> happen in a few places where </a:t>
            </a:r>
          </a:p>
          <a:p>
            <a:pPr marL="411480" lvl="1" indent="0">
              <a:buNone/>
            </a:pPr>
            <a:r>
              <a:rPr lang="en-US" dirty="0" smtClean="0"/>
              <a:t>    </a:t>
            </a:r>
            <a:r>
              <a:rPr lang="en-US" cap="small" dirty="0" smtClean="0"/>
              <a:t>goose</a:t>
            </a:r>
            <a:r>
              <a:rPr lang="en-US" dirty="0" smtClean="0"/>
              <a:t> fronting had occurred</a:t>
            </a:r>
          </a:p>
          <a:p>
            <a:pPr lvl="1"/>
            <a:r>
              <a:rPr lang="en-US" dirty="0" smtClean="0"/>
              <a:t>Undercuts the basis of </a:t>
            </a:r>
            <a:r>
              <a:rPr lang="en-US" dirty="0" err="1" smtClean="0"/>
              <a:t>Luick’s</a:t>
            </a:r>
            <a:r>
              <a:rPr lang="en-US" dirty="0" smtClean="0"/>
              <a:t> argument</a:t>
            </a:r>
          </a:p>
          <a:p>
            <a:pPr lvl="1"/>
            <a:endParaRPr lang="en-US" dirty="0"/>
          </a:p>
          <a:p>
            <a:pPr lvl="1"/>
            <a:r>
              <a:rPr lang="en-US" dirty="0" smtClean="0"/>
              <a:t>…or does it?</a:t>
            </a:r>
          </a:p>
        </p:txBody>
      </p:sp>
      <p:sp>
        <p:nvSpPr>
          <p:cNvPr id="4" name="Slide Number Placeholder 3"/>
          <p:cNvSpPr>
            <a:spLocks noGrp="1"/>
          </p:cNvSpPr>
          <p:nvPr>
            <p:ph type="sldNum" sz="quarter" idx="12"/>
          </p:nvPr>
        </p:nvSpPr>
        <p:spPr/>
        <p:txBody>
          <a:bodyPr/>
          <a:lstStyle/>
          <a:p>
            <a:fld id="{6E2D2B3B-882E-40F3-A32F-6DD516915044}" type="slidenum">
              <a:rPr lang="en-US" smtClean="0"/>
              <a:pPr/>
              <a:t>10</a:t>
            </a:fld>
            <a:endParaRPr lang="en-US"/>
          </a:p>
        </p:txBody>
      </p:sp>
    </p:spTree>
    <p:extLst>
      <p:ext uri="{BB962C8B-B14F-4D97-AF65-F5344CB8AC3E}">
        <p14:creationId xmlns:p14="http://schemas.microsoft.com/office/powerpoint/2010/main" val="11874336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resolve this debate?</a:t>
            </a:r>
            <a:endParaRPr lang="en-US" dirty="0"/>
          </a:p>
        </p:txBody>
      </p:sp>
      <p:sp>
        <p:nvSpPr>
          <p:cNvPr id="3" name="Content Placeholder 2"/>
          <p:cNvSpPr>
            <a:spLocks noGrp="1"/>
          </p:cNvSpPr>
          <p:nvPr>
            <p:ph idx="1"/>
          </p:nvPr>
        </p:nvSpPr>
        <p:spPr/>
        <p:txBody>
          <a:bodyPr/>
          <a:lstStyle/>
          <a:p>
            <a:pPr marL="114300" lvl="1" indent="0">
              <a:buClr>
                <a:schemeClr val="accent1"/>
              </a:buClr>
              <a:buNone/>
            </a:pPr>
            <a:r>
              <a:rPr lang="en-US" sz="2800" dirty="0" smtClean="0"/>
              <a:t>In this talk, I’ll </a:t>
            </a:r>
            <a:r>
              <a:rPr lang="en-US" sz="2800" dirty="0"/>
              <a:t>argue that these few data points </a:t>
            </a:r>
            <a:endParaRPr lang="en-US" sz="2800" dirty="0" smtClean="0"/>
          </a:p>
          <a:p>
            <a:pPr marL="114300" lvl="1" indent="0">
              <a:buClr>
                <a:schemeClr val="accent1"/>
              </a:buClr>
              <a:buNone/>
            </a:pPr>
            <a:r>
              <a:rPr lang="en-US" sz="2800" dirty="0" smtClean="0"/>
              <a:t>do </a:t>
            </a:r>
            <a:r>
              <a:rPr lang="en-US" sz="2800" i="1" dirty="0"/>
              <a:t>not </a:t>
            </a:r>
            <a:r>
              <a:rPr lang="en-US" sz="2800" dirty="0"/>
              <a:t>invalidate </a:t>
            </a:r>
            <a:r>
              <a:rPr lang="en-US" sz="2800" dirty="0" err="1"/>
              <a:t>Luick’s</a:t>
            </a:r>
            <a:r>
              <a:rPr lang="en-US" sz="2800" dirty="0"/>
              <a:t> argument, and actually might be </a:t>
            </a:r>
            <a:r>
              <a:rPr lang="en-US" sz="2800" dirty="0">
                <a:solidFill>
                  <a:srgbClr val="76A776"/>
                </a:solidFill>
              </a:rPr>
              <a:t>expected</a:t>
            </a:r>
            <a:r>
              <a:rPr lang="en-US" sz="2800" dirty="0"/>
              <a:t> under a </a:t>
            </a:r>
            <a:r>
              <a:rPr lang="en-US" sz="2800" dirty="0" smtClean="0"/>
              <a:t>certain approach</a:t>
            </a:r>
            <a:endParaRPr lang="en-US" sz="2800" dirty="0"/>
          </a:p>
          <a:p>
            <a:endParaRPr lang="en-US" dirty="0" smtClean="0"/>
          </a:p>
          <a:p>
            <a:r>
              <a:rPr lang="en-US" dirty="0" smtClean="0"/>
              <a:t>Apply novel (to this debate) methods to existing data</a:t>
            </a:r>
          </a:p>
          <a:p>
            <a:r>
              <a:rPr lang="en-US" dirty="0" smtClean="0"/>
              <a:t>Examine the </a:t>
            </a:r>
            <a:r>
              <a:rPr lang="en-US" dirty="0"/>
              <a:t>dialectal data </a:t>
            </a:r>
            <a:r>
              <a:rPr lang="en-US" dirty="0" smtClean="0"/>
              <a:t>in its entirety</a:t>
            </a:r>
          </a:p>
          <a:p>
            <a:r>
              <a:rPr lang="en-US" dirty="0" smtClean="0"/>
              <a:t>Look for new evidence in geographic patterns</a:t>
            </a:r>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11</a:t>
            </a:fld>
            <a:endParaRPr lang="en-US"/>
          </a:p>
        </p:txBody>
      </p:sp>
    </p:spTree>
    <p:extLst>
      <p:ext uri="{BB962C8B-B14F-4D97-AF65-F5344CB8AC3E}">
        <p14:creationId xmlns:p14="http://schemas.microsoft.com/office/powerpoint/2010/main" val="41093113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Kolb 1966</a:t>
            </a:r>
            <a:endParaRPr lang="en-US" dirty="0"/>
          </a:p>
        </p:txBody>
      </p:sp>
      <p:sp>
        <p:nvSpPr>
          <p:cNvPr id="3" name="Content Placeholder 2"/>
          <p:cNvSpPr>
            <a:spLocks noGrp="1"/>
          </p:cNvSpPr>
          <p:nvPr>
            <p:ph idx="1"/>
          </p:nvPr>
        </p:nvSpPr>
        <p:spPr/>
        <p:txBody>
          <a:bodyPr>
            <a:normAutofit/>
          </a:bodyPr>
          <a:lstStyle/>
          <a:p>
            <a:r>
              <a:rPr lang="en-US" sz="2400" dirty="0"/>
              <a:t>The Phonological Atlas of the Northern </a:t>
            </a:r>
            <a:r>
              <a:rPr lang="en-US" sz="2400" dirty="0" smtClean="0"/>
              <a:t>Region</a:t>
            </a:r>
          </a:p>
          <a:p>
            <a:r>
              <a:rPr lang="en-US" sz="2400" dirty="0" smtClean="0"/>
              <a:t>Data </a:t>
            </a:r>
            <a:r>
              <a:rPr lang="en-US" sz="2400" dirty="0"/>
              <a:t>collected as part of the SED, 1950-</a:t>
            </a:r>
            <a:r>
              <a:rPr lang="en-US" sz="2400" dirty="0" smtClean="0"/>
              <a:t>1961</a:t>
            </a:r>
          </a:p>
          <a:p>
            <a:pPr lvl="1"/>
            <a:r>
              <a:rPr lang="en-US" sz="2400" dirty="0" smtClean="0"/>
              <a:t>independently analyzed &amp; mapped by Kolb</a:t>
            </a:r>
          </a:p>
          <a:p>
            <a:r>
              <a:rPr lang="en-US" sz="2400" dirty="0" smtClean="0"/>
              <a:t>80 </a:t>
            </a:r>
            <a:r>
              <a:rPr lang="en-US" sz="2400" dirty="0"/>
              <a:t>locations in the 6 northern </a:t>
            </a:r>
            <a:r>
              <a:rPr lang="en-US" sz="2400" dirty="0" smtClean="0"/>
              <a:t>counties</a:t>
            </a:r>
          </a:p>
          <a:p>
            <a:pPr lvl="1"/>
            <a:r>
              <a:rPr lang="en-US" sz="2400" dirty="0" smtClean="0"/>
              <a:t>includes N. </a:t>
            </a:r>
            <a:r>
              <a:rPr lang="en-US" sz="2400" dirty="0" smtClean="0"/>
              <a:t>Lincolnshire</a:t>
            </a:r>
            <a:endParaRPr lang="en-US" sz="2400" dirty="0"/>
          </a:p>
          <a:p>
            <a:r>
              <a:rPr lang="en-US" sz="2400" dirty="0" smtClean="0"/>
              <a:t>200</a:t>
            </a:r>
            <a:r>
              <a:rPr lang="en-US" sz="2400" dirty="0"/>
              <a:t>+ maps of </a:t>
            </a:r>
            <a:r>
              <a:rPr lang="en-US" sz="2400" dirty="0" smtClean="0"/>
              <a:t>words</a:t>
            </a:r>
            <a:endParaRPr lang="en-US" sz="2400" dirty="0"/>
          </a:p>
          <a:p>
            <a:pPr lvl="1"/>
            <a:r>
              <a:rPr lang="en-US" sz="2400" dirty="0" smtClean="0"/>
              <a:t>conveniently </a:t>
            </a:r>
            <a:r>
              <a:rPr lang="en-US" sz="2400" dirty="0"/>
              <a:t>organized by ME vowel class</a:t>
            </a:r>
          </a:p>
        </p:txBody>
      </p:sp>
      <p:sp>
        <p:nvSpPr>
          <p:cNvPr id="4" name="Slide Number Placeholder 3"/>
          <p:cNvSpPr>
            <a:spLocks noGrp="1"/>
          </p:cNvSpPr>
          <p:nvPr>
            <p:ph type="sldNum" sz="quarter" idx="12"/>
          </p:nvPr>
        </p:nvSpPr>
        <p:spPr/>
        <p:txBody>
          <a:bodyPr/>
          <a:lstStyle/>
          <a:p>
            <a:fld id="{6E2D2B3B-882E-40F3-A32F-6DD516915044}" type="slidenum">
              <a:rPr lang="en-US" smtClean="0"/>
              <a:pPr/>
              <a:t>12</a:t>
            </a:fld>
            <a:endParaRPr lang="en-US"/>
          </a:p>
        </p:txBody>
      </p:sp>
    </p:spTree>
    <p:extLst>
      <p:ext uri="{BB962C8B-B14F-4D97-AF65-F5344CB8AC3E}">
        <p14:creationId xmlns:p14="http://schemas.microsoft.com/office/powerpoint/2010/main" val="21933309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6080198"/>
            <a:ext cx="7772400" cy="594626"/>
          </a:xfrm>
        </p:spPr>
        <p:txBody>
          <a:bodyPr/>
          <a:lstStyle/>
          <a:p>
            <a:r>
              <a:rPr lang="en-US" dirty="0" smtClean="0"/>
              <a:t>Sample map from the Phonological Atlas</a:t>
            </a:r>
            <a:endParaRPr lang="en-US" dirty="0"/>
          </a:p>
        </p:txBody>
      </p:sp>
      <p:sp>
        <p:nvSpPr>
          <p:cNvPr id="5" name="Slide Number Placeholder 4"/>
          <p:cNvSpPr>
            <a:spLocks noGrp="1"/>
          </p:cNvSpPr>
          <p:nvPr>
            <p:ph type="sldNum" sz="quarter" idx="11"/>
          </p:nvPr>
        </p:nvSpPr>
        <p:spPr/>
        <p:txBody>
          <a:bodyPr/>
          <a:lstStyle/>
          <a:p>
            <a:fld id="{6E2D2B3B-882E-40F3-A32F-6DD516915044}" type="slidenum">
              <a:rPr lang="en-US" smtClean="0"/>
              <a:pPr/>
              <a:t>13</a:t>
            </a:fld>
            <a:endParaRPr lang="en-US" dirty="0"/>
          </a:p>
        </p:txBody>
      </p:sp>
      <p:pic>
        <p:nvPicPr>
          <p:cNvPr id="8" name="Picture Placeholder 7"/>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658749" y="150403"/>
            <a:ext cx="5070420" cy="5898701"/>
          </a:xfrm>
          <a:ln>
            <a:solidFill>
              <a:schemeClr val="tx1"/>
            </a:solidFill>
          </a:ln>
        </p:spPr>
      </p:pic>
    </p:spTree>
    <p:extLst>
      <p:ext uri="{BB962C8B-B14F-4D97-AF65-F5344CB8AC3E}">
        <p14:creationId xmlns:p14="http://schemas.microsoft.com/office/powerpoint/2010/main" val="67544610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6096254"/>
            <a:ext cx="7772400" cy="594626"/>
          </a:xfrm>
        </p:spPr>
        <p:txBody>
          <a:bodyPr/>
          <a:lstStyle/>
          <a:p>
            <a:r>
              <a:rPr lang="en-US" dirty="0" smtClean="0"/>
              <a:t>Modern realizations of ME /</a:t>
            </a:r>
            <a:r>
              <a:rPr lang="en-US" dirty="0" err="1" smtClean="0"/>
              <a:t>i</a:t>
            </a:r>
            <a:r>
              <a:rPr lang="en-US" dirty="0" smtClean="0"/>
              <a:t>ː/ (</a:t>
            </a:r>
            <a:r>
              <a:rPr lang="en-US" cap="small" dirty="0" smtClean="0"/>
              <a:t>price</a:t>
            </a:r>
            <a:r>
              <a:rPr lang="en-US" dirty="0" smtClean="0"/>
              <a:t>)</a:t>
            </a:r>
            <a:endParaRPr lang="en-US" dirty="0"/>
          </a:p>
        </p:txBody>
      </p:sp>
      <p:pic>
        <p:nvPicPr>
          <p:cNvPr id="6" name="Picture Placeholder 5"/>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6136" t="5813" r="6020" b="5815"/>
          <a:stretch/>
        </p:blipFill>
        <p:spPr>
          <a:xfrm>
            <a:off x="485154" y="522112"/>
            <a:ext cx="7473512" cy="5482751"/>
          </a:xfrm>
          <a:ln>
            <a:solidFill>
              <a:schemeClr val="tx1"/>
            </a:solidFill>
          </a:ln>
        </p:spPr>
      </p:pic>
      <p:sp>
        <p:nvSpPr>
          <p:cNvPr id="5" name="Slide Number Placeholder 4"/>
          <p:cNvSpPr>
            <a:spLocks noGrp="1"/>
          </p:cNvSpPr>
          <p:nvPr>
            <p:ph type="sldNum" sz="quarter" idx="11"/>
          </p:nvPr>
        </p:nvSpPr>
        <p:spPr/>
        <p:txBody>
          <a:bodyPr/>
          <a:lstStyle/>
          <a:p>
            <a:fld id="{6E2D2B3B-882E-40F3-A32F-6DD516915044}" type="slidenum">
              <a:rPr lang="en-US" smtClean="0"/>
              <a:pPr/>
              <a:t>14</a:t>
            </a:fld>
            <a:endParaRPr lang="en-US" dirty="0"/>
          </a:p>
        </p:txBody>
      </p:sp>
    </p:spTree>
    <p:extLst>
      <p:ext uri="{BB962C8B-B14F-4D97-AF65-F5344CB8AC3E}">
        <p14:creationId xmlns:p14="http://schemas.microsoft.com/office/powerpoint/2010/main" val="31303699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6096254"/>
            <a:ext cx="7772400" cy="594626"/>
          </a:xfrm>
        </p:spPr>
        <p:txBody>
          <a:bodyPr/>
          <a:lstStyle/>
          <a:p>
            <a:r>
              <a:rPr lang="en-US" dirty="0" smtClean="0"/>
              <a:t>Modern realizations of ME /eː/ (</a:t>
            </a:r>
            <a:r>
              <a:rPr lang="en-US" cap="small" dirty="0" smtClean="0"/>
              <a:t>fleece</a:t>
            </a:r>
            <a:r>
              <a:rPr lang="en-US" dirty="0" smtClean="0"/>
              <a:t>)</a:t>
            </a:r>
            <a:endParaRPr lang="en-US" dirty="0"/>
          </a:p>
        </p:txBody>
      </p:sp>
      <p:pic>
        <p:nvPicPr>
          <p:cNvPr id="6" name="Picture Placeholder 5"/>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5989" t="5631" r="5683" b="5893"/>
          <a:stretch/>
        </p:blipFill>
        <p:spPr>
          <a:xfrm>
            <a:off x="530061" y="493890"/>
            <a:ext cx="7445850" cy="5475365"/>
          </a:xfrm>
          <a:ln>
            <a:solidFill>
              <a:srgbClr val="000000"/>
            </a:solidFill>
          </a:ln>
        </p:spPr>
      </p:pic>
      <p:sp>
        <p:nvSpPr>
          <p:cNvPr id="5" name="Slide Number Placeholder 4"/>
          <p:cNvSpPr>
            <a:spLocks noGrp="1"/>
          </p:cNvSpPr>
          <p:nvPr>
            <p:ph type="sldNum" sz="quarter" idx="11"/>
          </p:nvPr>
        </p:nvSpPr>
        <p:spPr/>
        <p:txBody>
          <a:bodyPr/>
          <a:lstStyle/>
          <a:p>
            <a:fld id="{6E2D2B3B-882E-40F3-A32F-6DD516915044}" type="slidenum">
              <a:rPr lang="en-US" smtClean="0"/>
              <a:pPr/>
              <a:t>15</a:t>
            </a:fld>
            <a:endParaRPr lang="en-US" dirty="0"/>
          </a:p>
        </p:txBody>
      </p:sp>
    </p:spTree>
    <p:extLst>
      <p:ext uri="{BB962C8B-B14F-4D97-AF65-F5344CB8AC3E}">
        <p14:creationId xmlns:p14="http://schemas.microsoft.com/office/powerpoint/2010/main" val="10678974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6062830"/>
            <a:ext cx="7772400" cy="594626"/>
          </a:xfrm>
        </p:spPr>
        <p:txBody>
          <a:bodyPr/>
          <a:lstStyle/>
          <a:p>
            <a:r>
              <a:rPr lang="en-US" dirty="0" smtClean="0"/>
              <a:t>Modern realizations of ME /uː/ (</a:t>
            </a:r>
            <a:r>
              <a:rPr lang="en-US" cap="small" dirty="0" smtClean="0"/>
              <a:t>mouth</a:t>
            </a:r>
            <a:r>
              <a:rPr lang="en-US" dirty="0" smtClean="0"/>
              <a:t>)</a:t>
            </a:r>
            <a:endParaRPr lang="en-US" dirty="0"/>
          </a:p>
        </p:txBody>
      </p:sp>
      <p:pic>
        <p:nvPicPr>
          <p:cNvPr id="6" name="Picture Placeholder 5"/>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6187" t="5582" r="5688" b="6365"/>
          <a:stretch/>
        </p:blipFill>
        <p:spPr>
          <a:xfrm>
            <a:off x="499306" y="503074"/>
            <a:ext cx="7459359" cy="5464791"/>
          </a:xfrm>
          <a:ln>
            <a:solidFill>
              <a:srgbClr val="000000"/>
            </a:solidFill>
          </a:ln>
        </p:spPr>
      </p:pic>
      <p:sp>
        <p:nvSpPr>
          <p:cNvPr id="5" name="Slide Number Placeholder 4"/>
          <p:cNvSpPr>
            <a:spLocks noGrp="1"/>
          </p:cNvSpPr>
          <p:nvPr>
            <p:ph type="sldNum" sz="quarter" idx="11"/>
          </p:nvPr>
        </p:nvSpPr>
        <p:spPr/>
        <p:txBody>
          <a:bodyPr/>
          <a:lstStyle/>
          <a:p>
            <a:fld id="{6E2D2B3B-882E-40F3-A32F-6DD516915044}" type="slidenum">
              <a:rPr lang="en-US" smtClean="0"/>
              <a:pPr/>
              <a:t>16</a:t>
            </a:fld>
            <a:endParaRPr lang="en-US" dirty="0"/>
          </a:p>
        </p:txBody>
      </p:sp>
    </p:spTree>
    <p:extLst>
      <p:ext uri="{BB962C8B-B14F-4D97-AF65-F5344CB8AC3E}">
        <p14:creationId xmlns:p14="http://schemas.microsoft.com/office/powerpoint/2010/main" val="6694212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1" y="5946112"/>
            <a:ext cx="7772400" cy="594360"/>
          </a:xfrm>
        </p:spPr>
        <p:txBody>
          <a:bodyPr/>
          <a:lstStyle/>
          <a:p>
            <a:r>
              <a:rPr lang="en-US" dirty="0" smtClean="0"/>
              <a:t>Relationship between /uː/ (</a:t>
            </a:r>
            <a:r>
              <a:rPr lang="en-US" cap="small" dirty="0" smtClean="0"/>
              <a:t>mouth</a:t>
            </a:r>
            <a:r>
              <a:rPr lang="en-US" dirty="0" smtClean="0"/>
              <a:t>) and /oː/ (</a:t>
            </a:r>
            <a:r>
              <a:rPr lang="en-US" cap="small" dirty="0" smtClean="0"/>
              <a:t>goose</a:t>
            </a:r>
            <a:r>
              <a:rPr lang="en-US" dirty="0" smtClean="0"/>
              <a:t>)</a:t>
            </a:r>
            <a:endParaRPr lang="en-US" dirty="0"/>
          </a:p>
        </p:txBody>
      </p:sp>
      <p:sp>
        <p:nvSpPr>
          <p:cNvPr id="2" name="Slide Number Placeholder 1"/>
          <p:cNvSpPr>
            <a:spLocks noGrp="1"/>
          </p:cNvSpPr>
          <p:nvPr>
            <p:ph type="sldNum" sz="quarter" idx="12"/>
          </p:nvPr>
        </p:nvSpPr>
        <p:spPr/>
        <p:txBody>
          <a:bodyPr/>
          <a:lstStyle/>
          <a:p>
            <a:fld id="{6E2D2B3B-882E-40F3-A32F-6DD516915044}" type="slidenum">
              <a:rPr lang="en-US" smtClean="0"/>
              <a:pPr/>
              <a:t>17</a:t>
            </a:fld>
            <a:endParaRPr lang="en-US"/>
          </a:p>
        </p:txBody>
      </p:sp>
      <p:pic>
        <p:nvPicPr>
          <p:cNvPr id="4" name="Content Placeholder 3"/>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l="5739" t="5512" r="5716" b="6346"/>
          <a:stretch/>
        </p:blipFill>
        <p:spPr>
          <a:xfrm>
            <a:off x="507998" y="466619"/>
            <a:ext cx="7450667" cy="5485153"/>
          </a:xfrm>
          <a:ln>
            <a:solidFill>
              <a:schemeClr val="tx1"/>
            </a:solidFill>
          </a:ln>
        </p:spPr>
      </p:pic>
      <p:sp>
        <p:nvSpPr>
          <p:cNvPr id="9" name="Freeform 8"/>
          <p:cNvSpPr/>
          <p:nvPr/>
        </p:nvSpPr>
        <p:spPr>
          <a:xfrm>
            <a:off x="2081952" y="2173112"/>
            <a:ext cx="4126937" cy="2362696"/>
          </a:xfrm>
          <a:custGeom>
            <a:avLst/>
            <a:gdLst>
              <a:gd name="connsiteX0" fmla="*/ 0 w 4146792"/>
              <a:gd name="connsiteY0" fmla="*/ 587812 h 2350094"/>
              <a:gd name="connsiteX1" fmla="*/ 388762 w 4146792"/>
              <a:gd name="connsiteY1" fmla="*/ 639644 h 2350094"/>
              <a:gd name="connsiteX2" fmla="*/ 414680 w 4146792"/>
              <a:gd name="connsiteY2" fmla="*/ 1015424 h 2350094"/>
              <a:gd name="connsiteX3" fmla="*/ 816400 w 4146792"/>
              <a:gd name="connsiteY3" fmla="*/ 808097 h 2350094"/>
              <a:gd name="connsiteX4" fmla="*/ 1179244 w 4146792"/>
              <a:gd name="connsiteY4" fmla="*/ 782181 h 2350094"/>
              <a:gd name="connsiteX5" fmla="*/ 1218121 w 4146792"/>
              <a:gd name="connsiteY5" fmla="*/ 510064 h 2350094"/>
              <a:gd name="connsiteX6" fmla="*/ 945987 w 4146792"/>
              <a:gd name="connsiteY6" fmla="*/ 199073 h 2350094"/>
              <a:gd name="connsiteX7" fmla="*/ 1205162 w 4146792"/>
              <a:gd name="connsiteY7" fmla="*/ 4704 h 2350094"/>
              <a:gd name="connsiteX8" fmla="*/ 1606882 w 4146792"/>
              <a:gd name="connsiteY8" fmla="*/ 393442 h 2350094"/>
              <a:gd name="connsiteX9" fmla="*/ 1749428 w 4146792"/>
              <a:gd name="connsiteY9" fmla="*/ 43577 h 2350094"/>
              <a:gd name="connsiteX10" fmla="*/ 2436241 w 4146792"/>
              <a:gd name="connsiteY10" fmla="*/ 237947 h 2350094"/>
              <a:gd name="connsiteX11" fmla="*/ 2190025 w 4146792"/>
              <a:gd name="connsiteY11" fmla="*/ 1248668 h 2350094"/>
              <a:gd name="connsiteX12" fmla="*/ 2850920 w 4146792"/>
              <a:gd name="connsiteY12" fmla="*/ 1313457 h 2350094"/>
              <a:gd name="connsiteX13" fmla="*/ 2799085 w 4146792"/>
              <a:gd name="connsiteY13" fmla="*/ 1805860 h 2350094"/>
              <a:gd name="connsiteX14" fmla="*/ 4146792 w 4146792"/>
              <a:gd name="connsiteY14" fmla="*/ 2350094 h 2350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46792" h="2350094">
                <a:moveTo>
                  <a:pt x="0" y="587812"/>
                </a:moveTo>
                <a:cubicBezTo>
                  <a:pt x="159824" y="578093"/>
                  <a:pt x="319649" y="568375"/>
                  <a:pt x="388762" y="639644"/>
                </a:cubicBezTo>
                <a:cubicBezTo>
                  <a:pt x="457875" y="710913"/>
                  <a:pt x="343407" y="987349"/>
                  <a:pt x="414680" y="1015424"/>
                </a:cubicBezTo>
                <a:cubicBezTo>
                  <a:pt x="485953" y="1043499"/>
                  <a:pt x="688973" y="846971"/>
                  <a:pt x="816400" y="808097"/>
                </a:cubicBezTo>
                <a:cubicBezTo>
                  <a:pt x="943827" y="769223"/>
                  <a:pt x="1112291" y="831853"/>
                  <a:pt x="1179244" y="782181"/>
                </a:cubicBezTo>
                <a:cubicBezTo>
                  <a:pt x="1246198" y="732509"/>
                  <a:pt x="1256997" y="607249"/>
                  <a:pt x="1218121" y="510064"/>
                </a:cubicBezTo>
                <a:cubicBezTo>
                  <a:pt x="1179245" y="412879"/>
                  <a:pt x="948147" y="283300"/>
                  <a:pt x="945987" y="199073"/>
                </a:cubicBezTo>
                <a:cubicBezTo>
                  <a:pt x="943827" y="114846"/>
                  <a:pt x="1095013" y="-27691"/>
                  <a:pt x="1205162" y="4704"/>
                </a:cubicBezTo>
                <a:cubicBezTo>
                  <a:pt x="1315311" y="37099"/>
                  <a:pt x="1516171" y="386963"/>
                  <a:pt x="1606882" y="393442"/>
                </a:cubicBezTo>
                <a:cubicBezTo>
                  <a:pt x="1697593" y="399921"/>
                  <a:pt x="1611201" y="69493"/>
                  <a:pt x="1749428" y="43577"/>
                </a:cubicBezTo>
                <a:cubicBezTo>
                  <a:pt x="1887655" y="17661"/>
                  <a:pt x="2362808" y="37098"/>
                  <a:pt x="2436241" y="237947"/>
                </a:cubicBezTo>
                <a:cubicBezTo>
                  <a:pt x="2509674" y="438795"/>
                  <a:pt x="2120912" y="1069416"/>
                  <a:pt x="2190025" y="1248668"/>
                </a:cubicBezTo>
                <a:cubicBezTo>
                  <a:pt x="2259138" y="1427920"/>
                  <a:pt x="2749410" y="1220592"/>
                  <a:pt x="2850920" y="1313457"/>
                </a:cubicBezTo>
                <a:cubicBezTo>
                  <a:pt x="2952430" y="1406322"/>
                  <a:pt x="2583106" y="1633087"/>
                  <a:pt x="2799085" y="1805860"/>
                </a:cubicBezTo>
                <a:cubicBezTo>
                  <a:pt x="3015064" y="1978633"/>
                  <a:pt x="4146792" y="2350094"/>
                  <a:pt x="4146792" y="2350094"/>
                </a:cubicBezTo>
              </a:path>
            </a:pathLst>
          </a:custGeom>
          <a:ln w="38100" cmpd="sng">
            <a:solidFill>
              <a:srgbClr val="0000FF"/>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Freeform 9"/>
          <p:cNvSpPr/>
          <p:nvPr/>
        </p:nvSpPr>
        <p:spPr>
          <a:xfrm>
            <a:off x="2187689" y="3764188"/>
            <a:ext cx="4263421" cy="1216634"/>
          </a:xfrm>
          <a:custGeom>
            <a:avLst/>
            <a:gdLst>
              <a:gd name="connsiteX0" fmla="*/ 0 w 4263421"/>
              <a:gd name="connsiteY0" fmla="*/ 56528 h 1248196"/>
              <a:gd name="connsiteX1" fmla="*/ 816400 w 4263421"/>
              <a:gd name="connsiteY1" fmla="*/ 250897 h 1248196"/>
              <a:gd name="connsiteX2" fmla="*/ 868235 w 4263421"/>
              <a:gd name="connsiteY2" fmla="*/ 4696 h 1248196"/>
              <a:gd name="connsiteX3" fmla="*/ 1088533 w 4263421"/>
              <a:gd name="connsiteY3" fmla="*/ 108359 h 1248196"/>
              <a:gd name="connsiteX4" fmla="*/ 1075574 w 4263421"/>
              <a:gd name="connsiteY4" fmla="*/ 341603 h 1248196"/>
              <a:gd name="connsiteX5" fmla="*/ 1373625 w 4263421"/>
              <a:gd name="connsiteY5" fmla="*/ 302729 h 1248196"/>
              <a:gd name="connsiteX6" fmla="*/ 1425460 w 4263421"/>
              <a:gd name="connsiteY6" fmla="*/ 43570 h 1248196"/>
              <a:gd name="connsiteX7" fmla="*/ 1632799 w 4263421"/>
              <a:gd name="connsiteY7" fmla="*/ 186107 h 1248196"/>
              <a:gd name="connsiteX8" fmla="*/ 1632799 w 4263421"/>
              <a:gd name="connsiteY8" fmla="*/ 419350 h 1248196"/>
              <a:gd name="connsiteX9" fmla="*/ 2267777 w 4263421"/>
              <a:gd name="connsiteY9" fmla="*/ 821047 h 1248196"/>
              <a:gd name="connsiteX10" fmla="*/ 3252640 w 4263421"/>
              <a:gd name="connsiteY10" fmla="*/ 872879 h 1248196"/>
              <a:gd name="connsiteX11" fmla="*/ 3459980 w 4263421"/>
              <a:gd name="connsiteY11" fmla="*/ 1235702 h 1248196"/>
              <a:gd name="connsiteX12" fmla="*/ 4263421 w 4263421"/>
              <a:gd name="connsiteY12" fmla="*/ 1170912 h 12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3421" h="1248196">
                <a:moveTo>
                  <a:pt x="0" y="56528"/>
                </a:moveTo>
                <a:cubicBezTo>
                  <a:pt x="335847" y="158032"/>
                  <a:pt x="671694" y="259536"/>
                  <a:pt x="816400" y="250897"/>
                </a:cubicBezTo>
                <a:cubicBezTo>
                  <a:pt x="961106" y="242258"/>
                  <a:pt x="822880" y="28452"/>
                  <a:pt x="868235" y="4696"/>
                </a:cubicBezTo>
                <a:cubicBezTo>
                  <a:pt x="913590" y="-19060"/>
                  <a:pt x="1053977" y="52208"/>
                  <a:pt x="1088533" y="108359"/>
                </a:cubicBezTo>
                <a:cubicBezTo>
                  <a:pt x="1123090" y="164510"/>
                  <a:pt x="1028059" y="309208"/>
                  <a:pt x="1075574" y="341603"/>
                </a:cubicBezTo>
                <a:cubicBezTo>
                  <a:pt x="1123089" y="373998"/>
                  <a:pt x="1315311" y="352401"/>
                  <a:pt x="1373625" y="302729"/>
                </a:cubicBezTo>
                <a:cubicBezTo>
                  <a:pt x="1431939" y="253057"/>
                  <a:pt x="1382264" y="63007"/>
                  <a:pt x="1425460" y="43570"/>
                </a:cubicBezTo>
                <a:cubicBezTo>
                  <a:pt x="1468656" y="24133"/>
                  <a:pt x="1598243" y="123477"/>
                  <a:pt x="1632799" y="186107"/>
                </a:cubicBezTo>
                <a:cubicBezTo>
                  <a:pt x="1667355" y="248737"/>
                  <a:pt x="1526969" y="313527"/>
                  <a:pt x="1632799" y="419350"/>
                </a:cubicBezTo>
                <a:cubicBezTo>
                  <a:pt x="1738629" y="525173"/>
                  <a:pt x="1997804" y="745459"/>
                  <a:pt x="2267777" y="821047"/>
                </a:cubicBezTo>
                <a:cubicBezTo>
                  <a:pt x="2537750" y="896635"/>
                  <a:pt x="3053940" y="803770"/>
                  <a:pt x="3252640" y="872879"/>
                </a:cubicBezTo>
                <a:cubicBezTo>
                  <a:pt x="3451341" y="941988"/>
                  <a:pt x="3291516" y="1186030"/>
                  <a:pt x="3459980" y="1235702"/>
                </a:cubicBezTo>
                <a:cubicBezTo>
                  <a:pt x="3628444" y="1285374"/>
                  <a:pt x="4263421" y="1170912"/>
                  <a:pt x="4263421" y="1170912"/>
                </a:cubicBezTo>
              </a:path>
            </a:pathLst>
          </a:custGeom>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652681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vs. Diffusion</a:t>
            </a:r>
            <a:endParaRPr lang="en-US" dirty="0"/>
          </a:p>
        </p:txBody>
      </p:sp>
      <p:sp>
        <p:nvSpPr>
          <p:cNvPr id="3" name="Content Placeholder 2"/>
          <p:cNvSpPr>
            <a:spLocks noGrp="1"/>
          </p:cNvSpPr>
          <p:nvPr>
            <p:ph idx="1"/>
          </p:nvPr>
        </p:nvSpPr>
        <p:spPr/>
        <p:txBody>
          <a:bodyPr>
            <a:normAutofit/>
          </a:bodyPr>
          <a:lstStyle/>
          <a:p>
            <a:r>
              <a:rPr lang="en-US" sz="2400" dirty="0" err="1" smtClean="0"/>
              <a:t>Labov’s</a:t>
            </a:r>
            <a:r>
              <a:rPr lang="en-US" sz="2400" dirty="0" smtClean="0"/>
              <a:t> (2007) </a:t>
            </a:r>
            <a:r>
              <a:rPr lang="en-US" sz="2400" dirty="0"/>
              <a:t>resolution to </a:t>
            </a:r>
            <a:r>
              <a:rPr lang="en-US" sz="2400" dirty="0" smtClean="0"/>
              <a:t>tension </a:t>
            </a:r>
            <a:r>
              <a:rPr lang="en-US" sz="2400" dirty="0"/>
              <a:t>between </a:t>
            </a:r>
            <a:r>
              <a:rPr lang="en-US" sz="2400" dirty="0" smtClean="0"/>
              <a:t>family </a:t>
            </a:r>
            <a:r>
              <a:rPr lang="en-US" sz="2400" dirty="0"/>
              <a:t>tree and wave models of linguistic </a:t>
            </a:r>
            <a:r>
              <a:rPr lang="en-US" sz="2400" dirty="0" smtClean="0"/>
              <a:t>change</a:t>
            </a:r>
          </a:p>
          <a:p>
            <a:r>
              <a:rPr lang="en-US" sz="2400" dirty="0"/>
              <a:t>T</a:t>
            </a:r>
            <a:r>
              <a:rPr lang="en-US" sz="2400" dirty="0" smtClean="0"/>
              <a:t>wo </a:t>
            </a:r>
            <a:r>
              <a:rPr lang="en-US" sz="2400" dirty="0"/>
              <a:t>different mechanisms of </a:t>
            </a:r>
            <a:r>
              <a:rPr lang="en-US" sz="2400" dirty="0" smtClean="0"/>
              <a:t>change</a:t>
            </a:r>
            <a:r>
              <a:rPr lang="en-US" sz="2400" dirty="0"/>
              <a:t>:</a:t>
            </a:r>
            <a:endParaRPr lang="en-US" sz="2400" dirty="0" smtClean="0"/>
          </a:p>
          <a:p>
            <a:pPr lvl="1"/>
            <a:r>
              <a:rPr lang="en-US" sz="2200" i="1" dirty="0" smtClean="0"/>
              <a:t>Transmission</a:t>
            </a:r>
            <a:r>
              <a:rPr lang="en-US" sz="2200" dirty="0" smtClean="0"/>
              <a:t> </a:t>
            </a:r>
            <a:r>
              <a:rPr lang="en-US" sz="2200" dirty="0"/>
              <a:t>is linguistic descent of the type modeled by the family tree</a:t>
            </a:r>
            <a:r>
              <a:rPr lang="en-US" sz="2200" dirty="0" smtClean="0"/>
              <a:t>; </a:t>
            </a:r>
            <a:r>
              <a:rPr lang="en-US" sz="2200" dirty="0"/>
              <a:t>faithful transmission from generation to generation via child language </a:t>
            </a:r>
            <a:r>
              <a:rPr lang="en-US" sz="2200" dirty="0" smtClean="0"/>
              <a:t>acquisition</a:t>
            </a:r>
          </a:p>
          <a:p>
            <a:pPr lvl="1"/>
            <a:r>
              <a:rPr lang="en-US" sz="2200" i="1" dirty="0" smtClean="0"/>
              <a:t>Diffusion </a:t>
            </a:r>
            <a:r>
              <a:rPr lang="en-US" sz="2200" dirty="0"/>
              <a:t>occurs in contact situations between adults, and thus is expected to show more irregular outcomes than </a:t>
            </a:r>
            <a:r>
              <a:rPr lang="en-US" sz="2200" dirty="0" smtClean="0"/>
              <a:t>transmission, due to imperfect learning by adults</a:t>
            </a:r>
          </a:p>
          <a:p>
            <a:r>
              <a:rPr lang="en-US" sz="2400" dirty="0" smtClean="0"/>
              <a:t>This model has been used plausibly by </a:t>
            </a:r>
            <a:r>
              <a:rPr lang="en-US" sz="2400" dirty="0" err="1" smtClean="0"/>
              <a:t>Dinkin</a:t>
            </a:r>
            <a:r>
              <a:rPr lang="en-US" sz="2400" dirty="0" smtClean="0"/>
              <a:t> to explain the seemingly inconsistent outcomes of the Northern Cities Shift in New York.</a:t>
            </a:r>
            <a:endParaRPr lang="en-US" sz="2400"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18</a:t>
            </a:fld>
            <a:endParaRPr lang="en-US"/>
          </a:p>
        </p:txBody>
      </p:sp>
    </p:spTree>
    <p:extLst>
      <p:ext uri="{BB962C8B-B14F-4D97-AF65-F5344CB8AC3E}">
        <p14:creationId xmlns:p14="http://schemas.microsoft.com/office/powerpoint/2010/main" val="16335166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5852" t="5983" r="5444" b="6127"/>
          <a:stretch/>
        </p:blipFill>
        <p:spPr>
          <a:xfrm>
            <a:off x="469161" y="691443"/>
            <a:ext cx="7475393" cy="5477793"/>
          </a:xfrm>
          <a:ln>
            <a:solidFill>
              <a:srgbClr val="000000"/>
            </a:solidFill>
          </a:ln>
        </p:spPr>
      </p:pic>
      <p:sp>
        <p:nvSpPr>
          <p:cNvPr id="9" name="Freeform 8"/>
          <p:cNvSpPr/>
          <p:nvPr/>
        </p:nvSpPr>
        <p:spPr>
          <a:xfrm>
            <a:off x="2014648" y="2379561"/>
            <a:ext cx="4146792" cy="2350094"/>
          </a:xfrm>
          <a:custGeom>
            <a:avLst/>
            <a:gdLst>
              <a:gd name="connsiteX0" fmla="*/ 0 w 4146792"/>
              <a:gd name="connsiteY0" fmla="*/ 587812 h 2350094"/>
              <a:gd name="connsiteX1" fmla="*/ 388762 w 4146792"/>
              <a:gd name="connsiteY1" fmla="*/ 639644 h 2350094"/>
              <a:gd name="connsiteX2" fmla="*/ 414680 w 4146792"/>
              <a:gd name="connsiteY2" fmla="*/ 1015424 h 2350094"/>
              <a:gd name="connsiteX3" fmla="*/ 816400 w 4146792"/>
              <a:gd name="connsiteY3" fmla="*/ 808097 h 2350094"/>
              <a:gd name="connsiteX4" fmla="*/ 1179244 w 4146792"/>
              <a:gd name="connsiteY4" fmla="*/ 782181 h 2350094"/>
              <a:gd name="connsiteX5" fmla="*/ 1218121 w 4146792"/>
              <a:gd name="connsiteY5" fmla="*/ 510064 h 2350094"/>
              <a:gd name="connsiteX6" fmla="*/ 945987 w 4146792"/>
              <a:gd name="connsiteY6" fmla="*/ 199073 h 2350094"/>
              <a:gd name="connsiteX7" fmla="*/ 1205162 w 4146792"/>
              <a:gd name="connsiteY7" fmla="*/ 4704 h 2350094"/>
              <a:gd name="connsiteX8" fmla="*/ 1606882 w 4146792"/>
              <a:gd name="connsiteY8" fmla="*/ 393442 h 2350094"/>
              <a:gd name="connsiteX9" fmla="*/ 1749428 w 4146792"/>
              <a:gd name="connsiteY9" fmla="*/ 43577 h 2350094"/>
              <a:gd name="connsiteX10" fmla="*/ 2436241 w 4146792"/>
              <a:gd name="connsiteY10" fmla="*/ 237947 h 2350094"/>
              <a:gd name="connsiteX11" fmla="*/ 2190025 w 4146792"/>
              <a:gd name="connsiteY11" fmla="*/ 1248668 h 2350094"/>
              <a:gd name="connsiteX12" fmla="*/ 2850920 w 4146792"/>
              <a:gd name="connsiteY12" fmla="*/ 1313457 h 2350094"/>
              <a:gd name="connsiteX13" fmla="*/ 2799085 w 4146792"/>
              <a:gd name="connsiteY13" fmla="*/ 1805860 h 2350094"/>
              <a:gd name="connsiteX14" fmla="*/ 4146792 w 4146792"/>
              <a:gd name="connsiteY14" fmla="*/ 2350094 h 2350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46792" h="2350094">
                <a:moveTo>
                  <a:pt x="0" y="587812"/>
                </a:moveTo>
                <a:cubicBezTo>
                  <a:pt x="159824" y="578093"/>
                  <a:pt x="319649" y="568375"/>
                  <a:pt x="388762" y="639644"/>
                </a:cubicBezTo>
                <a:cubicBezTo>
                  <a:pt x="457875" y="710913"/>
                  <a:pt x="343407" y="987349"/>
                  <a:pt x="414680" y="1015424"/>
                </a:cubicBezTo>
                <a:cubicBezTo>
                  <a:pt x="485953" y="1043499"/>
                  <a:pt x="688973" y="846971"/>
                  <a:pt x="816400" y="808097"/>
                </a:cubicBezTo>
                <a:cubicBezTo>
                  <a:pt x="943827" y="769223"/>
                  <a:pt x="1112291" y="831853"/>
                  <a:pt x="1179244" y="782181"/>
                </a:cubicBezTo>
                <a:cubicBezTo>
                  <a:pt x="1246198" y="732509"/>
                  <a:pt x="1256997" y="607249"/>
                  <a:pt x="1218121" y="510064"/>
                </a:cubicBezTo>
                <a:cubicBezTo>
                  <a:pt x="1179245" y="412879"/>
                  <a:pt x="948147" y="283300"/>
                  <a:pt x="945987" y="199073"/>
                </a:cubicBezTo>
                <a:cubicBezTo>
                  <a:pt x="943827" y="114846"/>
                  <a:pt x="1095013" y="-27691"/>
                  <a:pt x="1205162" y="4704"/>
                </a:cubicBezTo>
                <a:cubicBezTo>
                  <a:pt x="1315311" y="37099"/>
                  <a:pt x="1516171" y="386963"/>
                  <a:pt x="1606882" y="393442"/>
                </a:cubicBezTo>
                <a:cubicBezTo>
                  <a:pt x="1697593" y="399921"/>
                  <a:pt x="1611201" y="69493"/>
                  <a:pt x="1749428" y="43577"/>
                </a:cubicBezTo>
                <a:cubicBezTo>
                  <a:pt x="1887655" y="17661"/>
                  <a:pt x="2362808" y="37098"/>
                  <a:pt x="2436241" y="237947"/>
                </a:cubicBezTo>
                <a:cubicBezTo>
                  <a:pt x="2509674" y="438795"/>
                  <a:pt x="2120912" y="1069416"/>
                  <a:pt x="2190025" y="1248668"/>
                </a:cubicBezTo>
                <a:cubicBezTo>
                  <a:pt x="2259138" y="1427920"/>
                  <a:pt x="2749410" y="1220592"/>
                  <a:pt x="2850920" y="1313457"/>
                </a:cubicBezTo>
                <a:cubicBezTo>
                  <a:pt x="2952430" y="1406322"/>
                  <a:pt x="2583106" y="1633087"/>
                  <a:pt x="2799085" y="1805860"/>
                </a:cubicBezTo>
                <a:cubicBezTo>
                  <a:pt x="3015064" y="1978633"/>
                  <a:pt x="4146792" y="2350094"/>
                  <a:pt x="4146792" y="2350094"/>
                </a:cubicBezTo>
              </a:path>
            </a:pathLst>
          </a:custGeom>
          <a:ln w="38100" cmpd="sng">
            <a:solidFill>
              <a:srgbClr val="0000FF"/>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Freeform 9"/>
          <p:cNvSpPr/>
          <p:nvPr/>
        </p:nvSpPr>
        <p:spPr>
          <a:xfrm>
            <a:off x="2144235" y="3937983"/>
            <a:ext cx="4263421" cy="1248196"/>
          </a:xfrm>
          <a:custGeom>
            <a:avLst/>
            <a:gdLst>
              <a:gd name="connsiteX0" fmla="*/ 0 w 4263421"/>
              <a:gd name="connsiteY0" fmla="*/ 56528 h 1248196"/>
              <a:gd name="connsiteX1" fmla="*/ 816400 w 4263421"/>
              <a:gd name="connsiteY1" fmla="*/ 250897 h 1248196"/>
              <a:gd name="connsiteX2" fmla="*/ 868235 w 4263421"/>
              <a:gd name="connsiteY2" fmla="*/ 4696 h 1248196"/>
              <a:gd name="connsiteX3" fmla="*/ 1088533 w 4263421"/>
              <a:gd name="connsiteY3" fmla="*/ 108359 h 1248196"/>
              <a:gd name="connsiteX4" fmla="*/ 1075574 w 4263421"/>
              <a:gd name="connsiteY4" fmla="*/ 341603 h 1248196"/>
              <a:gd name="connsiteX5" fmla="*/ 1373625 w 4263421"/>
              <a:gd name="connsiteY5" fmla="*/ 302729 h 1248196"/>
              <a:gd name="connsiteX6" fmla="*/ 1425460 w 4263421"/>
              <a:gd name="connsiteY6" fmla="*/ 43570 h 1248196"/>
              <a:gd name="connsiteX7" fmla="*/ 1632799 w 4263421"/>
              <a:gd name="connsiteY7" fmla="*/ 186107 h 1248196"/>
              <a:gd name="connsiteX8" fmla="*/ 1632799 w 4263421"/>
              <a:gd name="connsiteY8" fmla="*/ 419350 h 1248196"/>
              <a:gd name="connsiteX9" fmla="*/ 2267777 w 4263421"/>
              <a:gd name="connsiteY9" fmla="*/ 821047 h 1248196"/>
              <a:gd name="connsiteX10" fmla="*/ 3252640 w 4263421"/>
              <a:gd name="connsiteY10" fmla="*/ 872879 h 1248196"/>
              <a:gd name="connsiteX11" fmla="*/ 3459980 w 4263421"/>
              <a:gd name="connsiteY11" fmla="*/ 1235702 h 1248196"/>
              <a:gd name="connsiteX12" fmla="*/ 4263421 w 4263421"/>
              <a:gd name="connsiteY12" fmla="*/ 1170912 h 12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3421" h="1248196">
                <a:moveTo>
                  <a:pt x="0" y="56528"/>
                </a:moveTo>
                <a:cubicBezTo>
                  <a:pt x="335847" y="158032"/>
                  <a:pt x="671694" y="259536"/>
                  <a:pt x="816400" y="250897"/>
                </a:cubicBezTo>
                <a:cubicBezTo>
                  <a:pt x="961106" y="242258"/>
                  <a:pt x="822880" y="28452"/>
                  <a:pt x="868235" y="4696"/>
                </a:cubicBezTo>
                <a:cubicBezTo>
                  <a:pt x="913590" y="-19060"/>
                  <a:pt x="1053977" y="52208"/>
                  <a:pt x="1088533" y="108359"/>
                </a:cubicBezTo>
                <a:cubicBezTo>
                  <a:pt x="1123090" y="164510"/>
                  <a:pt x="1028059" y="309208"/>
                  <a:pt x="1075574" y="341603"/>
                </a:cubicBezTo>
                <a:cubicBezTo>
                  <a:pt x="1123089" y="373998"/>
                  <a:pt x="1315311" y="352401"/>
                  <a:pt x="1373625" y="302729"/>
                </a:cubicBezTo>
                <a:cubicBezTo>
                  <a:pt x="1431939" y="253057"/>
                  <a:pt x="1382264" y="63007"/>
                  <a:pt x="1425460" y="43570"/>
                </a:cubicBezTo>
                <a:cubicBezTo>
                  <a:pt x="1468656" y="24133"/>
                  <a:pt x="1598243" y="123477"/>
                  <a:pt x="1632799" y="186107"/>
                </a:cubicBezTo>
                <a:cubicBezTo>
                  <a:pt x="1667355" y="248737"/>
                  <a:pt x="1526969" y="313527"/>
                  <a:pt x="1632799" y="419350"/>
                </a:cubicBezTo>
                <a:cubicBezTo>
                  <a:pt x="1738629" y="525173"/>
                  <a:pt x="1997804" y="745459"/>
                  <a:pt x="2267777" y="821047"/>
                </a:cubicBezTo>
                <a:cubicBezTo>
                  <a:pt x="2537750" y="896635"/>
                  <a:pt x="3053940" y="803770"/>
                  <a:pt x="3252640" y="872879"/>
                </a:cubicBezTo>
                <a:cubicBezTo>
                  <a:pt x="3451341" y="941988"/>
                  <a:pt x="3291516" y="1186030"/>
                  <a:pt x="3459980" y="1235702"/>
                </a:cubicBezTo>
                <a:cubicBezTo>
                  <a:pt x="3628444" y="1285374"/>
                  <a:pt x="4263421" y="1170912"/>
                  <a:pt x="4263421" y="1170912"/>
                </a:cubicBezTo>
              </a:path>
            </a:pathLst>
          </a:custGeom>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flipV="1">
            <a:off x="2954589" y="4483455"/>
            <a:ext cx="12959" cy="699730"/>
          </a:xfrm>
          <a:prstGeom prst="straightConnector1">
            <a:avLst/>
          </a:prstGeom>
          <a:ln w="38100" cmpd="sng">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3301370" y="4289660"/>
            <a:ext cx="12959" cy="699730"/>
          </a:xfrm>
          <a:prstGeom prst="straightConnector1">
            <a:avLst/>
          </a:prstGeom>
          <a:ln w="38100" cmpd="sng">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3829572" y="4409377"/>
            <a:ext cx="12959" cy="699730"/>
          </a:xfrm>
          <a:prstGeom prst="straightConnector1">
            <a:avLst/>
          </a:prstGeom>
          <a:ln w="38100" cmpd="sng">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4383694" y="4836990"/>
            <a:ext cx="12959" cy="699730"/>
          </a:xfrm>
          <a:prstGeom prst="straightConnector1">
            <a:avLst/>
          </a:prstGeom>
          <a:ln w="38100" cmpd="sng">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4976690" y="4927696"/>
            <a:ext cx="12959" cy="699730"/>
          </a:xfrm>
          <a:prstGeom prst="straightConnector1">
            <a:avLst/>
          </a:prstGeom>
          <a:ln w="38100" cmpd="sng">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5453059" y="5093054"/>
            <a:ext cx="12959" cy="699730"/>
          </a:xfrm>
          <a:prstGeom prst="straightConnector1">
            <a:avLst/>
          </a:prstGeom>
          <a:ln w="38100" cmpd="sng">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6E2D2B3B-882E-40F3-A32F-6DD516915044}" type="slidenum">
              <a:rPr lang="en-US" smtClean="0"/>
              <a:pPr/>
              <a:t>19</a:t>
            </a:fld>
            <a:endParaRPr lang="en-US"/>
          </a:p>
        </p:txBody>
      </p:sp>
    </p:spTree>
    <p:extLst>
      <p:ext uri="{BB962C8B-B14F-4D97-AF65-F5344CB8AC3E}">
        <p14:creationId xmlns:p14="http://schemas.microsoft.com/office/powerpoint/2010/main" val="28136263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par>
                                <p:cTn id="14" presetID="9"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par>
                                <p:cTn id="17" presetID="9"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par>
                                <p:cTn id="20" presetID="9"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par>
                                <p:cTn id="23" presetID="0" presetClass="path" presetSubtype="0" accel="50000" decel="50000" fill="hold" nodeType="withEffect">
                                  <p:stCondLst>
                                    <p:cond delay="0"/>
                                  </p:stCondLst>
                                  <p:childTnLst>
                                    <p:animMotion origin="layout" path="M -4.83429E-6 -2.77906E-7 L -0.00138 -0.12274 " pathEditMode="relative" rAng="0" ptsTypes="AA">
                                      <p:cBhvr>
                                        <p:cTn id="24" dur="3000" fill="hold"/>
                                        <p:tgtEl>
                                          <p:spTgt spid="15"/>
                                        </p:tgtEl>
                                        <p:attrNameLst>
                                          <p:attrName>ppt_x</p:attrName>
                                          <p:attrName>ppt_y</p:attrName>
                                        </p:attrNameLst>
                                      </p:cBhvr>
                                      <p:rCtr x="-69" y="-6137"/>
                                    </p:animMotion>
                                  </p:childTnLst>
                                </p:cTn>
                              </p:par>
                              <p:par>
                                <p:cTn id="25" presetID="0" presetClass="path" presetSubtype="0" accel="50000" decel="50000" fill="hold" nodeType="withEffect">
                                  <p:stCondLst>
                                    <p:cond delay="0"/>
                                  </p:stCondLst>
                                  <p:childTnLst>
                                    <p:animMotion origin="layout" path="M 3.82787E-6 -3.21908E-6 L -0.00139 -0.12274 " pathEditMode="relative" rAng="0" ptsTypes="AA">
                                      <p:cBhvr>
                                        <p:cTn id="26" dur="3000" fill="hold"/>
                                        <p:tgtEl>
                                          <p:spTgt spid="12"/>
                                        </p:tgtEl>
                                        <p:attrNameLst>
                                          <p:attrName>ppt_x</p:attrName>
                                          <p:attrName>ppt_y</p:attrName>
                                        </p:attrNameLst>
                                      </p:cBhvr>
                                      <p:rCtr x="-69" y="-6137"/>
                                    </p:animMotion>
                                  </p:childTnLst>
                                </p:cTn>
                              </p:par>
                              <p:par>
                                <p:cTn id="27" presetID="0" presetClass="path" presetSubtype="0" accel="50000" decel="50000" fill="hold" nodeType="withEffect">
                                  <p:stCondLst>
                                    <p:cond delay="0"/>
                                  </p:stCondLst>
                                  <p:childTnLst>
                                    <p:animMotion origin="layout" path="M 2.78674E-6 -2.17693E-6 L -0.00139 -0.12274 " pathEditMode="relative" rAng="0" ptsTypes="AA">
                                      <p:cBhvr>
                                        <p:cTn id="28" dur="3000" fill="hold"/>
                                        <p:tgtEl>
                                          <p:spTgt spid="13"/>
                                        </p:tgtEl>
                                        <p:attrNameLst>
                                          <p:attrName>ppt_x</p:attrName>
                                          <p:attrName>ppt_y</p:attrName>
                                        </p:attrNameLst>
                                      </p:cBhvr>
                                      <p:rCtr x="-69" y="-6137"/>
                                    </p:animMotion>
                                  </p:childTnLst>
                                </p:cTn>
                              </p:par>
                              <p:par>
                                <p:cTn id="29" presetID="0" presetClass="path" presetSubtype="0" accel="50000" decel="50000" fill="hold" nodeType="withEffect">
                                  <p:stCondLst>
                                    <p:cond delay="0"/>
                                  </p:stCondLst>
                                  <p:childTnLst>
                                    <p:animMotion origin="layout" path="M 3.90248E-6 -7.64243E-7 L -0.00139 -0.12274 " pathEditMode="relative" rAng="0" ptsTypes="AA">
                                      <p:cBhvr>
                                        <p:cTn id="30" dur="3000" fill="hold"/>
                                        <p:tgtEl>
                                          <p:spTgt spid="14"/>
                                        </p:tgtEl>
                                        <p:attrNameLst>
                                          <p:attrName>ppt_x</p:attrName>
                                          <p:attrName>ppt_y</p:attrName>
                                        </p:attrNameLst>
                                      </p:cBhvr>
                                      <p:rCtr x="-69" y="-6137"/>
                                    </p:animMotion>
                                  </p:childTnLst>
                                </p:cTn>
                              </p:par>
                              <p:par>
                                <p:cTn id="31" presetID="0" presetClass="path" presetSubtype="0" accel="50000" decel="50000" fill="hold" nodeType="withEffect">
                                  <p:stCondLst>
                                    <p:cond delay="0"/>
                                  </p:stCondLst>
                                  <p:childTnLst>
                                    <p:animMotion origin="layout" path="M -1.58945E-6 -2.77906E-7 L -0.00139 -0.09819 " pathEditMode="relative" rAng="0" ptsTypes="AA">
                                      <p:cBhvr>
                                        <p:cTn id="32" dur="3000" fill="hold"/>
                                        <p:tgtEl>
                                          <p:spTgt spid="16"/>
                                        </p:tgtEl>
                                        <p:attrNameLst>
                                          <p:attrName>ppt_x</p:attrName>
                                          <p:attrName>ppt_y</p:attrName>
                                        </p:attrNameLst>
                                      </p:cBhvr>
                                      <p:rCtr x="-69" y="-4910"/>
                                    </p:animMotion>
                                  </p:childTnLst>
                                </p:cTn>
                              </p:par>
                              <p:par>
                                <p:cTn id="33" presetID="0" presetClass="path" presetSubtype="0" accel="50000" decel="50000" fill="hold" nodeType="withEffect">
                                  <p:stCondLst>
                                    <p:cond delay="0"/>
                                  </p:stCondLst>
                                  <p:childTnLst>
                                    <p:animMotion origin="layout" path="M 2.18983E-6 -2.79296E-6 L -0.00139 -0.0887 " pathEditMode="relative" rAng="0" ptsTypes="AA">
                                      <p:cBhvr>
                                        <p:cTn id="34" dur="3000" fill="hold"/>
                                        <p:tgtEl>
                                          <p:spTgt spid="17"/>
                                        </p:tgtEl>
                                        <p:attrNameLst>
                                          <p:attrName>ppt_x</p:attrName>
                                          <p:attrName>ppt_y</p:attrName>
                                        </p:attrNameLst>
                                      </p:cBhvr>
                                      <p:rCtr x="-69" y="-44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Background</a:t>
            </a:r>
          </a:p>
          <a:p>
            <a:pPr lvl="1"/>
            <a:r>
              <a:rPr lang="en-US" dirty="0" smtClean="0"/>
              <a:t>Great Vowel Shift</a:t>
            </a:r>
          </a:p>
          <a:p>
            <a:pPr lvl="1"/>
            <a:r>
              <a:rPr lang="en-US" dirty="0" smtClean="0"/>
              <a:t>The Debate: Dueling chronologies</a:t>
            </a:r>
          </a:p>
          <a:p>
            <a:r>
              <a:rPr lang="en-US" dirty="0" smtClean="0"/>
              <a:t>Towards a </a:t>
            </a:r>
            <a:r>
              <a:rPr lang="en-US" dirty="0" smtClean="0"/>
              <a:t>resolution</a:t>
            </a:r>
            <a:r>
              <a:rPr lang="en-US" dirty="0" smtClean="0"/>
              <a:t>: How can dialect geography help?</a:t>
            </a:r>
          </a:p>
          <a:p>
            <a:pPr lvl="1"/>
            <a:r>
              <a:rPr lang="en-US" dirty="0" smtClean="0"/>
              <a:t>The Data</a:t>
            </a:r>
          </a:p>
          <a:p>
            <a:pPr lvl="1"/>
            <a:r>
              <a:rPr lang="en-US" dirty="0" smtClean="0"/>
              <a:t>The Evidence</a:t>
            </a:r>
          </a:p>
          <a:p>
            <a:pPr lvl="1"/>
            <a:r>
              <a:rPr lang="en-US" dirty="0" smtClean="0"/>
              <a:t>Intersection with </a:t>
            </a:r>
            <a:r>
              <a:rPr lang="en-US" dirty="0" smtClean="0"/>
              <a:t>theory</a:t>
            </a:r>
            <a:endParaRPr lang="en-US" dirty="0" smtClean="0"/>
          </a:p>
          <a:p>
            <a:r>
              <a:rPr lang="en-US" dirty="0" smtClean="0"/>
              <a:t>Conclusion</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2</a:t>
            </a:fld>
            <a:endParaRPr lang="en-US"/>
          </a:p>
        </p:txBody>
      </p:sp>
    </p:spTree>
    <p:extLst>
      <p:ext uri="{BB962C8B-B14F-4D97-AF65-F5344CB8AC3E}">
        <p14:creationId xmlns:p14="http://schemas.microsoft.com/office/powerpoint/2010/main" val="225342306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Dialect geography allows us to step back and look at the whole picture, provides a different mode of reasoning</a:t>
            </a:r>
          </a:p>
          <a:p>
            <a:endParaRPr lang="en-US" dirty="0" smtClean="0"/>
          </a:p>
          <a:p>
            <a:r>
              <a:rPr lang="en-US" dirty="0" smtClean="0"/>
              <a:t>Nesting patterns of modern vowels provide support for </a:t>
            </a:r>
            <a:r>
              <a:rPr lang="en-US" dirty="0" err="1" smtClean="0"/>
              <a:t>Luick’s</a:t>
            </a:r>
            <a:r>
              <a:rPr lang="en-US" dirty="0" smtClean="0"/>
              <a:t> chronology</a:t>
            </a:r>
          </a:p>
          <a:p>
            <a:endParaRPr lang="en-US" dirty="0" smtClean="0"/>
          </a:p>
          <a:p>
            <a:r>
              <a:rPr lang="en-US" dirty="0" smtClean="0"/>
              <a:t>Problematic points identified by </a:t>
            </a:r>
            <a:r>
              <a:rPr lang="en-US" dirty="0" err="1" smtClean="0"/>
              <a:t>Stockwell</a:t>
            </a:r>
            <a:r>
              <a:rPr lang="en-US" dirty="0" smtClean="0"/>
              <a:t> &amp; </a:t>
            </a:r>
            <a:r>
              <a:rPr lang="en-US" dirty="0" err="1" smtClean="0"/>
              <a:t>Minkova</a:t>
            </a:r>
            <a:r>
              <a:rPr lang="en-US" dirty="0" smtClean="0"/>
              <a:t> are the result of diffusion, and do not pose a problem for the coherence of the GVS</a:t>
            </a:r>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20</a:t>
            </a:fld>
            <a:endParaRPr lang="en-US"/>
          </a:p>
        </p:txBody>
      </p:sp>
    </p:spTree>
    <p:extLst>
      <p:ext uri="{BB962C8B-B14F-4D97-AF65-F5344CB8AC3E}">
        <p14:creationId xmlns:p14="http://schemas.microsoft.com/office/powerpoint/2010/main" val="258182609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1752" y="5695798"/>
            <a:ext cx="7772400" cy="594626"/>
          </a:xfrm>
        </p:spPr>
        <p:txBody>
          <a:bodyPr/>
          <a:lstStyle/>
          <a:p>
            <a:r>
              <a:rPr lang="en-US" dirty="0" smtClean="0"/>
              <a:t>Middle English Dialects</a:t>
            </a:r>
            <a:endParaRPr lang="en-US" dirty="0"/>
          </a:p>
        </p:txBody>
      </p:sp>
      <p:sp>
        <p:nvSpPr>
          <p:cNvPr id="7" name="Text Placeholder 6"/>
          <p:cNvSpPr>
            <a:spLocks noGrp="1"/>
          </p:cNvSpPr>
          <p:nvPr>
            <p:ph type="body" sz="half" idx="2"/>
          </p:nvPr>
        </p:nvSpPr>
        <p:spPr>
          <a:xfrm>
            <a:off x="301752" y="6229680"/>
            <a:ext cx="7772400" cy="612648"/>
          </a:xfrm>
        </p:spPr>
        <p:txBody>
          <a:bodyPr/>
          <a:lstStyle/>
          <a:p>
            <a:r>
              <a:rPr lang="en-US" dirty="0" smtClean="0"/>
              <a:t>according to Moore-</a:t>
            </a:r>
            <a:r>
              <a:rPr lang="en-US" dirty="0" err="1" smtClean="0"/>
              <a:t>Meech</a:t>
            </a:r>
            <a:r>
              <a:rPr lang="en-US" dirty="0" smtClean="0"/>
              <a:t>-Whitehall, from </a:t>
            </a:r>
            <a:r>
              <a:rPr lang="en-US" dirty="0" err="1" smtClean="0"/>
              <a:t>Mossé</a:t>
            </a:r>
            <a:r>
              <a:rPr lang="en-US" dirty="0" smtClean="0"/>
              <a:t> 1952</a:t>
            </a:r>
            <a:endParaRPr lang="en-US" dirty="0"/>
          </a:p>
        </p:txBody>
      </p:sp>
      <p:sp>
        <p:nvSpPr>
          <p:cNvPr id="4" name="Slide Number Placeholder 3"/>
          <p:cNvSpPr>
            <a:spLocks noGrp="1"/>
          </p:cNvSpPr>
          <p:nvPr>
            <p:ph type="sldNum" sz="quarter" idx="11"/>
          </p:nvPr>
        </p:nvSpPr>
        <p:spPr/>
        <p:txBody>
          <a:bodyPr/>
          <a:lstStyle/>
          <a:p>
            <a:fld id="{6E2D2B3B-882E-40F3-A32F-6DD516915044}" type="slidenum">
              <a:rPr lang="en-US" smtClean="0"/>
              <a:pPr/>
              <a:t>21</a:t>
            </a:fld>
            <a:endParaRPr lang="en-US"/>
          </a:p>
        </p:txBody>
      </p:sp>
      <p:pic>
        <p:nvPicPr>
          <p:cNvPr id="3" name="Picture Placeholder 2" descr="Mosse.pdf"/>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2498" t="2214" r="1826" b="8580"/>
          <a:stretch/>
        </p:blipFill>
        <p:spPr>
          <a:xfrm>
            <a:off x="1993292" y="373960"/>
            <a:ext cx="4321736" cy="5253567"/>
          </a:xfrm>
          <a:ln>
            <a:solidFill>
              <a:schemeClr val="tx1"/>
            </a:solidFill>
          </a:ln>
        </p:spPr>
      </p:pic>
    </p:spTree>
    <p:extLst>
      <p:ext uri="{BB962C8B-B14F-4D97-AF65-F5344CB8AC3E}">
        <p14:creationId xmlns:p14="http://schemas.microsoft.com/office/powerpoint/2010/main" val="81650438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5695798"/>
            <a:ext cx="7772400" cy="594626"/>
          </a:xfrm>
        </p:spPr>
        <p:txBody>
          <a:bodyPr/>
          <a:lstStyle/>
          <a:p>
            <a:r>
              <a:rPr lang="en-US" dirty="0" smtClean="0"/>
              <a:t>The </a:t>
            </a:r>
            <a:r>
              <a:rPr lang="en-US" dirty="0" err="1" smtClean="0"/>
              <a:t>Ribble</a:t>
            </a:r>
            <a:r>
              <a:rPr lang="en-US" dirty="0" smtClean="0"/>
              <a:t>–(Calder–</a:t>
            </a:r>
            <a:r>
              <a:rPr lang="en-US" dirty="0" err="1" smtClean="0"/>
              <a:t>Aire</a:t>
            </a:r>
            <a:r>
              <a:rPr lang="en-US" dirty="0"/>
              <a:t>–</a:t>
            </a:r>
            <a:r>
              <a:rPr lang="en-US" dirty="0" smtClean="0"/>
              <a:t>)Humber Line</a:t>
            </a:r>
            <a:endParaRPr lang="en-US" dirty="0"/>
          </a:p>
        </p:txBody>
      </p:sp>
      <p:sp>
        <p:nvSpPr>
          <p:cNvPr id="4" name="Text Placeholder 3"/>
          <p:cNvSpPr>
            <a:spLocks noGrp="1"/>
          </p:cNvSpPr>
          <p:nvPr>
            <p:ph type="body" sz="half" idx="2"/>
          </p:nvPr>
        </p:nvSpPr>
        <p:spPr>
          <a:xfrm>
            <a:off x="301752" y="6243048"/>
            <a:ext cx="7772400" cy="612648"/>
          </a:xfrm>
        </p:spPr>
        <p:txBody>
          <a:bodyPr/>
          <a:lstStyle/>
          <a:p>
            <a:r>
              <a:rPr lang="en-US" dirty="0" smtClean="0"/>
              <a:t>from Wales 2006</a:t>
            </a:r>
            <a:endParaRPr lang="en-US" dirty="0"/>
          </a:p>
        </p:txBody>
      </p:sp>
      <p:sp>
        <p:nvSpPr>
          <p:cNvPr id="5" name="Slide Number Placeholder 4"/>
          <p:cNvSpPr>
            <a:spLocks noGrp="1"/>
          </p:cNvSpPr>
          <p:nvPr>
            <p:ph type="sldNum" sz="quarter" idx="11"/>
          </p:nvPr>
        </p:nvSpPr>
        <p:spPr/>
        <p:txBody>
          <a:bodyPr/>
          <a:lstStyle/>
          <a:p>
            <a:fld id="{6E2D2B3B-882E-40F3-A32F-6DD516915044}" type="slidenum">
              <a:rPr lang="en-US" smtClean="0"/>
              <a:pPr/>
              <a:t>22</a:t>
            </a:fld>
            <a:endParaRPr lang="en-US" dirty="0"/>
          </a:p>
        </p:txBody>
      </p:sp>
      <p:pic>
        <p:nvPicPr>
          <p:cNvPr id="7" name="Picture Placeholder 6"/>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295" t="3177" r="3521" b="23114"/>
          <a:stretch/>
        </p:blipFill>
        <p:spPr>
          <a:xfrm>
            <a:off x="2063840" y="370465"/>
            <a:ext cx="4321737" cy="5390731"/>
          </a:xfrm>
          <a:prstGeom prst="rect">
            <a:avLst/>
          </a:prstGeom>
          <a:ln>
            <a:solidFill>
              <a:srgbClr val="000000"/>
            </a:solidFill>
          </a:ln>
        </p:spPr>
      </p:pic>
    </p:spTree>
    <p:extLst>
      <p:ext uri="{BB962C8B-B14F-4D97-AF65-F5344CB8AC3E}">
        <p14:creationId xmlns:p14="http://schemas.microsoft.com/office/powerpoint/2010/main" val="361186776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106" y="300808"/>
            <a:ext cx="7743020" cy="1303500"/>
          </a:xfrm>
        </p:spPr>
        <p:txBody>
          <a:bodyPr>
            <a:normAutofit fontScale="90000"/>
          </a:bodyPr>
          <a:lstStyle/>
          <a:p>
            <a:r>
              <a:rPr lang="en-US" sz="4000" dirty="0" smtClean="0"/>
              <a:t>Thank you!</a:t>
            </a:r>
            <a:r>
              <a:rPr lang="en-US" sz="2000" dirty="0" smtClean="0"/>
              <a:t/>
            </a:r>
            <a:br>
              <a:rPr lang="en-US" sz="2000" dirty="0" smtClean="0"/>
            </a:br>
            <a:r>
              <a:rPr lang="en-US" sz="2200" dirty="0" smtClean="0">
                <a:solidFill>
                  <a:schemeClr val="accent1">
                    <a:lumMod val="75000"/>
                  </a:schemeClr>
                </a:solidFill>
                <a:latin typeface="+mn-lt"/>
              </a:rPr>
              <a:t>Many thanks to Don </a:t>
            </a:r>
            <a:r>
              <a:rPr lang="en-US" sz="2200" dirty="0" err="1" smtClean="0">
                <a:solidFill>
                  <a:schemeClr val="accent1">
                    <a:lumMod val="75000"/>
                  </a:schemeClr>
                </a:solidFill>
                <a:latin typeface="+mn-lt"/>
              </a:rPr>
              <a:t>Ringe</a:t>
            </a:r>
            <a:r>
              <a:rPr lang="en-US" sz="2200" dirty="0" smtClean="0">
                <a:solidFill>
                  <a:schemeClr val="accent1">
                    <a:lumMod val="75000"/>
                  </a:schemeClr>
                </a:solidFill>
                <a:latin typeface="+mn-lt"/>
              </a:rPr>
              <a:t>, Bill </a:t>
            </a:r>
            <a:r>
              <a:rPr lang="en-US" sz="2200" dirty="0" err="1" smtClean="0">
                <a:solidFill>
                  <a:schemeClr val="accent1">
                    <a:lumMod val="75000"/>
                  </a:schemeClr>
                </a:solidFill>
                <a:latin typeface="+mn-lt"/>
              </a:rPr>
              <a:t>Labov</a:t>
            </a:r>
            <a:r>
              <a:rPr lang="en-US" sz="2200" dirty="0" smtClean="0">
                <a:solidFill>
                  <a:schemeClr val="accent1">
                    <a:lumMod val="75000"/>
                  </a:schemeClr>
                </a:solidFill>
                <a:latin typeface="+mn-lt"/>
              </a:rPr>
              <a:t>, Gillian </a:t>
            </a:r>
            <a:r>
              <a:rPr lang="en-US" sz="2200" dirty="0" err="1" smtClean="0">
                <a:solidFill>
                  <a:schemeClr val="accent1">
                    <a:lumMod val="75000"/>
                  </a:schemeClr>
                </a:solidFill>
                <a:latin typeface="+mn-lt"/>
              </a:rPr>
              <a:t>Sankoff</a:t>
            </a:r>
            <a:r>
              <a:rPr lang="en-US" sz="2200" dirty="0" smtClean="0">
                <a:solidFill>
                  <a:schemeClr val="accent1">
                    <a:lumMod val="75000"/>
                  </a:schemeClr>
                </a:solidFill>
                <a:latin typeface="+mn-lt"/>
              </a:rPr>
              <a:t>, and the Penn Socio Lab.</a:t>
            </a:r>
            <a:endParaRPr lang="en-US" sz="2200" dirty="0">
              <a:solidFill>
                <a:schemeClr val="accent1">
                  <a:lumMod val="75000"/>
                </a:schemeClr>
              </a:solidFill>
              <a:latin typeface="+mn-lt"/>
            </a:endParaRPr>
          </a:p>
        </p:txBody>
      </p:sp>
      <p:sp>
        <p:nvSpPr>
          <p:cNvPr id="3" name="Content Placeholder 2"/>
          <p:cNvSpPr>
            <a:spLocks noGrp="1"/>
          </p:cNvSpPr>
          <p:nvPr>
            <p:ph idx="1"/>
          </p:nvPr>
        </p:nvSpPr>
        <p:spPr>
          <a:xfrm>
            <a:off x="457200" y="2105656"/>
            <a:ext cx="7620000" cy="4729382"/>
          </a:xfrm>
        </p:spPr>
        <p:txBody>
          <a:bodyPr>
            <a:normAutofit lnSpcReduction="10000"/>
          </a:bodyPr>
          <a:lstStyle/>
          <a:p>
            <a:pPr marL="114300" indent="0">
              <a:buNone/>
            </a:pPr>
            <a:r>
              <a:rPr lang="en-US" sz="3200" dirty="0" smtClean="0">
                <a:solidFill>
                  <a:schemeClr val="tx2"/>
                </a:solidFill>
                <a:latin typeface="+mj-lt"/>
              </a:rPr>
              <a:t>References</a:t>
            </a:r>
          </a:p>
          <a:p>
            <a:pPr marL="114300" indent="0">
              <a:buNone/>
            </a:pPr>
            <a:r>
              <a:rPr lang="en-US" sz="2000" dirty="0" smtClean="0"/>
              <a:t>Jespersen, Otto. 1909. </a:t>
            </a:r>
            <a:r>
              <a:rPr lang="en-US" sz="2000" i="1" dirty="0" smtClean="0"/>
              <a:t>A Modern English Grammar on Historical 	Principles.</a:t>
            </a:r>
            <a:r>
              <a:rPr lang="en-US" sz="2000" dirty="0" smtClean="0"/>
              <a:t> </a:t>
            </a:r>
            <a:r>
              <a:rPr lang="en-US" sz="2000" dirty="0" err="1" smtClean="0"/>
              <a:t>Munksgaard</a:t>
            </a:r>
            <a:r>
              <a:rPr lang="en-US" sz="2000" dirty="0"/>
              <a:t>:</a:t>
            </a:r>
            <a:r>
              <a:rPr lang="en-US" sz="2000" dirty="0" smtClean="0"/>
              <a:t> Copenhagen.</a:t>
            </a:r>
          </a:p>
          <a:p>
            <a:pPr marL="114300" indent="0">
              <a:buNone/>
            </a:pPr>
            <a:r>
              <a:rPr lang="en-US" sz="2000" dirty="0"/>
              <a:t>Kolb, </a:t>
            </a:r>
            <a:r>
              <a:rPr lang="en-US" sz="2000" dirty="0" smtClean="0"/>
              <a:t>Eduard 1966. </a:t>
            </a:r>
            <a:r>
              <a:rPr lang="en-US" sz="2000" i="1" dirty="0"/>
              <a:t>Linguistic Atlas of England. Phonological </a:t>
            </a:r>
            <a:r>
              <a:rPr lang="en-US" sz="2000" i="1" dirty="0" smtClean="0"/>
              <a:t>	atlas </a:t>
            </a:r>
            <a:r>
              <a:rPr lang="en-US" sz="2000" i="1" dirty="0"/>
              <a:t>of </a:t>
            </a:r>
            <a:r>
              <a:rPr lang="en-US" sz="2000" i="1" dirty="0" smtClean="0"/>
              <a:t>	the </a:t>
            </a:r>
            <a:r>
              <a:rPr lang="en-US" sz="2000" i="1" dirty="0"/>
              <a:t>Northern region</a:t>
            </a:r>
            <a:r>
              <a:rPr lang="en-US" sz="2000" dirty="0"/>
              <a:t>. </a:t>
            </a:r>
            <a:r>
              <a:rPr lang="en-US" sz="2000" dirty="0" err="1" smtClean="0"/>
              <a:t>Francke</a:t>
            </a:r>
            <a:r>
              <a:rPr lang="en-US" sz="2000" dirty="0"/>
              <a:t>:</a:t>
            </a:r>
            <a:r>
              <a:rPr lang="en-US" sz="2000" dirty="0" smtClean="0"/>
              <a:t> </a:t>
            </a:r>
            <a:r>
              <a:rPr lang="en-US" sz="2000" dirty="0"/>
              <a:t>Bern</a:t>
            </a:r>
            <a:r>
              <a:rPr lang="en-US" sz="2000" dirty="0" smtClean="0"/>
              <a:t>.</a:t>
            </a:r>
          </a:p>
          <a:p>
            <a:pPr marL="114300" indent="0">
              <a:buNone/>
            </a:pPr>
            <a:r>
              <a:rPr lang="en-US" sz="2000" dirty="0" err="1"/>
              <a:t>Labov</a:t>
            </a:r>
            <a:r>
              <a:rPr lang="en-US" sz="2000" dirty="0"/>
              <a:t>, </a:t>
            </a:r>
            <a:r>
              <a:rPr lang="en-US" sz="2000" dirty="0" smtClean="0"/>
              <a:t>William. 2007. </a:t>
            </a:r>
            <a:r>
              <a:rPr lang="en-US" sz="2000" dirty="0"/>
              <a:t>Transmission and diffusion. </a:t>
            </a:r>
            <a:r>
              <a:rPr lang="en-US" sz="2000" i="1" dirty="0"/>
              <a:t>Language</a:t>
            </a:r>
            <a:r>
              <a:rPr lang="en-US" sz="2000" dirty="0"/>
              <a:t>, </a:t>
            </a:r>
            <a:r>
              <a:rPr lang="en-US" sz="2000" dirty="0" smtClean="0"/>
              <a:t>	83</a:t>
            </a:r>
            <a:r>
              <a:rPr lang="en-US" sz="2000" dirty="0"/>
              <a:t>(2)</a:t>
            </a:r>
            <a:r>
              <a:rPr lang="en-US" sz="2000" dirty="0" smtClean="0"/>
              <a:t>:	344</a:t>
            </a:r>
            <a:r>
              <a:rPr lang="en-US" sz="2000" dirty="0"/>
              <a:t>–387</a:t>
            </a:r>
            <a:r>
              <a:rPr lang="en-US" sz="2000" dirty="0" smtClean="0"/>
              <a:t>.</a:t>
            </a:r>
          </a:p>
          <a:p>
            <a:pPr marL="114300" indent="0">
              <a:buNone/>
            </a:pPr>
            <a:r>
              <a:rPr lang="en-US" sz="2000" dirty="0" err="1"/>
              <a:t>Luick</a:t>
            </a:r>
            <a:r>
              <a:rPr lang="en-US" sz="2000" dirty="0"/>
              <a:t>, </a:t>
            </a:r>
            <a:r>
              <a:rPr lang="en-US" sz="2000" dirty="0" smtClean="0"/>
              <a:t>Karl. 1896. </a:t>
            </a:r>
            <a:r>
              <a:rPr lang="en-US" sz="2000" dirty="0" err="1"/>
              <a:t>Untersuchungen</a:t>
            </a:r>
            <a:r>
              <a:rPr lang="en-US" sz="2000" dirty="0"/>
              <a:t> </a:t>
            </a:r>
            <a:r>
              <a:rPr lang="en-US" sz="2000" dirty="0" err="1"/>
              <a:t>zur</a:t>
            </a:r>
            <a:r>
              <a:rPr lang="en-US" sz="2000" dirty="0"/>
              <a:t> </a:t>
            </a:r>
            <a:r>
              <a:rPr lang="en-US" sz="2000" dirty="0" err="1"/>
              <a:t>englischen</a:t>
            </a:r>
            <a:r>
              <a:rPr lang="en-US" sz="2000" dirty="0"/>
              <a:t> </a:t>
            </a:r>
            <a:r>
              <a:rPr lang="en-US" sz="2000" dirty="0" err="1" smtClean="0"/>
              <a:t>Lautgeschichte</a:t>
            </a:r>
            <a:r>
              <a:rPr lang="en-US" sz="2000" dirty="0"/>
              <a:t>. </a:t>
            </a:r>
            <a:r>
              <a:rPr lang="en-US" sz="2000" dirty="0" smtClean="0"/>
              <a:t>	</a:t>
            </a:r>
            <a:r>
              <a:rPr lang="en-US" sz="2000" dirty="0" err="1" smtClean="0"/>
              <a:t>Trübner</a:t>
            </a:r>
            <a:r>
              <a:rPr lang="en-US" sz="2000" dirty="0"/>
              <a:t>:</a:t>
            </a:r>
            <a:r>
              <a:rPr lang="en-US" sz="2000" dirty="0" smtClean="0"/>
              <a:t> </a:t>
            </a:r>
            <a:r>
              <a:rPr lang="en-US" sz="2000" dirty="0" err="1"/>
              <a:t>Straßburg</a:t>
            </a:r>
            <a:r>
              <a:rPr lang="en-US" sz="2000" dirty="0" smtClean="0"/>
              <a:t>.</a:t>
            </a:r>
          </a:p>
          <a:p>
            <a:pPr marL="114300" indent="0">
              <a:buNone/>
            </a:pPr>
            <a:r>
              <a:rPr lang="en-US" sz="2000" dirty="0" err="1"/>
              <a:t>Stockwell</a:t>
            </a:r>
            <a:r>
              <a:rPr lang="en-US" sz="2000" dirty="0"/>
              <a:t>, </a:t>
            </a:r>
            <a:r>
              <a:rPr lang="en-US" sz="2000" dirty="0" smtClean="0"/>
              <a:t>R. </a:t>
            </a:r>
            <a:r>
              <a:rPr lang="en-US" sz="2000" dirty="0"/>
              <a:t>and </a:t>
            </a:r>
            <a:r>
              <a:rPr lang="en-US" sz="2000" dirty="0" smtClean="0"/>
              <a:t>D. </a:t>
            </a:r>
            <a:r>
              <a:rPr lang="en-US" sz="2000" dirty="0" err="1" smtClean="0"/>
              <a:t>Minkova</a:t>
            </a:r>
            <a:r>
              <a:rPr lang="en-US" sz="2000" dirty="0"/>
              <a:t>.</a:t>
            </a:r>
            <a:r>
              <a:rPr lang="en-US" sz="2000" dirty="0" smtClean="0"/>
              <a:t> 1988. </a:t>
            </a:r>
            <a:r>
              <a:rPr lang="en-US" sz="2000" dirty="0"/>
              <a:t>The English Vowel Shift: </a:t>
            </a:r>
            <a:r>
              <a:rPr lang="en-US" sz="2000" dirty="0" smtClean="0"/>
              <a:t>	problems 	of </a:t>
            </a:r>
            <a:r>
              <a:rPr lang="en-US" sz="2000" dirty="0"/>
              <a:t>coherence and explanation. In </a:t>
            </a:r>
            <a:r>
              <a:rPr lang="en-US" sz="2000" i="1" dirty="0" err="1" smtClean="0"/>
              <a:t>Luick</a:t>
            </a:r>
            <a:r>
              <a:rPr lang="en-US" sz="2000" i="1" dirty="0" smtClean="0"/>
              <a:t> Revisited</a:t>
            </a:r>
            <a:r>
              <a:rPr lang="en-US" sz="2000" dirty="0" smtClean="0"/>
              <a:t>. </a:t>
            </a:r>
            <a:r>
              <a:rPr lang="en-US" sz="2000" dirty="0" err="1" smtClean="0"/>
              <a:t>Tübingen</a:t>
            </a:r>
            <a:r>
              <a:rPr lang="en-US" sz="2000" dirty="0"/>
              <a:t>:</a:t>
            </a:r>
            <a:r>
              <a:rPr lang="en-US" sz="2000" dirty="0" smtClean="0"/>
              <a:t> 	Gunter </a:t>
            </a:r>
            <a:r>
              <a:rPr lang="en-US" sz="2000" dirty="0" err="1"/>
              <a:t>Narr</a:t>
            </a:r>
            <a:r>
              <a:rPr lang="en-US" sz="2000" dirty="0"/>
              <a:t> </a:t>
            </a:r>
            <a:r>
              <a:rPr lang="en-US" sz="2000" dirty="0" err="1"/>
              <a:t>Verlag</a:t>
            </a:r>
            <a:r>
              <a:rPr lang="en-US" sz="2000" dirty="0" smtClean="0"/>
              <a:t>.</a:t>
            </a:r>
          </a:p>
          <a:p>
            <a:pPr marL="114300" indent="0">
              <a:buNone/>
            </a:pPr>
            <a:r>
              <a:rPr lang="en-US" sz="2000" dirty="0"/>
              <a:t>Wales, Katie. 2006. </a:t>
            </a:r>
            <a:r>
              <a:rPr lang="en-US" sz="2000" i="1" dirty="0"/>
              <a:t>Northern English: A social and cultural </a:t>
            </a:r>
            <a:r>
              <a:rPr lang="en-US" sz="2000" i="1" dirty="0" smtClean="0"/>
              <a:t>history</a:t>
            </a:r>
            <a:r>
              <a:rPr lang="en-US" sz="2000" i="1" dirty="0"/>
              <a:t>.</a:t>
            </a:r>
            <a:r>
              <a:rPr lang="en-US" sz="2000" dirty="0"/>
              <a:t> </a:t>
            </a:r>
            <a:r>
              <a:rPr lang="en-US" sz="2000" dirty="0" smtClean="0"/>
              <a:t>	Cambridge</a:t>
            </a:r>
            <a:r>
              <a:rPr lang="en-US" sz="2000" dirty="0"/>
              <a:t>: Cambridge University Press.</a:t>
            </a:r>
          </a:p>
        </p:txBody>
      </p:sp>
      <p:sp>
        <p:nvSpPr>
          <p:cNvPr id="4" name="Slide Number Placeholder 3"/>
          <p:cNvSpPr>
            <a:spLocks noGrp="1"/>
          </p:cNvSpPr>
          <p:nvPr>
            <p:ph type="sldNum" sz="quarter" idx="12"/>
          </p:nvPr>
        </p:nvSpPr>
        <p:spPr/>
        <p:txBody>
          <a:bodyPr/>
          <a:lstStyle/>
          <a:p>
            <a:fld id="{6E2D2B3B-882E-40F3-A32F-6DD516915044}" type="slidenum">
              <a:rPr lang="en-US" smtClean="0"/>
              <a:pPr/>
              <a:t>23</a:t>
            </a:fld>
            <a:endParaRPr lang="en-US"/>
          </a:p>
        </p:txBody>
      </p:sp>
      <p:sp>
        <p:nvSpPr>
          <p:cNvPr id="5" name="TextBox 4"/>
          <p:cNvSpPr txBox="1"/>
          <p:nvPr/>
        </p:nvSpPr>
        <p:spPr>
          <a:xfrm>
            <a:off x="896674" y="1604308"/>
            <a:ext cx="6648875" cy="369332"/>
          </a:xfrm>
          <a:prstGeom prst="rect">
            <a:avLst/>
          </a:prstGeom>
          <a:noFill/>
        </p:spPr>
        <p:txBody>
          <a:bodyPr wrap="none" rtlCol="0">
            <a:spAutoFit/>
          </a:bodyPr>
          <a:lstStyle/>
          <a:p>
            <a:pPr algn="ctr"/>
            <a:r>
              <a:rPr lang="en-US" dirty="0" err="1">
                <a:solidFill>
                  <a:srgbClr val="527E56"/>
                </a:solidFill>
                <a:latin typeface="+mj-lt"/>
              </a:rPr>
              <a:t>hilaryp@</a:t>
            </a:r>
            <a:r>
              <a:rPr lang="en-US" dirty="0" err="1" smtClean="0">
                <a:solidFill>
                  <a:srgbClr val="527E56"/>
                </a:solidFill>
                <a:latin typeface="+mj-lt"/>
              </a:rPr>
              <a:t>ling.upenn.edu</a:t>
            </a:r>
            <a:r>
              <a:rPr lang="en-US" dirty="0" smtClean="0">
                <a:solidFill>
                  <a:srgbClr val="527E56"/>
                </a:solidFill>
                <a:latin typeface="+mj-lt"/>
              </a:rPr>
              <a:t>	</a:t>
            </a:r>
            <a:r>
              <a:rPr lang="en-US" dirty="0" smtClean="0">
                <a:solidFill>
                  <a:srgbClr val="527E56"/>
                </a:solidFill>
                <a:latin typeface="Wingdings"/>
                <a:ea typeface="Wingdings"/>
                <a:cs typeface="Wingdings"/>
                <a:sym typeface="Wingdings"/>
              </a:rPr>
              <a:t>  </a:t>
            </a:r>
            <a:r>
              <a:rPr lang="en-US" dirty="0" err="1" smtClean="0">
                <a:solidFill>
                  <a:srgbClr val="527E56"/>
                </a:solidFill>
                <a:latin typeface="+mj-lt"/>
              </a:rPr>
              <a:t>www.ling.upenn.edu</a:t>
            </a:r>
            <a:r>
              <a:rPr lang="en-US" dirty="0">
                <a:solidFill>
                  <a:srgbClr val="527E56"/>
                </a:solidFill>
                <a:latin typeface="+mj-lt"/>
              </a:rPr>
              <a:t>/~</a:t>
            </a:r>
            <a:r>
              <a:rPr lang="en-US" dirty="0" err="1">
                <a:solidFill>
                  <a:srgbClr val="527E56"/>
                </a:solidFill>
                <a:latin typeface="+mj-lt"/>
              </a:rPr>
              <a:t>hilaryp</a:t>
            </a:r>
            <a:endParaRPr lang="en-US" dirty="0">
              <a:solidFill>
                <a:srgbClr val="527E56"/>
              </a:solidFill>
              <a:latin typeface="+mj-lt"/>
            </a:endParaRPr>
          </a:p>
        </p:txBody>
      </p:sp>
    </p:spTree>
    <p:extLst>
      <p:ext uri="{BB962C8B-B14F-4D97-AF65-F5344CB8AC3E}">
        <p14:creationId xmlns:p14="http://schemas.microsoft.com/office/powerpoint/2010/main" val="386143543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Great English Vowel Shift</a:t>
            </a:r>
            <a:endParaRPr lang="en-US" dirty="0"/>
          </a:p>
        </p:txBody>
      </p:sp>
      <p:sp>
        <p:nvSpPr>
          <p:cNvPr id="3" name="Content Placeholder 2"/>
          <p:cNvSpPr>
            <a:spLocks noGrp="1"/>
          </p:cNvSpPr>
          <p:nvPr>
            <p:ph idx="1"/>
          </p:nvPr>
        </p:nvSpPr>
        <p:spPr/>
        <p:txBody>
          <a:bodyPr/>
          <a:lstStyle/>
          <a:p>
            <a:r>
              <a:rPr lang="en-US" dirty="0" smtClean="0"/>
              <a:t>A sound </a:t>
            </a:r>
            <a:r>
              <a:rPr lang="en-US" dirty="0"/>
              <a:t>change that happened between </a:t>
            </a:r>
            <a:r>
              <a:rPr lang="en-US" dirty="0" smtClean="0"/>
              <a:t>Middle English (ME) </a:t>
            </a:r>
            <a:r>
              <a:rPr lang="en-US" dirty="0"/>
              <a:t>and </a:t>
            </a:r>
            <a:r>
              <a:rPr lang="en-US" dirty="0" smtClean="0"/>
              <a:t>Early Modern English (EME)</a:t>
            </a:r>
            <a:endParaRPr lang="en-US" dirty="0"/>
          </a:p>
          <a:p>
            <a:pPr lvl="1"/>
            <a:r>
              <a:rPr lang="en-US" dirty="0"/>
              <a:t>A</a:t>
            </a:r>
            <a:r>
              <a:rPr lang="en-US" dirty="0" smtClean="0"/>
              <a:t>round </a:t>
            </a:r>
            <a:r>
              <a:rPr lang="en-US" dirty="0"/>
              <a:t>the 15</a:t>
            </a:r>
            <a:r>
              <a:rPr lang="en-US" baseline="30000" dirty="0"/>
              <a:t>th</a:t>
            </a:r>
            <a:r>
              <a:rPr lang="en-US" dirty="0"/>
              <a:t> </a:t>
            </a:r>
            <a:r>
              <a:rPr lang="en-US" dirty="0" smtClean="0"/>
              <a:t>century</a:t>
            </a:r>
          </a:p>
          <a:p>
            <a:r>
              <a:rPr lang="en-US" dirty="0" smtClean="0"/>
              <a:t>Produced </a:t>
            </a:r>
            <a:r>
              <a:rPr lang="en-US" dirty="0"/>
              <a:t>a rotation in the ME long vowel </a:t>
            </a:r>
            <a:r>
              <a:rPr lang="en-US" dirty="0" smtClean="0"/>
              <a:t>system</a:t>
            </a:r>
          </a:p>
          <a:p>
            <a:r>
              <a:rPr lang="en-US" dirty="0" smtClean="0"/>
              <a:t>E.g. the front vowels show the following evolution:</a:t>
            </a:r>
          </a:p>
        </p:txBody>
      </p:sp>
      <p:sp>
        <p:nvSpPr>
          <p:cNvPr id="4" name="Slide Number Placeholder 3"/>
          <p:cNvSpPr>
            <a:spLocks noGrp="1"/>
          </p:cNvSpPr>
          <p:nvPr>
            <p:ph type="sldNum" sz="quarter" idx="12"/>
          </p:nvPr>
        </p:nvSpPr>
        <p:spPr/>
        <p:txBody>
          <a:bodyPr/>
          <a:lstStyle/>
          <a:p>
            <a:fld id="{6E2D2B3B-882E-40F3-A32F-6DD516915044}" type="slidenum">
              <a:rPr lang="en-US" smtClean="0"/>
              <a:pPr/>
              <a:t>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293768355"/>
              </p:ext>
            </p:extLst>
          </p:nvPr>
        </p:nvGraphicFramePr>
        <p:xfrm>
          <a:off x="1189820" y="3681363"/>
          <a:ext cx="6096000" cy="1854200"/>
        </p:xfrm>
        <a:graphic>
          <a:graphicData uri="http://schemas.openxmlformats.org/drawingml/2006/table">
            <a:tbl>
              <a:tblPr firstRow="1" bandRow="1">
                <a:tableStyleId>{5940675A-B579-460E-94D1-54222C63F5DA}</a:tableStyleId>
              </a:tblPr>
              <a:tblGrid>
                <a:gridCol w="1583874"/>
                <a:gridCol w="1464126"/>
                <a:gridCol w="1524000"/>
                <a:gridCol w="1524000"/>
              </a:tblGrid>
              <a:tr h="370840">
                <a:tc>
                  <a:txBody>
                    <a:bodyPr/>
                    <a:lstStyle/>
                    <a:p>
                      <a:r>
                        <a:rPr lang="en-US" dirty="0" smtClean="0"/>
                        <a:t>Pronunciation:</a:t>
                      </a:r>
                      <a:endParaRPr lang="en-US" dirty="0"/>
                    </a:p>
                  </a:txBody>
                  <a:tcPr>
                    <a:lnL w="12700" cmpd="sng">
                      <a:noFill/>
                    </a:lnL>
                    <a:lnR w="12700" cmpd="sng">
                      <a:noFill/>
                    </a:lnR>
                    <a:lnT w="19050" cap="flat" cmpd="sng" algn="ctr">
                      <a:solidFill>
                        <a:srgbClr val="72A376">
                          <a:lumMod val="60000"/>
                          <a:lumOff val="40000"/>
                        </a:srgbClr>
                      </a:solidFill>
                      <a:prstDash val="solid"/>
                      <a:round/>
                      <a:headEnd type="none" w="med" len="med"/>
                      <a:tailEnd type="none" w="med" len="med"/>
                    </a:lnT>
                    <a:lnB w="38100" cap="flat" cmpd="sng" algn="ctr">
                      <a:solidFill>
                        <a:srgbClr val="527E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t>Chaucer</a:t>
                      </a:r>
                      <a:endParaRPr lang="en-US" dirty="0"/>
                    </a:p>
                  </a:txBody>
                  <a:tcPr>
                    <a:lnL w="12700" cmpd="sng">
                      <a:noFill/>
                    </a:lnL>
                    <a:lnR w="12700" cmpd="sng">
                      <a:noFill/>
                    </a:lnR>
                    <a:lnT w="19050" cap="flat" cmpd="sng" algn="ctr">
                      <a:solidFill>
                        <a:srgbClr val="72A376">
                          <a:lumMod val="60000"/>
                          <a:lumOff val="40000"/>
                        </a:srgbClr>
                      </a:solidFill>
                      <a:prstDash val="solid"/>
                      <a:round/>
                      <a:headEnd type="none" w="med" len="med"/>
                      <a:tailEnd type="none" w="med" len="med"/>
                    </a:lnT>
                    <a:lnB w="38100" cap="flat" cmpd="sng" algn="ctr">
                      <a:solidFill>
                        <a:srgbClr val="527E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t>Shakespeare</a:t>
                      </a:r>
                      <a:endParaRPr lang="en-US" dirty="0"/>
                    </a:p>
                  </a:txBody>
                  <a:tcPr>
                    <a:lnL w="12700" cmpd="sng">
                      <a:noFill/>
                    </a:lnL>
                    <a:lnR w="12700" cmpd="sng">
                      <a:noFill/>
                    </a:lnR>
                    <a:lnT w="19050" cap="flat" cmpd="sng" algn="ctr">
                      <a:solidFill>
                        <a:srgbClr val="72A376">
                          <a:lumMod val="60000"/>
                          <a:lumOff val="40000"/>
                        </a:srgbClr>
                      </a:solidFill>
                      <a:prstDash val="solid"/>
                      <a:round/>
                      <a:headEnd type="none" w="med" len="med"/>
                      <a:tailEnd type="none" w="med" len="med"/>
                    </a:lnT>
                    <a:lnB w="38100" cap="flat" cmpd="sng" algn="ctr">
                      <a:solidFill>
                        <a:srgbClr val="527E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t>Modern</a:t>
                      </a:r>
                      <a:endParaRPr lang="en-US" dirty="0"/>
                    </a:p>
                  </a:txBody>
                  <a:tcPr>
                    <a:lnL w="12700" cmpd="sng">
                      <a:noFill/>
                    </a:lnL>
                    <a:lnR w="12700" cmpd="sng">
                      <a:noFill/>
                    </a:lnR>
                    <a:lnT w="19050" cap="flat" cmpd="sng" algn="ctr">
                      <a:solidFill>
                        <a:srgbClr val="72A376">
                          <a:lumMod val="60000"/>
                          <a:lumOff val="40000"/>
                        </a:srgbClr>
                      </a:solidFill>
                      <a:prstDash val="solid"/>
                      <a:round/>
                      <a:headEnd type="none" w="med" len="med"/>
                      <a:tailEnd type="none" w="med" len="med"/>
                    </a:lnT>
                    <a:lnB w="38100" cap="flat" cmpd="sng" algn="ctr">
                      <a:solidFill>
                        <a:srgbClr val="527E56"/>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dirty="0" smtClean="0"/>
                        <a:t>bite</a:t>
                      </a:r>
                      <a:endParaRPr lang="en-US" dirty="0"/>
                    </a:p>
                  </a:txBody>
                  <a:tcPr>
                    <a:lnL w="12700" cmpd="sng">
                      <a:noFill/>
                    </a:lnL>
                    <a:lnR w="12700" cmpd="sng">
                      <a:noFill/>
                    </a:lnR>
                    <a:lnT w="38100" cap="flat" cmpd="sng" algn="ctr">
                      <a:solidFill>
                        <a:srgbClr val="527E5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t>
                      </a:r>
                      <a:r>
                        <a:rPr lang="en-US" dirty="0" err="1" smtClean="0"/>
                        <a:t>biːtə</a:t>
                      </a:r>
                      <a:r>
                        <a:rPr lang="en-US" dirty="0" smtClean="0"/>
                        <a:t>/</a:t>
                      </a:r>
                      <a:endParaRPr lang="en-US" dirty="0"/>
                    </a:p>
                  </a:txBody>
                  <a:tcPr>
                    <a:lnL w="12700" cmpd="sng">
                      <a:noFill/>
                    </a:lnL>
                    <a:lnR w="12700" cmpd="sng">
                      <a:noFill/>
                    </a:lnR>
                    <a:lnT w="38100" cap="flat" cmpd="sng" algn="ctr">
                      <a:solidFill>
                        <a:srgbClr val="527E5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t>
                      </a:r>
                      <a:r>
                        <a:rPr lang="en-US" dirty="0" err="1" smtClean="0"/>
                        <a:t>beit</a:t>
                      </a:r>
                      <a:r>
                        <a:rPr lang="en-US" dirty="0" smtClean="0"/>
                        <a:t>/</a:t>
                      </a:r>
                      <a:endParaRPr lang="en-US" dirty="0"/>
                    </a:p>
                  </a:txBody>
                  <a:tcPr>
                    <a:lnL w="12700" cmpd="sng">
                      <a:noFill/>
                    </a:lnL>
                    <a:lnR w="12700" cmpd="sng">
                      <a:noFill/>
                    </a:lnR>
                    <a:lnT w="38100" cap="flat" cmpd="sng" algn="ctr">
                      <a:solidFill>
                        <a:srgbClr val="527E5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[bait]</a:t>
                      </a:r>
                      <a:endParaRPr lang="en-US" dirty="0"/>
                    </a:p>
                  </a:txBody>
                  <a:tcPr>
                    <a:lnL w="12700" cmpd="sng">
                      <a:noFill/>
                    </a:lnL>
                    <a:lnR w="12700" cmpd="sng">
                      <a:noFill/>
                    </a:lnR>
                    <a:lnT w="38100" cap="flat" cmpd="sng" algn="ctr">
                      <a:solidFill>
                        <a:srgbClr val="527E5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beet</a:t>
                      </a:r>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t>
                      </a:r>
                      <a:r>
                        <a:rPr lang="en-US" dirty="0" err="1" smtClean="0"/>
                        <a:t>beːtə</a:t>
                      </a:r>
                      <a:r>
                        <a:rPr lang="en-US" dirty="0" smtClean="0"/>
                        <a:t>/</a:t>
                      </a:r>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t>
                      </a:r>
                      <a:r>
                        <a:rPr lang="en-US" dirty="0" err="1" smtClean="0"/>
                        <a:t>biːt</a:t>
                      </a:r>
                      <a:r>
                        <a:rPr lang="en-US" dirty="0" smtClean="0"/>
                        <a:t>/</a:t>
                      </a:r>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t>
                      </a:r>
                      <a:r>
                        <a:rPr lang="en-US" dirty="0" err="1" smtClean="0"/>
                        <a:t>biːt</a:t>
                      </a:r>
                      <a:r>
                        <a:rPr lang="en-US" dirty="0" smtClean="0"/>
                        <a:t>, </a:t>
                      </a:r>
                      <a:r>
                        <a:rPr lang="en-US" dirty="0" err="1" smtClean="0"/>
                        <a:t>bijt</a:t>
                      </a:r>
                      <a:r>
                        <a:rPr lang="en-US" dirty="0" smtClean="0"/>
                        <a:t>]</a:t>
                      </a:r>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beat</a:t>
                      </a:r>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t>
                      </a:r>
                      <a:r>
                        <a:rPr lang="en-US" dirty="0" err="1" smtClean="0"/>
                        <a:t>bɛːtə</a:t>
                      </a:r>
                      <a:r>
                        <a:rPr lang="en-US" dirty="0" smtClean="0"/>
                        <a:t>/</a:t>
                      </a:r>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t>
                      </a:r>
                      <a:r>
                        <a:rPr lang="en-US" dirty="0" err="1" smtClean="0"/>
                        <a:t>beːt</a:t>
                      </a:r>
                      <a:r>
                        <a:rPr lang="en-US" dirty="0" smtClean="0"/>
                        <a:t>/</a:t>
                      </a:r>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t>
                      </a:r>
                      <a:r>
                        <a:rPr lang="en-US" dirty="0" err="1" smtClean="0"/>
                        <a:t>biːt</a:t>
                      </a:r>
                      <a:r>
                        <a:rPr lang="en-US" dirty="0" smtClean="0"/>
                        <a:t>, </a:t>
                      </a:r>
                      <a:r>
                        <a:rPr lang="en-US" dirty="0" err="1" smtClean="0"/>
                        <a:t>bijt</a:t>
                      </a:r>
                      <a:r>
                        <a:rPr lang="en-US" dirty="0" smtClean="0"/>
                        <a:t>]</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abate</a:t>
                      </a:r>
                      <a:endParaRPr lang="en-US" dirty="0"/>
                    </a:p>
                  </a:txBody>
                  <a:tcPr>
                    <a:lnL w="12700" cmpd="sng">
                      <a:noFill/>
                    </a:lnL>
                    <a:lnR w="12700" cmpd="sng">
                      <a:noFill/>
                    </a:lnR>
                    <a:lnT w="12700" cap="flat" cmpd="sng" algn="ctr">
                      <a:noFill/>
                      <a:prstDash val="solid"/>
                      <a:round/>
                      <a:headEnd type="none" w="med" len="med"/>
                      <a:tailEnd type="none" w="med" len="med"/>
                    </a:lnT>
                    <a:lnB w="19050" cap="flat" cmpd="sng" algn="ctr">
                      <a:solidFill>
                        <a:srgbClr val="72A376">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t>
                      </a:r>
                      <a:r>
                        <a:rPr lang="en-US" dirty="0" err="1" smtClean="0"/>
                        <a:t>aᴵbaːtə</a:t>
                      </a:r>
                      <a:r>
                        <a:rPr lang="en-US" dirty="0" smtClean="0"/>
                        <a:t>/</a:t>
                      </a:r>
                      <a:endParaRPr lang="en-US" dirty="0"/>
                    </a:p>
                  </a:txBody>
                  <a:tcPr>
                    <a:lnL w="12700" cmpd="sng">
                      <a:noFill/>
                    </a:lnL>
                    <a:lnR w="12700" cmpd="sng">
                      <a:noFill/>
                    </a:lnR>
                    <a:lnT w="12700" cap="flat" cmpd="sng" algn="ctr">
                      <a:noFill/>
                      <a:prstDash val="solid"/>
                      <a:round/>
                      <a:headEnd type="none" w="med" len="med"/>
                      <a:tailEnd type="none" w="med" len="med"/>
                    </a:lnT>
                    <a:lnB w="19050" cap="flat" cmpd="sng" algn="ctr">
                      <a:solidFill>
                        <a:srgbClr val="72A376">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t>
                      </a:r>
                      <a:r>
                        <a:rPr lang="en-US" dirty="0" err="1" smtClean="0"/>
                        <a:t>əᴵbæːt</a:t>
                      </a:r>
                      <a:r>
                        <a:rPr lang="en-US" dirty="0" smtClean="0"/>
                        <a:t>/</a:t>
                      </a:r>
                      <a:endParaRPr lang="en-US" dirty="0"/>
                    </a:p>
                  </a:txBody>
                  <a:tcPr>
                    <a:lnL w="12700" cmpd="sng">
                      <a:noFill/>
                    </a:lnL>
                    <a:lnR w="12700" cmpd="sng">
                      <a:noFill/>
                    </a:lnR>
                    <a:lnT w="12700" cap="flat" cmpd="sng" algn="ctr">
                      <a:noFill/>
                      <a:prstDash val="solid"/>
                      <a:round/>
                      <a:headEnd type="none" w="med" len="med"/>
                      <a:tailEnd type="none" w="med" len="med"/>
                    </a:lnT>
                    <a:lnB w="19050" cap="flat" cmpd="sng" algn="ctr">
                      <a:solidFill>
                        <a:srgbClr val="72A376">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t>
                      </a:r>
                      <a:r>
                        <a:rPr lang="en-US" dirty="0" err="1" smtClean="0"/>
                        <a:t>əᴵbeit</a:t>
                      </a:r>
                      <a:r>
                        <a:rPr lang="en-US" dirty="0" smtClean="0"/>
                        <a:t>]</a:t>
                      </a:r>
                      <a:endParaRPr lang="en-US" dirty="0"/>
                    </a:p>
                  </a:txBody>
                  <a:tcPr>
                    <a:lnL w="12700" cmpd="sng">
                      <a:noFill/>
                    </a:lnL>
                    <a:lnR w="12700" cmpd="sng">
                      <a:noFill/>
                    </a:lnR>
                    <a:lnT w="12700" cap="flat" cmpd="sng" algn="ctr">
                      <a:noFill/>
                      <a:prstDash val="solid"/>
                      <a:round/>
                      <a:headEnd type="none" w="med" len="med"/>
                      <a:tailEnd type="none" w="med" len="med"/>
                    </a:lnT>
                    <a:lnB w="19050" cap="flat" cmpd="sng" algn="ctr">
                      <a:solidFill>
                        <a:srgbClr val="72A376">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4879028" y="5548243"/>
            <a:ext cx="2406792" cy="369332"/>
          </a:xfrm>
          <a:prstGeom prst="rect">
            <a:avLst/>
          </a:prstGeom>
          <a:noFill/>
        </p:spPr>
        <p:txBody>
          <a:bodyPr wrap="square" rtlCol="0">
            <a:spAutoFit/>
          </a:bodyPr>
          <a:lstStyle/>
          <a:p>
            <a:pPr algn="r"/>
            <a:r>
              <a:rPr lang="en-US" dirty="0" smtClean="0"/>
              <a:t>(Jespersen 1909)</a:t>
            </a:r>
            <a:endParaRPr lang="en-US" dirty="0"/>
          </a:p>
        </p:txBody>
      </p:sp>
    </p:spTree>
    <p:extLst>
      <p:ext uri="{BB962C8B-B14F-4D97-AF65-F5344CB8AC3E}">
        <p14:creationId xmlns:p14="http://schemas.microsoft.com/office/powerpoint/2010/main" val="20314508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Great English Vowel Shift</a:t>
            </a:r>
            <a:endParaRPr lang="en-US" dirty="0"/>
          </a:p>
        </p:txBody>
      </p:sp>
      <p:sp>
        <p:nvSpPr>
          <p:cNvPr id="7" name="TextBox 6"/>
          <p:cNvSpPr txBox="1"/>
          <p:nvPr/>
        </p:nvSpPr>
        <p:spPr>
          <a:xfrm>
            <a:off x="2493978" y="4758149"/>
            <a:ext cx="535520" cy="584776"/>
          </a:xfrm>
          <a:prstGeom prst="rect">
            <a:avLst/>
          </a:prstGeom>
          <a:noFill/>
        </p:spPr>
        <p:txBody>
          <a:bodyPr wrap="square" rtlCol="0">
            <a:spAutoFit/>
          </a:bodyPr>
          <a:lstStyle/>
          <a:p>
            <a:r>
              <a:rPr lang="en-US" sz="3200" dirty="0" err="1" smtClean="0"/>
              <a:t>ai</a:t>
            </a:r>
            <a:endParaRPr lang="en-US" sz="3200" dirty="0"/>
          </a:p>
        </p:txBody>
      </p:sp>
      <p:sp>
        <p:nvSpPr>
          <p:cNvPr id="9" name="TextBox 8"/>
          <p:cNvSpPr txBox="1"/>
          <p:nvPr/>
        </p:nvSpPr>
        <p:spPr>
          <a:xfrm>
            <a:off x="1338799" y="1820638"/>
            <a:ext cx="596722" cy="3539430"/>
          </a:xfrm>
          <a:prstGeom prst="rect">
            <a:avLst/>
          </a:prstGeom>
          <a:noFill/>
        </p:spPr>
        <p:txBody>
          <a:bodyPr wrap="square" rtlCol="0">
            <a:spAutoFit/>
          </a:bodyPr>
          <a:lstStyle/>
          <a:p>
            <a:r>
              <a:rPr lang="en-US" sz="3200" dirty="0" err="1" smtClean="0"/>
              <a:t>i</a:t>
            </a:r>
            <a:r>
              <a:rPr lang="en-US" sz="3200" dirty="0" smtClean="0"/>
              <a:t>ː</a:t>
            </a:r>
          </a:p>
          <a:p>
            <a:endParaRPr lang="en-US" sz="3200" dirty="0" smtClean="0"/>
          </a:p>
          <a:p>
            <a:r>
              <a:rPr lang="en-US" sz="3200" dirty="0" smtClean="0"/>
              <a:t>eː</a:t>
            </a:r>
          </a:p>
          <a:p>
            <a:endParaRPr lang="en-US" sz="3200" dirty="0"/>
          </a:p>
          <a:p>
            <a:r>
              <a:rPr lang="en-US" sz="3200" dirty="0" err="1" smtClean="0"/>
              <a:t>ɛ</a:t>
            </a:r>
            <a:r>
              <a:rPr lang="en-US" sz="3200" dirty="0" smtClean="0"/>
              <a:t>ː</a:t>
            </a:r>
          </a:p>
          <a:p>
            <a:endParaRPr lang="en-US" sz="3200" dirty="0" smtClean="0"/>
          </a:p>
          <a:p>
            <a:r>
              <a:rPr lang="en-US" sz="3200" dirty="0" smtClean="0"/>
              <a:t>aː</a:t>
            </a:r>
            <a:endParaRPr lang="en-US" sz="3200" dirty="0"/>
          </a:p>
        </p:txBody>
      </p:sp>
      <p:sp>
        <p:nvSpPr>
          <p:cNvPr id="10" name="TextBox 9"/>
          <p:cNvSpPr txBox="1"/>
          <p:nvPr/>
        </p:nvSpPr>
        <p:spPr>
          <a:xfrm>
            <a:off x="4990828" y="4775791"/>
            <a:ext cx="596722" cy="584776"/>
          </a:xfrm>
          <a:prstGeom prst="rect">
            <a:avLst/>
          </a:prstGeom>
          <a:noFill/>
        </p:spPr>
        <p:txBody>
          <a:bodyPr wrap="square" rtlCol="0">
            <a:spAutoFit/>
          </a:bodyPr>
          <a:lstStyle/>
          <a:p>
            <a:r>
              <a:rPr lang="en-US" sz="3200" dirty="0" smtClean="0"/>
              <a:t>au</a:t>
            </a:r>
            <a:endParaRPr lang="en-US" sz="3200" dirty="0"/>
          </a:p>
        </p:txBody>
      </p:sp>
      <p:sp>
        <p:nvSpPr>
          <p:cNvPr id="11" name="TextBox 10"/>
          <p:cNvSpPr txBox="1"/>
          <p:nvPr/>
        </p:nvSpPr>
        <p:spPr>
          <a:xfrm>
            <a:off x="6303850" y="1820638"/>
            <a:ext cx="703826" cy="2554545"/>
          </a:xfrm>
          <a:prstGeom prst="rect">
            <a:avLst/>
          </a:prstGeom>
          <a:noFill/>
        </p:spPr>
        <p:txBody>
          <a:bodyPr wrap="square" rtlCol="0">
            <a:spAutoFit/>
          </a:bodyPr>
          <a:lstStyle/>
          <a:p>
            <a:r>
              <a:rPr lang="en-US" sz="3200" dirty="0" smtClean="0"/>
              <a:t>uː</a:t>
            </a:r>
          </a:p>
          <a:p>
            <a:endParaRPr lang="en-US" sz="3200" dirty="0"/>
          </a:p>
          <a:p>
            <a:r>
              <a:rPr lang="en-US" sz="3200" dirty="0" smtClean="0"/>
              <a:t>oː</a:t>
            </a:r>
          </a:p>
          <a:p>
            <a:endParaRPr lang="en-US" sz="3200" dirty="0"/>
          </a:p>
          <a:p>
            <a:r>
              <a:rPr lang="en-US" sz="3200" dirty="0" err="1" smtClean="0"/>
              <a:t>ɔ</a:t>
            </a:r>
            <a:r>
              <a:rPr lang="en-US" sz="3200" dirty="0" smtClean="0"/>
              <a:t>ː</a:t>
            </a:r>
            <a:endParaRPr lang="en-US" sz="3200" dirty="0"/>
          </a:p>
        </p:txBody>
      </p:sp>
      <p:cxnSp>
        <p:nvCxnSpPr>
          <p:cNvPr id="14" name="Straight Arrow Connector 13"/>
          <p:cNvCxnSpPr/>
          <p:nvPr/>
        </p:nvCxnSpPr>
        <p:spPr>
          <a:xfrm flipV="1">
            <a:off x="1529873" y="3365890"/>
            <a:ext cx="0" cy="55078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1529873" y="4375652"/>
            <a:ext cx="0" cy="535489"/>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1529873" y="2371422"/>
            <a:ext cx="0" cy="55078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7" idx="0"/>
          </p:cNvCxnSpPr>
          <p:nvPr/>
        </p:nvCxnSpPr>
        <p:spPr>
          <a:xfrm rot="16200000" flipH="1">
            <a:off x="967842" y="2964253"/>
            <a:ext cx="2585618" cy="1002173"/>
          </a:xfrm>
          <a:prstGeom prst="curvedConnector3">
            <a:avLst>
              <a:gd name="adj1" fmla="val -296"/>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6487439" y="3365890"/>
            <a:ext cx="0" cy="55078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6487439" y="2371422"/>
            <a:ext cx="0" cy="550782"/>
          </a:xfrm>
          <a:prstGeom prst="straightConnector1">
            <a:avLst/>
          </a:prstGeom>
          <a:ln w="38100" cmpd="sng">
            <a:solidFill>
              <a:srgbClr val="72A376"/>
            </a:solidFill>
            <a:tailEnd type="arrow"/>
          </a:ln>
        </p:spPr>
        <p:style>
          <a:lnRef idx="2">
            <a:schemeClr val="accent1"/>
          </a:lnRef>
          <a:fillRef idx="0">
            <a:schemeClr val="accent1"/>
          </a:fillRef>
          <a:effectRef idx="1">
            <a:schemeClr val="accent1"/>
          </a:effectRef>
          <a:fontRef idx="minor">
            <a:schemeClr val="tx1"/>
          </a:fontRef>
        </p:style>
      </p:cxnSp>
      <p:cxnSp>
        <p:nvCxnSpPr>
          <p:cNvPr id="30" name="Curved Connector 29"/>
          <p:cNvCxnSpPr>
            <a:endCxn id="10" idx="0"/>
          </p:cNvCxnSpPr>
          <p:nvPr/>
        </p:nvCxnSpPr>
        <p:spPr>
          <a:xfrm rot="5400000">
            <a:off x="4520418" y="2958941"/>
            <a:ext cx="2585622" cy="1048079"/>
          </a:xfrm>
          <a:prstGeom prst="curvedConnector3">
            <a:avLst>
              <a:gd name="adj1" fmla="val -296"/>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961762" y="1912439"/>
            <a:ext cx="1115438" cy="757130"/>
          </a:xfrm>
          <a:prstGeom prst="rect">
            <a:avLst/>
          </a:prstGeom>
          <a:noFill/>
        </p:spPr>
        <p:txBody>
          <a:bodyPr wrap="square" rtlCol="0">
            <a:spAutoFit/>
          </a:bodyPr>
          <a:lstStyle/>
          <a:p>
            <a:r>
              <a:rPr lang="en-US" sz="2400" i="1" dirty="0" smtClean="0"/>
              <a:t>house</a:t>
            </a:r>
          </a:p>
          <a:p>
            <a:r>
              <a:rPr lang="en-US" sz="2400" cap="small" dirty="0" smtClean="0"/>
              <a:t>mouth</a:t>
            </a:r>
            <a:endParaRPr lang="en-US" sz="2400" cap="small" dirty="0"/>
          </a:p>
        </p:txBody>
      </p:sp>
      <p:sp>
        <p:nvSpPr>
          <p:cNvPr id="39" name="TextBox 38"/>
          <p:cNvSpPr txBox="1"/>
          <p:nvPr/>
        </p:nvSpPr>
        <p:spPr>
          <a:xfrm>
            <a:off x="6961762" y="2922204"/>
            <a:ext cx="1115438" cy="757130"/>
          </a:xfrm>
          <a:prstGeom prst="rect">
            <a:avLst/>
          </a:prstGeom>
          <a:noFill/>
        </p:spPr>
        <p:txBody>
          <a:bodyPr wrap="square" rtlCol="0">
            <a:spAutoFit/>
          </a:bodyPr>
          <a:lstStyle/>
          <a:p>
            <a:r>
              <a:rPr lang="en-US" sz="2400" i="1" dirty="0" smtClean="0"/>
              <a:t>boot</a:t>
            </a:r>
          </a:p>
          <a:p>
            <a:r>
              <a:rPr lang="en-US" sz="2400" cap="small" dirty="0" smtClean="0"/>
              <a:t>goose</a:t>
            </a:r>
            <a:endParaRPr lang="en-US" sz="2400" cap="small" dirty="0"/>
          </a:p>
        </p:txBody>
      </p:sp>
      <p:sp>
        <p:nvSpPr>
          <p:cNvPr id="40" name="TextBox 39"/>
          <p:cNvSpPr txBox="1"/>
          <p:nvPr/>
        </p:nvSpPr>
        <p:spPr>
          <a:xfrm>
            <a:off x="6961762" y="3855476"/>
            <a:ext cx="933330" cy="757130"/>
          </a:xfrm>
          <a:prstGeom prst="rect">
            <a:avLst/>
          </a:prstGeom>
          <a:noFill/>
        </p:spPr>
        <p:txBody>
          <a:bodyPr wrap="square" rtlCol="0">
            <a:spAutoFit/>
          </a:bodyPr>
          <a:lstStyle/>
          <a:p>
            <a:r>
              <a:rPr lang="en-US" sz="2400" i="1" dirty="0" smtClean="0"/>
              <a:t>boat</a:t>
            </a:r>
          </a:p>
          <a:p>
            <a:r>
              <a:rPr lang="en-US" sz="2400" cap="small" dirty="0" smtClean="0"/>
              <a:t>goat</a:t>
            </a:r>
            <a:endParaRPr lang="en-US" sz="2400" cap="small" dirty="0"/>
          </a:p>
        </p:txBody>
      </p:sp>
      <p:sp>
        <p:nvSpPr>
          <p:cNvPr id="41" name="TextBox 40"/>
          <p:cNvSpPr txBox="1"/>
          <p:nvPr/>
        </p:nvSpPr>
        <p:spPr>
          <a:xfrm>
            <a:off x="233358" y="1912439"/>
            <a:ext cx="963936" cy="757130"/>
          </a:xfrm>
          <a:prstGeom prst="rect">
            <a:avLst/>
          </a:prstGeom>
          <a:noFill/>
        </p:spPr>
        <p:txBody>
          <a:bodyPr wrap="square" rtlCol="0">
            <a:spAutoFit/>
          </a:bodyPr>
          <a:lstStyle/>
          <a:p>
            <a:pPr algn="r"/>
            <a:r>
              <a:rPr lang="en-US" sz="2400" i="1" dirty="0" smtClean="0"/>
              <a:t>bite</a:t>
            </a:r>
          </a:p>
          <a:p>
            <a:pPr algn="r"/>
            <a:r>
              <a:rPr lang="en-US" sz="2400" cap="small" dirty="0" smtClean="0"/>
              <a:t>price</a:t>
            </a:r>
          </a:p>
        </p:txBody>
      </p:sp>
      <p:sp>
        <p:nvSpPr>
          <p:cNvPr id="42" name="TextBox 41"/>
          <p:cNvSpPr txBox="1"/>
          <p:nvPr/>
        </p:nvSpPr>
        <p:spPr>
          <a:xfrm>
            <a:off x="317472" y="2902583"/>
            <a:ext cx="913608" cy="757130"/>
          </a:xfrm>
          <a:prstGeom prst="rect">
            <a:avLst/>
          </a:prstGeom>
          <a:noFill/>
        </p:spPr>
        <p:txBody>
          <a:bodyPr wrap="square" rtlCol="0">
            <a:spAutoFit/>
          </a:bodyPr>
          <a:lstStyle/>
          <a:p>
            <a:pPr algn="r"/>
            <a:r>
              <a:rPr lang="en-US" sz="2400" i="1" dirty="0" smtClean="0"/>
              <a:t>beet</a:t>
            </a:r>
          </a:p>
          <a:p>
            <a:pPr algn="r"/>
            <a:r>
              <a:rPr lang="en-US" sz="2400" cap="small" dirty="0" smtClean="0"/>
              <a:t>fleece</a:t>
            </a:r>
          </a:p>
        </p:txBody>
      </p:sp>
      <p:sp>
        <p:nvSpPr>
          <p:cNvPr id="43" name="TextBox 42"/>
          <p:cNvSpPr txBox="1"/>
          <p:nvPr/>
        </p:nvSpPr>
        <p:spPr>
          <a:xfrm>
            <a:off x="332736" y="3868434"/>
            <a:ext cx="881599" cy="757130"/>
          </a:xfrm>
          <a:prstGeom prst="rect">
            <a:avLst/>
          </a:prstGeom>
          <a:noFill/>
        </p:spPr>
        <p:txBody>
          <a:bodyPr wrap="square" rtlCol="0">
            <a:spAutoFit/>
          </a:bodyPr>
          <a:lstStyle/>
          <a:p>
            <a:pPr algn="r"/>
            <a:r>
              <a:rPr lang="en-US" sz="2400" i="1" dirty="0" smtClean="0"/>
              <a:t>beat</a:t>
            </a:r>
          </a:p>
          <a:p>
            <a:pPr algn="r"/>
            <a:r>
              <a:rPr lang="en-US" sz="2400" cap="small" dirty="0" smtClean="0"/>
              <a:t>fleece</a:t>
            </a:r>
            <a:endParaRPr lang="en-US" sz="2400" cap="small" dirty="0"/>
          </a:p>
        </p:txBody>
      </p:sp>
      <p:sp>
        <p:nvSpPr>
          <p:cNvPr id="44" name="TextBox 43"/>
          <p:cNvSpPr txBox="1"/>
          <p:nvPr/>
        </p:nvSpPr>
        <p:spPr>
          <a:xfrm>
            <a:off x="530370" y="4833393"/>
            <a:ext cx="680250" cy="757130"/>
          </a:xfrm>
          <a:prstGeom prst="rect">
            <a:avLst/>
          </a:prstGeom>
          <a:noFill/>
        </p:spPr>
        <p:txBody>
          <a:bodyPr wrap="square" rtlCol="0">
            <a:spAutoFit/>
          </a:bodyPr>
          <a:lstStyle/>
          <a:p>
            <a:pPr algn="r"/>
            <a:r>
              <a:rPr lang="en-US" sz="2400" i="1" dirty="0" smtClean="0"/>
              <a:t>bait</a:t>
            </a:r>
          </a:p>
          <a:p>
            <a:pPr algn="r"/>
            <a:r>
              <a:rPr lang="en-US" sz="2400" cap="small" dirty="0" smtClean="0"/>
              <a:t>face</a:t>
            </a:r>
            <a:endParaRPr lang="en-US" sz="2400" cap="small" dirty="0"/>
          </a:p>
        </p:txBody>
      </p:sp>
      <p:sp>
        <p:nvSpPr>
          <p:cNvPr id="3" name="Slide Number Placeholder 2"/>
          <p:cNvSpPr>
            <a:spLocks noGrp="1"/>
          </p:cNvSpPr>
          <p:nvPr>
            <p:ph type="sldNum" sz="quarter" idx="12"/>
          </p:nvPr>
        </p:nvSpPr>
        <p:spPr/>
        <p:txBody>
          <a:bodyPr/>
          <a:lstStyle/>
          <a:p>
            <a:fld id="{6E2D2B3B-882E-40F3-A32F-6DD516915044}" type="slidenum">
              <a:rPr lang="en-US" smtClean="0"/>
              <a:pPr/>
              <a:t>4</a:t>
            </a:fld>
            <a:endParaRPr lang="en-US"/>
          </a:p>
        </p:txBody>
      </p:sp>
    </p:spTree>
    <p:extLst>
      <p:ext uri="{BB962C8B-B14F-4D97-AF65-F5344CB8AC3E}">
        <p14:creationId xmlns:p14="http://schemas.microsoft.com/office/powerpoint/2010/main" val="14346107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0" presetClass="path" presetSubtype="0" accel="50000" decel="50000" fill="hold" grpId="0" nodeType="clickEffect">
                                  <p:stCondLst>
                                    <p:cond delay="0"/>
                                  </p:stCondLst>
                                  <p:childTnLst>
                                    <p:animMotion origin="layout" path="M -0.0238 -0.09546 L -0.1671 -0.09546 C -0.2305 -0.09546 -0.30884 0.04796 -0.30884 0.16497 L -0.30884 0.42632 " pathEditMode="relative" rAng="0" ptsTypes="FfFF">
                                      <p:cBhvr>
                                        <p:cTn id="22" dur="2000" fill="hold"/>
                                        <p:tgtEl>
                                          <p:spTgt spid="32"/>
                                        </p:tgtEl>
                                        <p:attrNameLst>
                                          <p:attrName>ppt_x</p:attrName>
                                          <p:attrName>ppt_y</p:attrName>
                                        </p:attrNameLst>
                                      </p:cBhvr>
                                      <p:rCtr x="-14261" y="26089"/>
                                    </p:animMotion>
                                  </p:childTnLst>
                                </p:cTn>
                              </p:par>
                              <p:par>
                                <p:cTn id="23" presetID="0" presetClass="path" presetSubtype="0" accel="50000" decel="50000" fill="hold" grpId="0" nodeType="withEffect">
                                  <p:stCondLst>
                                    <p:cond delay="0"/>
                                  </p:stCondLst>
                                  <p:childTnLst>
                                    <p:animMotion origin="layout" path="M -6.83672E-7 -6.16026E-7 L 0.00017 -0.14822 " pathEditMode="relative" rAng="0" ptsTypes="AA">
                                      <p:cBhvr>
                                        <p:cTn id="24" dur="2000" fill="hold"/>
                                        <p:tgtEl>
                                          <p:spTgt spid="40"/>
                                        </p:tgtEl>
                                        <p:attrNameLst>
                                          <p:attrName>ppt_x</p:attrName>
                                          <p:attrName>ppt_y</p:attrName>
                                        </p:attrNameLst>
                                      </p:cBhvr>
                                      <p:rCtr x="0" y="-7411"/>
                                    </p:animMotion>
                                  </p:childTnLst>
                                </p:cTn>
                              </p:par>
                              <p:par>
                                <p:cTn id="25" presetID="0" presetClass="path" presetSubtype="0" accel="50000" decel="50000" fill="hold" grpId="0" nodeType="withEffect">
                                  <p:stCondLst>
                                    <p:cond delay="0"/>
                                  </p:stCondLst>
                                  <p:childTnLst>
                                    <p:animMotion origin="layout" path="M 3.84455E-6 5.46549E-7 L 3.84455E-6 -0.14521 " pathEditMode="relative" rAng="0" ptsTypes="AA">
                                      <p:cBhvr>
                                        <p:cTn id="26" dur="2000" fill="hold"/>
                                        <p:tgtEl>
                                          <p:spTgt spid="39"/>
                                        </p:tgtEl>
                                        <p:attrNameLst>
                                          <p:attrName>ppt_x</p:attrName>
                                          <p:attrName>ppt_y</p:attrName>
                                        </p:attrNameLst>
                                      </p:cBhvr>
                                      <p:rCtr x="0" y="-7272"/>
                                    </p:animMotion>
                                  </p:childTnLst>
                                </p:cTn>
                              </p:par>
                              <p:par>
                                <p:cTn id="27" presetID="50" presetClass="path" presetSubtype="0" accel="50000" decel="50000" fill="hold" grpId="0" nodeType="withEffect">
                                  <p:stCondLst>
                                    <p:cond delay="0"/>
                                  </p:stCondLst>
                                  <p:childTnLst>
                                    <p:animMotion origin="layout" path="M -0.0139 -0.09546 L 0.12506 -0.09546 C 0.18742 -0.09546 0.26437 0.04842 0.26437 0.16497 L 0.26437 0.42632 " pathEditMode="relative" rAng="0" ptsTypes="FfFF">
                                      <p:cBhvr>
                                        <p:cTn id="28" dur="2000" fill="hold"/>
                                        <p:tgtEl>
                                          <p:spTgt spid="41"/>
                                        </p:tgtEl>
                                        <p:attrNameLst>
                                          <p:attrName>ppt_x</p:attrName>
                                          <p:attrName>ppt_y</p:attrName>
                                        </p:attrNameLst>
                                      </p:cBhvr>
                                      <p:rCtr x="13913" y="26089"/>
                                    </p:animMotion>
                                  </p:childTnLst>
                                </p:cTn>
                              </p:par>
                              <p:par>
                                <p:cTn id="29" presetID="0" presetClass="path" presetSubtype="0" accel="50000" decel="50000" fill="hold" grpId="0" nodeType="withEffect">
                                  <p:stCondLst>
                                    <p:cond delay="0"/>
                                  </p:stCondLst>
                                  <p:childTnLst>
                                    <p:animMotion origin="layout" path="M 0 0 L 0 -0.14405 " pathEditMode="relative" ptsTypes="AA">
                                      <p:cBhvr>
                                        <p:cTn id="30" dur="2000" fill="hold"/>
                                        <p:tgtEl>
                                          <p:spTgt spid="42"/>
                                        </p:tgtEl>
                                        <p:attrNameLst>
                                          <p:attrName>ppt_x</p:attrName>
                                          <p:attrName>ppt_y</p:attrName>
                                        </p:attrNameLst>
                                      </p:cBhvr>
                                    </p:animMotion>
                                  </p:childTnLst>
                                </p:cTn>
                              </p:par>
                              <p:par>
                                <p:cTn id="31" presetID="0" presetClass="path" presetSubtype="0" accel="50000" decel="50000" fill="hold" grpId="0" nodeType="withEffect">
                                  <p:stCondLst>
                                    <p:cond delay="0"/>
                                  </p:stCondLst>
                                  <p:childTnLst>
                                    <p:animMotion origin="layout" path="M 0 0 L 0 -0.14405 " pathEditMode="relative" ptsTypes="AA">
                                      <p:cBhvr>
                                        <p:cTn id="32" dur="2000" fill="hold"/>
                                        <p:tgtEl>
                                          <p:spTgt spid="43"/>
                                        </p:tgtEl>
                                        <p:attrNameLst>
                                          <p:attrName>ppt_x</p:attrName>
                                          <p:attrName>ppt_y</p:attrName>
                                        </p:attrNameLst>
                                      </p:cBhvr>
                                    </p:animMotion>
                                  </p:childTnLst>
                                </p:cTn>
                              </p:par>
                              <p:par>
                                <p:cTn id="33" presetID="0" presetClass="path" presetSubtype="0" accel="50000" decel="50000" fill="hold" grpId="0" nodeType="withEffect">
                                  <p:stCondLst>
                                    <p:cond delay="0"/>
                                  </p:stCondLst>
                                  <p:childTnLst>
                                    <p:animMotion origin="layout" path="M 0 0 L 0 -0.14405 " pathEditMode="relative" ptsTypes="AA">
                                      <p:cBhvr>
                                        <p:cTn id="34" dur="2000" fill="hold"/>
                                        <p:tgtEl>
                                          <p:spTgt spid="4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9" grpId="0"/>
      <p:bldP spid="39" grpId="1"/>
      <p:bldP spid="40" grpId="0"/>
      <p:bldP spid="40" grpId="1"/>
      <p:bldP spid="41" grpId="0"/>
      <p:bldP spid="41" grpId="1"/>
      <p:bldP spid="42" grpId="0"/>
      <p:bldP spid="42" grpId="1"/>
      <p:bldP spid="43" grpId="0"/>
      <p:bldP spid="43" grpId="1"/>
      <p:bldP spid="44" grpId="0"/>
      <p:bldP spid="4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Luick’s</a:t>
            </a:r>
            <a:r>
              <a:rPr lang="en-US" dirty="0" smtClean="0"/>
              <a:t> chronology</a:t>
            </a:r>
            <a:endParaRPr lang="en-US" dirty="0"/>
          </a:p>
        </p:txBody>
      </p:sp>
      <p:sp>
        <p:nvSpPr>
          <p:cNvPr id="3" name="Content Placeholder 2"/>
          <p:cNvSpPr>
            <a:spLocks noGrp="1"/>
          </p:cNvSpPr>
          <p:nvPr>
            <p:ph idx="1"/>
          </p:nvPr>
        </p:nvSpPr>
        <p:spPr/>
        <p:txBody>
          <a:bodyPr>
            <a:normAutofit/>
          </a:bodyPr>
          <a:lstStyle/>
          <a:p>
            <a:pPr marL="114300" indent="0">
              <a:buNone/>
            </a:pPr>
            <a:r>
              <a:rPr lang="en-US" sz="2400" dirty="0" smtClean="0"/>
              <a:t>1896 </a:t>
            </a:r>
            <a:r>
              <a:rPr lang="en-US" sz="2400" i="1" dirty="0" err="1"/>
              <a:t>Untersuchungen</a:t>
            </a:r>
            <a:r>
              <a:rPr lang="en-US" sz="2400" i="1" dirty="0"/>
              <a:t> </a:t>
            </a:r>
            <a:r>
              <a:rPr lang="en-US" sz="2400" i="1" dirty="0" err="1"/>
              <a:t>zur</a:t>
            </a:r>
            <a:r>
              <a:rPr lang="en-US" sz="2400" i="1" dirty="0"/>
              <a:t> </a:t>
            </a:r>
            <a:r>
              <a:rPr lang="en-US" sz="2400" i="1" dirty="0" err="1"/>
              <a:t>englischen</a:t>
            </a:r>
            <a:r>
              <a:rPr lang="en-US" sz="2400" i="1" dirty="0"/>
              <a:t> </a:t>
            </a:r>
            <a:r>
              <a:rPr lang="en-US" sz="2400" i="1" dirty="0" err="1" smtClean="0"/>
              <a:t>Lautgeschichte</a:t>
            </a:r>
            <a:endParaRPr lang="en-US" sz="2400" i="1" dirty="0" smtClean="0"/>
          </a:p>
          <a:p>
            <a:r>
              <a:rPr lang="en-US" sz="2400" dirty="0" smtClean="0"/>
              <a:t>Push-chain led by mid</a:t>
            </a:r>
            <a:r>
              <a:rPr lang="en-US" sz="2400" dirty="0"/>
              <a:t> </a:t>
            </a:r>
            <a:r>
              <a:rPr lang="en-US" sz="2400" dirty="0" smtClean="0"/>
              <a:t>vowels</a:t>
            </a:r>
          </a:p>
          <a:p>
            <a:r>
              <a:rPr lang="en-US" sz="2400" dirty="0" smtClean="0"/>
              <a:t>Argument: </a:t>
            </a:r>
          </a:p>
          <a:p>
            <a:pPr lvl="1"/>
            <a:r>
              <a:rPr lang="en-US" sz="2400" dirty="0" smtClean="0"/>
              <a:t>lack </a:t>
            </a:r>
            <a:r>
              <a:rPr lang="en-US" sz="2400" dirty="0"/>
              <a:t>of </a:t>
            </a:r>
            <a:r>
              <a:rPr lang="en-US" sz="2400" cap="small" dirty="0" smtClean="0"/>
              <a:t>mouth</a:t>
            </a:r>
            <a:r>
              <a:rPr lang="en-US" sz="2400" dirty="0" smtClean="0"/>
              <a:t> diphthongization in areas of </a:t>
            </a:r>
            <a:r>
              <a:rPr lang="en-US" sz="2400" cap="small" dirty="0" smtClean="0"/>
              <a:t>goose</a:t>
            </a:r>
            <a:r>
              <a:rPr lang="en-US" sz="2400" dirty="0" smtClean="0"/>
              <a:t> fronting </a:t>
            </a:r>
            <a:r>
              <a:rPr lang="en-US" sz="2400" dirty="0"/>
              <a:t>in </a:t>
            </a:r>
            <a:r>
              <a:rPr lang="en-US" sz="2400" dirty="0" smtClean="0"/>
              <a:t>the North</a:t>
            </a:r>
          </a:p>
          <a:p>
            <a:pPr lvl="1"/>
            <a:r>
              <a:rPr lang="en-US" sz="2400" dirty="0" smtClean="0"/>
              <a:t>so </a:t>
            </a:r>
            <a:r>
              <a:rPr lang="en-US" sz="2400" cap="small" dirty="0" smtClean="0"/>
              <a:t>mouth</a:t>
            </a:r>
            <a:r>
              <a:rPr lang="en-US" sz="2400" dirty="0" smtClean="0"/>
              <a:t> diphthongization depends on the raising of </a:t>
            </a:r>
            <a:r>
              <a:rPr lang="en-US" sz="2400" cap="small" dirty="0"/>
              <a:t>goose</a:t>
            </a:r>
            <a:r>
              <a:rPr lang="en-US" sz="2400" dirty="0"/>
              <a:t> </a:t>
            </a:r>
          </a:p>
        </p:txBody>
      </p:sp>
      <p:sp>
        <p:nvSpPr>
          <p:cNvPr id="4" name="Slide Number Placeholder 3"/>
          <p:cNvSpPr>
            <a:spLocks noGrp="1"/>
          </p:cNvSpPr>
          <p:nvPr>
            <p:ph type="sldNum" sz="quarter" idx="12"/>
          </p:nvPr>
        </p:nvSpPr>
        <p:spPr/>
        <p:txBody>
          <a:bodyPr/>
          <a:lstStyle/>
          <a:p>
            <a:fld id="{6E2D2B3B-882E-40F3-A32F-6DD516915044}" type="slidenum">
              <a:rPr lang="en-US" smtClean="0"/>
              <a:pPr/>
              <a:t>5</a:t>
            </a:fld>
            <a:endParaRPr lang="en-US"/>
          </a:p>
        </p:txBody>
      </p:sp>
    </p:spTree>
    <p:extLst>
      <p:ext uri="{BB962C8B-B14F-4D97-AF65-F5344CB8AC3E}">
        <p14:creationId xmlns:p14="http://schemas.microsoft.com/office/powerpoint/2010/main" val="16041045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Luick’s</a:t>
            </a:r>
            <a:r>
              <a:rPr lang="en-US" dirty="0" smtClean="0"/>
              <a:t> chronology</a:t>
            </a:r>
            <a:endParaRPr lang="en-US" dirty="0"/>
          </a:p>
        </p:txBody>
      </p:sp>
      <p:sp>
        <p:nvSpPr>
          <p:cNvPr id="7" name="TextBox 6"/>
          <p:cNvSpPr txBox="1"/>
          <p:nvPr/>
        </p:nvSpPr>
        <p:spPr>
          <a:xfrm>
            <a:off x="2610941" y="4758149"/>
            <a:ext cx="535520" cy="584776"/>
          </a:xfrm>
          <a:prstGeom prst="rect">
            <a:avLst/>
          </a:prstGeom>
          <a:noFill/>
        </p:spPr>
        <p:txBody>
          <a:bodyPr wrap="square" rtlCol="0">
            <a:spAutoFit/>
          </a:bodyPr>
          <a:lstStyle/>
          <a:p>
            <a:r>
              <a:rPr lang="en-US" sz="3200" dirty="0" err="1" smtClean="0"/>
              <a:t>ai</a:t>
            </a:r>
            <a:endParaRPr lang="en-US" sz="3200" dirty="0"/>
          </a:p>
        </p:txBody>
      </p:sp>
      <p:sp>
        <p:nvSpPr>
          <p:cNvPr id="9" name="TextBox 8"/>
          <p:cNvSpPr txBox="1"/>
          <p:nvPr/>
        </p:nvSpPr>
        <p:spPr>
          <a:xfrm>
            <a:off x="1338799" y="1820638"/>
            <a:ext cx="596722" cy="3539430"/>
          </a:xfrm>
          <a:prstGeom prst="rect">
            <a:avLst/>
          </a:prstGeom>
          <a:noFill/>
        </p:spPr>
        <p:txBody>
          <a:bodyPr wrap="square" rtlCol="0">
            <a:spAutoFit/>
          </a:bodyPr>
          <a:lstStyle/>
          <a:p>
            <a:r>
              <a:rPr lang="en-US" sz="3200" dirty="0" err="1" smtClean="0"/>
              <a:t>i</a:t>
            </a:r>
            <a:r>
              <a:rPr lang="en-US" sz="3200" dirty="0" smtClean="0"/>
              <a:t>ː</a:t>
            </a:r>
          </a:p>
          <a:p>
            <a:endParaRPr lang="en-US" sz="3200" dirty="0" smtClean="0"/>
          </a:p>
          <a:p>
            <a:r>
              <a:rPr lang="en-US" sz="3200" dirty="0" smtClean="0"/>
              <a:t>eː</a:t>
            </a:r>
          </a:p>
          <a:p>
            <a:endParaRPr lang="en-US" sz="3200" dirty="0"/>
          </a:p>
          <a:p>
            <a:r>
              <a:rPr lang="en-US" sz="3200" dirty="0" err="1" smtClean="0"/>
              <a:t>ɛ</a:t>
            </a:r>
            <a:r>
              <a:rPr lang="en-US" sz="3200" dirty="0" smtClean="0"/>
              <a:t>ː</a:t>
            </a:r>
          </a:p>
          <a:p>
            <a:endParaRPr lang="en-US" sz="3200" dirty="0" smtClean="0"/>
          </a:p>
          <a:p>
            <a:r>
              <a:rPr lang="en-US" sz="3200" dirty="0" smtClean="0"/>
              <a:t>aː</a:t>
            </a:r>
            <a:endParaRPr lang="en-US" sz="3200" dirty="0"/>
          </a:p>
        </p:txBody>
      </p:sp>
      <p:sp>
        <p:nvSpPr>
          <p:cNvPr id="10" name="TextBox 9"/>
          <p:cNvSpPr txBox="1"/>
          <p:nvPr/>
        </p:nvSpPr>
        <p:spPr>
          <a:xfrm>
            <a:off x="4957410" y="4775791"/>
            <a:ext cx="596722" cy="584776"/>
          </a:xfrm>
          <a:prstGeom prst="rect">
            <a:avLst/>
          </a:prstGeom>
          <a:noFill/>
        </p:spPr>
        <p:txBody>
          <a:bodyPr wrap="square" rtlCol="0">
            <a:spAutoFit/>
          </a:bodyPr>
          <a:lstStyle/>
          <a:p>
            <a:r>
              <a:rPr lang="en-US" sz="3200" dirty="0" smtClean="0"/>
              <a:t>au</a:t>
            </a:r>
            <a:endParaRPr lang="en-US" sz="3200" dirty="0"/>
          </a:p>
        </p:txBody>
      </p:sp>
      <p:sp>
        <p:nvSpPr>
          <p:cNvPr id="11" name="TextBox 10"/>
          <p:cNvSpPr txBox="1"/>
          <p:nvPr/>
        </p:nvSpPr>
        <p:spPr>
          <a:xfrm>
            <a:off x="6303850" y="1820638"/>
            <a:ext cx="703826" cy="2554545"/>
          </a:xfrm>
          <a:prstGeom prst="rect">
            <a:avLst/>
          </a:prstGeom>
          <a:noFill/>
        </p:spPr>
        <p:txBody>
          <a:bodyPr wrap="square" rtlCol="0">
            <a:spAutoFit/>
          </a:bodyPr>
          <a:lstStyle/>
          <a:p>
            <a:r>
              <a:rPr lang="en-US" sz="3200" dirty="0" smtClean="0"/>
              <a:t>uː</a:t>
            </a:r>
          </a:p>
          <a:p>
            <a:endParaRPr lang="en-US" sz="3200" dirty="0"/>
          </a:p>
          <a:p>
            <a:r>
              <a:rPr lang="en-US" sz="3200" dirty="0" smtClean="0"/>
              <a:t>oː</a:t>
            </a:r>
          </a:p>
          <a:p>
            <a:endParaRPr lang="en-US" sz="3200" dirty="0"/>
          </a:p>
          <a:p>
            <a:r>
              <a:rPr lang="en-US" sz="3200" dirty="0" err="1" smtClean="0"/>
              <a:t>ɔ</a:t>
            </a:r>
            <a:r>
              <a:rPr lang="en-US" sz="3200" dirty="0" smtClean="0"/>
              <a:t>ː</a:t>
            </a:r>
            <a:endParaRPr lang="en-US" sz="3200" dirty="0"/>
          </a:p>
        </p:txBody>
      </p:sp>
      <p:cxnSp>
        <p:nvCxnSpPr>
          <p:cNvPr id="14" name="Straight Arrow Connector 13"/>
          <p:cNvCxnSpPr/>
          <p:nvPr/>
        </p:nvCxnSpPr>
        <p:spPr>
          <a:xfrm flipV="1">
            <a:off x="1529873" y="3365890"/>
            <a:ext cx="0" cy="55078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1529873" y="4375652"/>
            <a:ext cx="0" cy="535489"/>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1529873" y="2371422"/>
            <a:ext cx="0" cy="55078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p:nvPr/>
        </p:nvCxnSpPr>
        <p:spPr>
          <a:xfrm rot="16200000" flipH="1">
            <a:off x="1023481" y="2908614"/>
            <a:ext cx="2603263" cy="1131096"/>
          </a:xfrm>
          <a:prstGeom prst="curvedConnector3">
            <a:avLst>
              <a:gd name="adj1" fmla="val 570"/>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6487439" y="3365890"/>
            <a:ext cx="0" cy="55078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6487439" y="2371422"/>
            <a:ext cx="0" cy="550782"/>
          </a:xfrm>
          <a:prstGeom prst="straightConnector1">
            <a:avLst/>
          </a:prstGeom>
          <a:ln w="38100" cmpd="sng">
            <a:solidFill>
              <a:srgbClr val="72A376"/>
            </a:solidFill>
            <a:tailEnd type="arrow"/>
          </a:ln>
        </p:spPr>
        <p:style>
          <a:lnRef idx="2">
            <a:schemeClr val="accent1"/>
          </a:lnRef>
          <a:fillRef idx="0">
            <a:schemeClr val="accent1"/>
          </a:fillRef>
          <a:effectRef idx="1">
            <a:schemeClr val="accent1"/>
          </a:effectRef>
          <a:fontRef idx="minor">
            <a:schemeClr val="tx1"/>
          </a:fontRef>
        </p:style>
      </p:cxnSp>
      <p:cxnSp>
        <p:nvCxnSpPr>
          <p:cNvPr id="30" name="Curved Connector 29"/>
          <p:cNvCxnSpPr>
            <a:endCxn id="10" idx="0"/>
          </p:cNvCxnSpPr>
          <p:nvPr/>
        </p:nvCxnSpPr>
        <p:spPr>
          <a:xfrm rot="5400000">
            <a:off x="4487000" y="2958941"/>
            <a:ext cx="2585622" cy="1048079"/>
          </a:xfrm>
          <a:prstGeom prst="curvedConnector3">
            <a:avLst>
              <a:gd name="adj1" fmla="val -296"/>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961762" y="1912439"/>
            <a:ext cx="1115438" cy="387798"/>
          </a:xfrm>
          <a:prstGeom prst="rect">
            <a:avLst/>
          </a:prstGeom>
          <a:noFill/>
        </p:spPr>
        <p:txBody>
          <a:bodyPr wrap="square" rtlCol="0">
            <a:spAutoFit/>
          </a:bodyPr>
          <a:lstStyle/>
          <a:p>
            <a:r>
              <a:rPr lang="en-US" sz="2400" cap="small" dirty="0" smtClean="0"/>
              <a:t>mouth</a:t>
            </a:r>
            <a:endParaRPr lang="en-US" sz="2400" cap="small" dirty="0"/>
          </a:p>
        </p:txBody>
      </p:sp>
      <p:sp>
        <p:nvSpPr>
          <p:cNvPr id="39" name="TextBox 38"/>
          <p:cNvSpPr txBox="1"/>
          <p:nvPr/>
        </p:nvSpPr>
        <p:spPr>
          <a:xfrm>
            <a:off x="6961762" y="2922204"/>
            <a:ext cx="1115438" cy="387798"/>
          </a:xfrm>
          <a:prstGeom prst="rect">
            <a:avLst/>
          </a:prstGeom>
          <a:noFill/>
        </p:spPr>
        <p:txBody>
          <a:bodyPr wrap="square" rtlCol="0">
            <a:spAutoFit/>
          </a:bodyPr>
          <a:lstStyle/>
          <a:p>
            <a:r>
              <a:rPr lang="en-US" sz="2400" cap="small" dirty="0" smtClean="0"/>
              <a:t>goose</a:t>
            </a:r>
            <a:endParaRPr lang="en-US" sz="2400" cap="small" dirty="0"/>
          </a:p>
        </p:txBody>
      </p:sp>
      <p:sp>
        <p:nvSpPr>
          <p:cNvPr id="40" name="TextBox 39"/>
          <p:cNvSpPr txBox="1"/>
          <p:nvPr/>
        </p:nvSpPr>
        <p:spPr>
          <a:xfrm>
            <a:off x="6961762" y="3855476"/>
            <a:ext cx="933330" cy="387798"/>
          </a:xfrm>
          <a:prstGeom prst="rect">
            <a:avLst/>
          </a:prstGeom>
          <a:noFill/>
        </p:spPr>
        <p:txBody>
          <a:bodyPr wrap="square" rtlCol="0">
            <a:spAutoFit/>
          </a:bodyPr>
          <a:lstStyle/>
          <a:p>
            <a:r>
              <a:rPr lang="en-US" sz="2400" cap="small" dirty="0" smtClean="0"/>
              <a:t>goat</a:t>
            </a:r>
            <a:endParaRPr lang="en-US" sz="2400" cap="small" dirty="0"/>
          </a:p>
        </p:txBody>
      </p:sp>
      <p:sp>
        <p:nvSpPr>
          <p:cNvPr id="41" name="TextBox 40"/>
          <p:cNvSpPr txBox="1"/>
          <p:nvPr/>
        </p:nvSpPr>
        <p:spPr>
          <a:xfrm>
            <a:off x="266776" y="1912439"/>
            <a:ext cx="963936" cy="387798"/>
          </a:xfrm>
          <a:prstGeom prst="rect">
            <a:avLst/>
          </a:prstGeom>
          <a:noFill/>
        </p:spPr>
        <p:txBody>
          <a:bodyPr wrap="square" rtlCol="0">
            <a:spAutoFit/>
          </a:bodyPr>
          <a:lstStyle/>
          <a:p>
            <a:pPr algn="r"/>
            <a:r>
              <a:rPr lang="en-US" sz="2400" cap="small" dirty="0" smtClean="0"/>
              <a:t>price</a:t>
            </a:r>
            <a:endParaRPr lang="en-US" sz="2400" cap="small" dirty="0"/>
          </a:p>
        </p:txBody>
      </p:sp>
      <p:sp>
        <p:nvSpPr>
          <p:cNvPr id="42" name="TextBox 41"/>
          <p:cNvSpPr txBox="1"/>
          <p:nvPr/>
        </p:nvSpPr>
        <p:spPr>
          <a:xfrm>
            <a:off x="334180" y="2902583"/>
            <a:ext cx="896899" cy="387798"/>
          </a:xfrm>
          <a:prstGeom prst="rect">
            <a:avLst/>
          </a:prstGeom>
          <a:noFill/>
        </p:spPr>
        <p:txBody>
          <a:bodyPr wrap="square" rtlCol="0">
            <a:spAutoFit/>
          </a:bodyPr>
          <a:lstStyle/>
          <a:p>
            <a:pPr algn="r"/>
            <a:r>
              <a:rPr lang="en-US" sz="2400" cap="small" dirty="0" smtClean="0"/>
              <a:t>fleece</a:t>
            </a:r>
          </a:p>
        </p:txBody>
      </p:sp>
      <p:sp>
        <p:nvSpPr>
          <p:cNvPr id="43" name="TextBox 42"/>
          <p:cNvSpPr txBox="1"/>
          <p:nvPr/>
        </p:nvSpPr>
        <p:spPr>
          <a:xfrm>
            <a:off x="366154" y="3868434"/>
            <a:ext cx="881599" cy="387798"/>
          </a:xfrm>
          <a:prstGeom prst="rect">
            <a:avLst/>
          </a:prstGeom>
          <a:noFill/>
        </p:spPr>
        <p:txBody>
          <a:bodyPr wrap="square" rtlCol="0">
            <a:spAutoFit/>
          </a:bodyPr>
          <a:lstStyle/>
          <a:p>
            <a:r>
              <a:rPr lang="en-US" sz="2400" cap="small" dirty="0" smtClean="0"/>
              <a:t>fleece</a:t>
            </a:r>
            <a:endParaRPr lang="en-US" sz="2400" cap="small" dirty="0"/>
          </a:p>
        </p:txBody>
      </p:sp>
      <p:sp>
        <p:nvSpPr>
          <p:cNvPr id="44" name="TextBox 43"/>
          <p:cNvSpPr txBox="1"/>
          <p:nvPr/>
        </p:nvSpPr>
        <p:spPr>
          <a:xfrm>
            <a:off x="530370" y="4833393"/>
            <a:ext cx="680250" cy="387798"/>
          </a:xfrm>
          <a:prstGeom prst="rect">
            <a:avLst/>
          </a:prstGeom>
          <a:noFill/>
        </p:spPr>
        <p:txBody>
          <a:bodyPr wrap="square" rtlCol="0">
            <a:spAutoFit/>
          </a:bodyPr>
          <a:lstStyle/>
          <a:p>
            <a:r>
              <a:rPr lang="en-US" sz="2400" cap="small" dirty="0" smtClean="0"/>
              <a:t>face</a:t>
            </a:r>
            <a:endParaRPr lang="en-US" sz="2400" cap="small" dirty="0"/>
          </a:p>
        </p:txBody>
      </p:sp>
      <p:sp>
        <p:nvSpPr>
          <p:cNvPr id="3" name="Slide Number Placeholder 2"/>
          <p:cNvSpPr>
            <a:spLocks noGrp="1"/>
          </p:cNvSpPr>
          <p:nvPr>
            <p:ph type="sldNum" sz="quarter" idx="12"/>
          </p:nvPr>
        </p:nvSpPr>
        <p:spPr/>
        <p:txBody>
          <a:bodyPr/>
          <a:lstStyle/>
          <a:p>
            <a:fld id="{6E2D2B3B-882E-40F3-A32F-6DD516915044}" type="slidenum">
              <a:rPr lang="en-US" smtClean="0"/>
              <a:pPr/>
              <a:t>6</a:t>
            </a:fld>
            <a:endParaRPr lang="en-US"/>
          </a:p>
        </p:txBody>
      </p:sp>
    </p:spTree>
    <p:extLst>
      <p:ext uri="{BB962C8B-B14F-4D97-AF65-F5344CB8AC3E}">
        <p14:creationId xmlns:p14="http://schemas.microsoft.com/office/powerpoint/2010/main" val="29915211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42">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32">
                                            <p:txEl>
                                              <p:pRg st="0" end="0"/>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9">
                                            <p:txEl>
                                              <p:pRg st="0" end="0"/>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 0 L 0 -0.14405 " pathEditMode="relative" ptsTypes="AA">
                                      <p:cBhvr>
                                        <p:cTn id="20" dur="3000" fill="hold"/>
                                        <p:tgtEl>
                                          <p:spTgt spid="42">
                                            <p:txEl>
                                              <p:pRg st="0" end="0"/>
                                            </p:txEl>
                                          </p:spTgt>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3.84455E-6 5.46549E-7 L 3.84455E-6 -0.14521 " pathEditMode="relative" rAng="0" ptsTypes="AA">
                                      <p:cBhvr>
                                        <p:cTn id="22" dur="3000" fill="hold"/>
                                        <p:tgtEl>
                                          <p:spTgt spid="39">
                                            <p:txEl>
                                              <p:pRg st="0" end="0"/>
                                            </p:txEl>
                                          </p:spTgt>
                                        </p:tgtEl>
                                        <p:attrNameLst>
                                          <p:attrName>ppt_x</p:attrName>
                                          <p:attrName>ppt_y</p:attrName>
                                        </p:attrNameLst>
                                      </p:cBhvr>
                                      <p:rCtr x="0" y="-7272"/>
                                    </p:animMotion>
                                  </p:childTnLst>
                                </p:cTn>
                              </p:par>
                              <p:par>
                                <p:cTn id="23" presetID="50" presetClass="path" presetSubtype="0" accel="50000" decel="50000" fill="hold" grpId="0" nodeType="withEffect">
                                  <p:stCondLst>
                                    <p:cond delay="2000"/>
                                  </p:stCondLst>
                                  <p:childTnLst>
                                    <p:animMotion origin="layout" path="M -0.0033 -0.09546 L 0.14261 -0.09546 C 0.20844 -0.09546 0.28956 0.04819 0.28956 0.16497 L 0.28956 0.42655 " pathEditMode="relative" rAng="0" ptsTypes="FfFF">
                                      <p:cBhvr>
                                        <p:cTn id="24" dur="3000" fill="hold"/>
                                        <p:tgtEl>
                                          <p:spTgt spid="41">
                                            <p:txEl>
                                              <p:pRg st="0" end="0"/>
                                            </p:txEl>
                                          </p:spTgt>
                                        </p:tgtEl>
                                        <p:attrNameLst>
                                          <p:attrName>ppt_x</p:attrName>
                                          <p:attrName>ppt_y</p:attrName>
                                        </p:attrNameLst>
                                      </p:cBhvr>
                                      <p:rCtr x="14643" y="26089"/>
                                    </p:animMotion>
                                  </p:childTnLst>
                                </p:cTn>
                              </p:par>
                              <p:par>
                                <p:cTn id="25" presetID="50" presetClass="path" presetSubtype="0" accel="50000" decel="50000" fill="hold" grpId="0" nodeType="withEffect">
                                  <p:stCondLst>
                                    <p:cond delay="2000"/>
                                  </p:stCondLst>
                                  <p:childTnLst>
                                    <p:animMotion origin="layout" path="M -0.00903 -0.09546 L -0.16259 -0.09546 C -0.23033 -0.09546 -0.31405 0.04773 -0.31405 0.16497 L -0.31405 0.42655 " pathEditMode="relative" rAng="0" ptsTypes="FfFF">
                                      <p:cBhvr>
                                        <p:cTn id="26" dur="3000" fill="hold"/>
                                        <p:tgtEl>
                                          <p:spTgt spid="32">
                                            <p:txEl>
                                              <p:pRg st="0" end="0"/>
                                            </p:txEl>
                                          </p:spTgt>
                                        </p:tgtEl>
                                        <p:attrNameLst>
                                          <p:attrName>ppt_x</p:attrName>
                                          <p:attrName>ppt_y</p:attrName>
                                        </p:attrNameLst>
                                      </p:cBhvr>
                                      <p:rCtr x="-15251" y="26089"/>
                                    </p:animMotion>
                                  </p:childTnLst>
                                </p:cTn>
                              </p:par>
                              <p:par>
                                <p:cTn id="27" presetID="0" presetClass="path" presetSubtype="0" accel="50000" decel="50000" fill="hold" grpId="0" nodeType="withEffect">
                                  <p:stCondLst>
                                    <p:cond delay="1000"/>
                                  </p:stCondLst>
                                  <p:childTnLst>
                                    <p:animMotion origin="layout" path="M -6.83672E-7 -6.16026E-7 L 0.00017 -0.14822 " pathEditMode="relative" rAng="0" ptsTypes="AA">
                                      <p:cBhvr>
                                        <p:cTn id="28" dur="3000" fill="hold"/>
                                        <p:tgtEl>
                                          <p:spTgt spid="40"/>
                                        </p:tgtEl>
                                        <p:attrNameLst>
                                          <p:attrName>ppt_x</p:attrName>
                                          <p:attrName>ppt_y</p:attrName>
                                        </p:attrNameLst>
                                      </p:cBhvr>
                                      <p:rCtr x="0" y="-7411"/>
                                    </p:animMotion>
                                  </p:childTnLst>
                                </p:cTn>
                              </p:par>
                              <p:par>
                                <p:cTn id="29" presetID="0" presetClass="path" presetSubtype="0" accel="50000" decel="50000" fill="hold" grpId="0" nodeType="withEffect">
                                  <p:stCondLst>
                                    <p:cond delay="1000"/>
                                  </p:stCondLst>
                                  <p:childTnLst>
                                    <p:animMotion origin="layout" path="M 0 0 L 0 -0.14405 " pathEditMode="relative" ptsTypes="AA">
                                      <p:cBhvr>
                                        <p:cTn id="30" dur="3000" fill="hold"/>
                                        <p:tgtEl>
                                          <p:spTgt spid="43"/>
                                        </p:tgtEl>
                                        <p:attrNameLst>
                                          <p:attrName>ppt_x</p:attrName>
                                          <p:attrName>ppt_y</p:attrName>
                                        </p:attrNameLst>
                                      </p:cBhvr>
                                    </p:animMotion>
                                  </p:childTnLst>
                                </p:cTn>
                              </p:par>
                              <p:par>
                                <p:cTn id="31" presetID="0" presetClass="path" presetSubtype="0" accel="50000" decel="50000" fill="hold" grpId="0" nodeType="withEffect">
                                  <p:stCondLst>
                                    <p:cond delay="2000"/>
                                  </p:stCondLst>
                                  <p:childTnLst>
                                    <p:animMotion origin="layout" path="M 0 0 L 0 -0.14405 " pathEditMode="relative" ptsTypes="AA">
                                      <p:cBhvr>
                                        <p:cTn id="32" dur="3000" fill="hold"/>
                                        <p:tgtEl>
                                          <p:spTgt spid="4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bldLvl="2"/>
      <p:bldP spid="32" grpId="1" build="allAtOnce"/>
      <p:bldP spid="39" grpId="0" build="p"/>
      <p:bldP spid="39" grpId="1" build="allAtOnce"/>
      <p:bldP spid="40" grpId="0"/>
      <p:bldP spid="40" grpId="1"/>
      <p:bldP spid="41" grpId="0" build="p" bldLvl="2"/>
      <p:bldP spid="41" grpId="1" build="allAtOnce"/>
      <p:bldP spid="42" grpId="0" build="p"/>
      <p:bldP spid="42" grpId="1" build="allAtOnce"/>
      <p:bldP spid="43" grpId="0"/>
      <p:bldP spid="43" grpId="1"/>
      <p:bldP spid="44" grpId="0"/>
      <p:bldP spid="4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54" y="274638"/>
            <a:ext cx="7711046" cy="1143000"/>
          </a:xfrm>
        </p:spPr>
        <p:txBody>
          <a:bodyPr/>
          <a:lstStyle/>
          <a:p>
            <a:r>
              <a:rPr lang="en-US" dirty="0" err="1" smtClean="0"/>
              <a:t>Luick’s</a:t>
            </a:r>
            <a:r>
              <a:rPr lang="en-US" dirty="0" smtClean="0"/>
              <a:t> chronology in the North</a:t>
            </a:r>
            <a:endParaRPr lang="en-US" dirty="0"/>
          </a:p>
        </p:txBody>
      </p:sp>
      <p:sp>
        <p:nvSpPr>
          <p:cNvPr id="7" name="TextBox 6"/>
          <p:cNvSpPr txBox="1"/>
          <p:nvPr/>
        </p:nvSpPr>
        <p:spPr>
          <a:xfrm>
            <a:off x="2610941" y="4758149"/>
            <a:ext cx="535520" cy="584776"/>
          </a:xfrm>
          <a:prstGeom prst="rect">
            <a:avLst/>
          </a:prstGeom>
          <a:noFill/>
        </p:spPr>
        <p:txBody>
          <a:bodyPr wrap="square" rtlCol="0">
            <a:spAutoFit/>
          </a:bodyPr>
          <a:lstStyle/>
          <a:p>
            <a:r>
              <a:rPr lang="en-US" sz="3200" dirty="0" err="1" smtClean="0"/>
              <a:t>ai</a:t>
            </a:r>
            <a:endParaRPr lang="en-US" sz="3200" dirty="0"/>
          </a:p>
        </p:txBody>
      </p:sp>
      <p:sp>
        <p:nvSpPr>
          <p:cNvPr id="9" name="TextBox 8"/>
          <p:cNvSpPr txBox="1"/>
          <p:nvPr/>
        </p:nvSpPr>
        <p:spPr>
          <a:xfrm>
            <a:off x="1338799" y="1820638"/>
            <a:ext cx="596722" cy="3539430"/>
          </a:xfrm>
          <a:prstGeom prst="rect">
            <a:avLst/>
          </a:prstGeom>
          <a:noFill/>
        </p:spPr>
        <p:txBody>
          <a:bodyPr wrap="square" rtlCol="0">
            <a:spAutoFit/>
          </a:bodyPr>
          <a:lstStyle/>
          <a:p>
            <a:r>
              <a:rPr lang="en-US" sz="3200" dirty="0" err="1" smtClean="0"/>
              <a:t>i</a:t>
            </a:r>
            <a:r>
              <a:rPr lang="en-US" sz="3200" dirty="0" smtClean="0"/>
              <a:t>ː</a:t>
            </a:r>
          </a:p>
          <a:p>
            <a:endParaRPr lang="en-US" sz="3200" dirty="0" smtClean="0"/>
          </a:p>
          <a:p>
            <a:r>
              <a:rPr lang="en-US" sz="3200" dirty="0" smtClean="0"/>
              <a:t>eː</a:t>
            </a:r>
          </a:p>
          <a:p>
            <a:endParaRPr lang="en-US" sz="3200" dirty="0"/>
          </a:p>
          <a:p>
            <a:r>
              <a:rPr lang="en-US" sz="3200" dirty="0" err="1" smtClean="0"/>
              <a:t>ɛ</a:t>
            </a:r>
            <a:r>
              <a:rPr lang="en-US" sz="3200" dirty="0" smtClean="0"/>
              <a:t>ː</a:t>
            </a:r>
          </a:p>
          <a:p>
            <a:endParaRPr lang="en-US" sz="3200" dirty="0" smtClean="0"/>
          </a:p>
          <a:p>
            <a:r>
              <a:rPr lang="en-US" sz="3200" dirty="0" smtClean="0"/>
              <a:t>aː</a:t>
            </a:r>
            <a:endParaRPr lang="en-US" sz="3200" dirty="0"/>
          </a:p>
        </p:txBody>
      </p:sp>
      <p:sp>
        <p:nvSpPr>
          <p:cNvPr id="10" name="TextBox 9"/>
          <p:cNvSpPr txBox="1"/>
          <p:nvPr/>
        </p:nvSpPr>
        <p:spPr>
          <a:xfrm>
            <a:off x="4957410" y="4775791"/>
            <a:ext cx="596722" cy="584776"/>
          </a:xfrm>
          <a:prstGeom prst="rect">
            <a:avLst/>
          </a:prstGeom>
          <a:noFill/>
        </p:spPr>
        <p:txBody>
          <a:bodyPr wrap="square" rtlCol="0">
            <a:spAutoFit/>
          </a:bodyPr>
          <a:lstStyle/>
          <a:p>
            <a:r>
              <a:rPr lang="en-US" sz="3200" dirty="0" smtClean="0"/>
              <a:t>au</a:t>
            </a:r>
            <a:endParaRPr lang="en-US" sz="3200" dirty="0"/>
          </a:p>
        </p:txBody>
      </p:sp>
      <p:sp>
        <p:nvSpPr>
          <p:cNvPr id="11" name="TextBox 10"/>
          <p:cNvSpPr txBox="1"/>
          <p:nvPr/>
        </p:nvSpPr>
        <p:spPr>
          <a:xfrm>
            <a:off x="6303850" y="1820638"/>
            <a:ext cx="703826" cy="2554545"/>
          </a:xfrm>
          <a:prstGeom prst="rect">
            <a:avLst/>
          </a:prstGeom>
          <a:noFill/>
        </p:spPr>
        <p:txBody>
          <a:bodyPr wrap="square" rtlCol="0">
            <a:spAutoFit/>
          </a:bodyPr>
          <a:lstStyle/>
          <a:p>
            <a:r>
              <a:rPr lang="en-US" sz="3200" dirty="0" smtClean="0"/>
              <a:t>uː</a:t>
            </a:r>
          </a:p>
          <a:p>
            <a:endParaRPr lang="en-US" sz="3200" dirty="0"/>
          </a:p>
          <a:p>
            <a:r>
              <a:rPr lang="en-US" sz="3200" dirty="0" smtClean="0"/>
              <a:t>oː</a:t>
            </a:r>
          </a:p>
          <a:p>
            <a:endParaRPr lang="en-US" sz="3200" dirty="0"/>
          </a:p>
          <a:p>
            <a:r>
              <a:rPr lang="en-US" sz="3200" dirty="0" err="1" smtClean="0"/>
              <a:t>ɔ</a:t>
            </a:r>
            <a:r>
              <a:rPr lang="en-US" sz="3200" dirty="0" smtClean="0"/>
              <a:t>ː</a:t>
            </a:r>
            <a:endParaRPr lang="en-US" sz="3200" dirty="0"/>
          </a:p>
        </p:txBody>
      </p:sp>
      <p:cxnSp>
        <p:nvCxnSpPr>
          <p:cNvPr id="14" name="Straight Arrow Connector 13"/>
          <p:cNvCxnSpPr/>
          <p:nvPr/>
        </p:nvCxnSpPr>
        <p:spPr>
          <a:xfrm flipV="1">
            <a:off x="1529873" y="3365890"/>
            <a:ext cx="0" cy="55078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1529873" y="4375652"/>
            <a:ext cx="0" cy="535489"/>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1529873" y="2371422"/>
            <a:ext cx="0" cy="55078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p:nvPr/>
        </p:nvCxnSpPr>
        <p:spPr>
          <a:xfrm rot="16200000" flipH="1">
            <a:off x="1023481" y="2908614"/>
            <a:ext cx="2603263" cy="1131096"/>
          </a:xfrm>
          <a:prstGeom prst="curvedConnector3">
            <a:avLst>
              <a:gd name="adj1" fmla="val 570"/>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6487439" y="3365890"/>
            <a:ext cx="0" cy="55078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6487439" y="2371422"/>
            <a:ext cx="0" cy="550782"/>
          </a:xfrm>
          <a:prstGeom prst="straightConnector1">
            <a:avLst/>
          </a:prstGeom>
          <a:ln w="38100" cmpd="sng">
            <a:solidFill>
              <a:srgbClr val="72A376"/>
            </a:solidFill>
            <a:tailEnd type="arrow"/>
          </a:ln>
        </p:spPr>
        <p:style>
          <a:lnRef idx="2">
            <a:schemeClr val="accent1"/>
          </a:lnRef>
          <a:fillRef idx="0">
            <a:schemeClr val="accent1"/>
          </a:fillRef>
          <a:effectRef idx="1">
            <a:schemeClr val="accent1"/>
          </a:effectRef>
          <a:fontRef idx="minor">
            <a:schemeClr val="tx1"/>
          </a:fontRef>
        </p:style>
      </p:cxnSp>
      <p:cxnSp>
        <p:nvCxnSpPr>
          <p:cNvPr id="30" name="Curved Connector 29"/>
          <p:cNvCxnSpPr>
            <a:endCxn id="10" idx="0"/>
          </p:cNvCxnSpPr>
          <p:nvPr/>
        </p:nvCxnSpPr>
        <p:spPr>
          <a:xfrm rot="5400000">
            <a:off x="4487000" y="2958941"/>
            <a:ext cx="2585622" cy="1048079"/>
          </a:xfrm>
          <a:prstGeom prst="curvedConnector3">
            <a:avLst>
              <a:gd name="adj1" fmla="val -296"/>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961762" y="1912439"/>
            <a:ext cx="1115438" cy="387798"/>
          </a:xfrm>
          <a:prstGeom prst="rect">
            <a:avLst/>
          </a:prstGeom>
          <a:noFill/>
        </p:spPr>
        <p:txBody>
          <a:bodyPr wrap="square" rtlCol="0">
            <a:spAutoFit/>
          </a:bodyPr>
          <a:lstStyle/>
          <a:p>
            <a:r>
              <a:rPr lang="en-US" sz="2400" cap="small" dirty="0" smtClean="0"/>
              <a:t>mouth</a:t>
            </a:r>
            <a:endParaRPr lang="en-US" sz="2400" cap="small" dirty="0"/>
          </a:p>
        </p:txBody>
      </p:sp>
      <p:sp>
        <p:nvSpPr>
          <p:cNvPr id="39" name="TextBox 38"/>
          <p:cNvSpPr txBox="1"/>
          <p:nvPr/>
        </p:nvSpPr>
        <p:spPr>
          <a:xfrm>
            <a:off x="6961762" y="2922204"/>
            <a:ext cx="1115438" cy="387798"/>
          </a:xfrm>
          <a:prstGeom prst="rect">
            <a:avLst/>
          </a:prstGeom>
          <a:noFill/>
        </p:spPr>
        <p:txBody>
          <a:bodyPr wrap="square" rtlCol="0">
            <a:spAutoFit/>
          </a:bodyPr>
          <a:lstStyle/>
          <a:p>
            <a:r>
              <a:rPr lang="en-US" sz="2400" cap="small" dirty="0" smtClean="0"/>
              <a:t>goose</a:t>
            </a:r>
            <a:endParaRPr lang="en-US" sz="2400" cap="small" dirty="0"/>
          </a:p>
        </p:txBody>
      </p:sp>
      <p:sp>
        <p:nvSpPr>
          <p:cNvPr id="40" name="TextBox 39"/>
          <p:cNvSpPr txBox="1"/>
          <p:nvPr/>
        </p:nvSpPr>
        <p:spPr>
          <a:xfrm>
            <a:off x="6961762" y="3855476"/>
            <a:ext cx="933330" cy="387798"/>
          </a:xfrm>
          <a:prstGeom prst="rect">
            <a:avLst/>
          </a:prstGeom>
          <a:noFill/>
        </p:spPr>
        <p:txBody>
          <a:bodyPr wrap="square" rtlCol="0">
            <a:spAutoFit/>
          </a:bodyPr>
          <a:lstStyle/>
          <a:p>
            <a:r>
              <a:rPr lang="en-US" sz="2400" cap="small" dirty="0" smtClean="0"/>
              <a:t>goat</a:t>
            </a:r>
            <a:endParaRPr lang="en-US" sz="2400" cap="small" dirty="0"/>
          </a:p>
        </p:txBody>
      </p:sp>
      <p:sp>
        <p:nvSpPr>
          <p:cNvPr id="41" name="TextBox 40"/>
          <p:cNvSpPr txBox="1"/>
          <p:nvPr/>
        </p:nvSpPr>
        <p:spPr>
          <a:xfrm>
            <a:off x="266776" y="1912439"/>
            <a:ext cx="963936" cy="387798"/>
          </a:xfrm>
          <a:prstGeom prst="rect">
            <a:avLst/>
          </a:prstGeom>
          <a:noFill/>
        </p:spPr>
        <p:txBody>
          <a:bodyPr wrap="square" rtlCol="0">
            <a:spAutoFit/>
          </a:bodyPr>
          <a:lstStyle/>
          <a:p>
            <a:pPr algn="r"/>
            <a:r>
              <a:rPr lang="en-US" sz="2400" cap="small" dirty="0" smtClean="0"/>
              <a:t>price</a:t>
            </a:r>
            <a:endParaRPr lang="en-US" sz="2400" cap="small" dirty="0"/>
          </a:p>
        </p:txBody>
      </p:sp>
      <p:sp>
        <p:nvSpPr>
          <p:cNvPr id="42" name="TextBox 41"/>
          <p:cNvSpPr txBox="1"/>
          <p:nvPr/>
        </p:nvSpPr>
        <p:spPr>
          <a:xfrm>
            <a:off x="334180" y="2902583"/>
            <a:ext cx="896899" cy="387798"/>
          </a:xfrm>
          <a:prstGeom prst="rect">
            <a:avLst/>
          </a:prstGeom>
          <a:noFill/>
        </p:spPr>
        <p:txBody>
          <a:bodyPr wrap="square" rtlCol="0">
            <a:spAutoFit/>
          </a:bodyPr>
          <a:lstStyle/>
          <a:p>
            <a:pPr algn="r"/>
            <a:r>
              <a:rPr lang="en-US" sz="2400" cap="small" dirty="0" smtClean="0"/>
              <a:t>fleece</a:t>
            </a:r>
          </a:p>
        </p:txBody>
      </p:sp>
      <p:sp>
        <p:nvSpPr>
          <p:cNvPr id="43" name="TextBox 42"/>
          <p:cNvSpPr txBox="1"/>
          <p:nvPr/>
        </p:nvSpPr>
        <p:spPr>
          <a:xfrm>
            <a:off x="366154" y="3868434"/>
            <a:ext cx="881599" cy="387798"/>
          </a:xfrm>
          <a:prstGeom prst="rect">
            <a:avLst/>
          </a:prstGeom>
          <a:noFill/>
        </p:spPr>
        <p:txBody>
          <a:bodyPr wrap="square" rtlCol="0">
            <a:spAutoFit/>
          </a:bodyPr>
          <a:lstStyle/>
          <a:p>
            <a:r>
              <a:rPr lang="en-US" sz="2400" cap="small" dirty="0" smtClean="0"/>
              <a:t>fleece</a:t>
            </a:r>
            <a:endParaRPr lang="en-US" sz="2400" cap="small" dirty="0"/>
          </a:p>
        </p:txBody>
      </p:sp>
      <p:sp>
        <p:nvSpPr>
          <p:cNvPr id="44" name="TextBox 43"/>
          <p:cNvSpPr txBox="1"/>
          <p:nvPr/>
        </p:nvSpPr>
        <p:spPr>
          <a:xfrm>
            <a:off x="530370" y="4833393"/>
            <a:ext cx="680250" cy="387798"/>
          </a:xfrm>
          <a:prstGeom prst="rect">
            <a:avLst/>
          </a:prstGeom>
          <a:noFill/>
        </p:spPr>
        <p:txBody>
          <a:bodyPr wrap="square" rtlCol="0">
            <a:spAutoFit/>
          </a:bodyPr>
          <a:lstStyle/>
          <a:p>
            <a:r>
              <a:rPr lang="en-US" sz="2400" cap="small" dirty="0" smtClean="0"/>
              <a:t>face</a:t>
            </a:r>
            <a:endParaRPr lang="en-US" sz="2400" cap="small" dirty="0"/>
          </a:p>
        </p:txBody>
      </p:sp>
      <p:sp>
        <p:nvSpPr>
          <p:cNvPr id="3" name="Slide Number Placeholder 2"/>
          <p:cNvSpPr>
            <a:spLocks noGrp="1"/>
          </p:cNvSpPr>
          <p:nvPr>
            <p:ph type="sldNum" sz="quarter" idx="12"/>
          </p:nvPr>
        </p:nvSpPr>
        <p:spPr/>
        <p:txBody>
          <a:bodyPr/>
          <a:lstStyle/>
          <a:p>
            <a:fld id="{6E2D2B3B-882E-40F3-A32F-6DD516915044}" type="slidenum">
              <a:rPr lang="en-US" smtClean="0"/>
              <a:pPr/>
              <a:t>7</a:t>
            </a:fld>
            <a:endParaRPr lang="en-US"/>
          </a:p>
        </p:txBody>
      </p:sp>
      <p:cxnSp>
        <p:nvCxnSpPr>
          <p:cNvPr id="5" name="Straight Connector 4"/>
          <p:cNvCxnSpPr/>
          <p:nvPr/>
        </p:nvCxnSpPr>
        <p:spPr>
          <a:xfrm>
            <a:off x="5380298" y="2371422"/>
            <a:ext cx="317471" cy="352560"/>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5380298" y="2371422"/>
            <a:ext cx="317471" cy="352560"/>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158057" y="2785599"/>
            <a:ext cx="611628" cy="646331"/>
          </a:xfrm>
          <a:prstGeom prst="rect">
            <a:avLst/>
          </a:prstGeom>
          <a:noFill/>
        </p:spPr>
        <p:txBody>
          <a:bodyPr wrap="square" rtlCol="0">
            <a:spAutoFit/>
          </a:bodyPr>
          <a:lstStyle/>
          <a:p>
            <a:r>
              <a:rPr lang="en-US" sz="3600" b="1" dirty="0" smtClean="0">
                <a:solidFill>
                  <a:srgbClr val="FF0000"/>
                </a:solidFill>
              </a:rPr>
              <a:t>!</a:t>
            </a:r>
            <a:endParaRPr lang="en-US" sz="3600" b="1" dirty="0">
              <a:solidFill>
                <a:srgbClr val="FF0000"/>
              </a:solidFill>
            </a:endParaRPr>
          </a:p>
        </p:txBody>
      </p:sp>
    </p:spTree>
    <p:extLst>
      <p:ext uri="{BB962C8B-B14F-4D97-AF65-F5344CB8AC3E}">
        <p14:creationId xmlns:p14="http://schemas.microsoft.com/office/powerpoint/2010/main" val="18151377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42">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32">
                                            <p:txEl>
                                              <p:pRg st="0" end="0"/>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9">
                                            <p:txEl>
                                              <p:pRg st="0" end="0"/>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2.12611E-6 2.41891E-6 L -0.27984 -0.00394 " pathEditMode="relative" rAng="0" ptsTypes="AA">
                                      <p:cBhvr>
                                        <p:cTn id="22" dur="3000" fill="hold"/>
                                        <p:tgtEl>
                                          <p:spTgt spid="39">
                                            <p:txEl>
                                              <p:pRg st="0" end="0"/>
                                            </p:txEl>
                                          </p:spTgt>
                                        </p:tgtEl>
                                        <p:attrNameLst>
                                          <p:attrName>ppt_x</p:attrName>
                                          <p:attrName>ppt_y</p:attrName>
                                        </p:attrNameLst>
                                      </p:cBhvr>
                                      <p:rCtr x="-14000" y="-209"/>
                                    </p:animMotion>
                                  </p:childTnLst>
                                </p:cTn>
                              </p:par>
                              <p:par>
                                <p:cTn id="23" presetID="0" presetClass="path" presetSubtype="0" accel="50000" decel="50000" fill="hold" grpId="0" nodeType="withEffect">
                                  <p:stCondLst>
                                    <p:cond delay="1000"/>
                                  </p:stCondLst>
                                  <p:childTnLst>
                                    <p:animMotion origin="layout" path="M 0 0 L 0 -0.14405 " pathEditMode="relative" ptsTypes="AA">
                                      <p:cBhvr>
                                        <p:cTn id="24" dur="3000" fill="hold"/>
                                        <p:tgtEl>
                                          <p:spTgt spid="42">
                                            <p:txEl>
                                              <p:pRg st="0" end="0"/>
                                            </p:txEl>
                                          </p:spTgt>
                                        </p:tgtEl>
                                        <p:attrNameLst>
                                          <p:attrName>ppt_x</p:attrName>
                                          <p:attrName>ppt_y</p:attrName>
                                        </p:attrNameLst>
                                      </p:cBhvr>
                                    </p:animMotion>
                                  </p:childTnLst>
                                </p:cTn>
                              </p:par>
                              <p:par>
                                <p:cTn id="25" presetID="50" presetClass="path" presetSubtype="0" accel="50000" decel="50000" fill="hold" grpId="0" nodeType="withEffect">
                                  <p:stCondLst>
                                    <p:cond delay="2000"/>
                                  </p:stCondLst>
                                  <p:childTnLst>
                                    <p:animMotion origin="layout" path="M -0.0033 -0.09546 L 0.14261 -0.09546 C 0.20844 -0.09546 0.28956 0.04819 0.28956 0.16497 L 0.28956 0.42655 " pathEditMode="relative" rAng="0" ptsTypes="FfFF">
                                      <p:cBhvr>
                                        <p:cTn id="26" dur="3000" fill="hold"/>
                                        <p:tgtEl>
                                          <p:spTgt spid="41">
                                            <p:txEl>
                                              <p:pRg st="0" end="0"/>
                                            </p:txEl>
                                          </p:spTgt>
                                        </p:tgtEl>
                                        <p:attrNameLst>
                                          <p:attrName>ppt_x</p:attrName>
                                          <p:attrName>ppt_y</p:attrName>
                                        </p:attrNameLst>
                                      </p:cBhvr>
                                      <p:rCtr x="14643" y="26089"/>
                                    </p:animMotion>
                                  </p:childTnLst>
                                </p:cTn>
                              </p:par>
                              <p:par>
                                <p:cTn id="27" presetID="0" presetClass="path" presetSubtype="0" accel="50000" decel="50000" fill="hold" grpId="0" nodeType="withEffect">
                                  <p:stCondLst>
                                    <p:cond delay="2000"/>
                                  </p:stCondLst>
                                  <p:childTnLst>
                                    <p:animMotion origin="layout" path="M 0 0 L 0 -0.14405 " pathEditMode="relative" ptsTypes="AA">
                                      <p:cBhvr>
                                        <p:cTn id="28" dur="3000" fill="hold"/>
                                        <p:tgtEl>
                                          <p:spTgt spid="43"/>
                                        </p:tgtEl>
                                        <p:attrNameLst>
                                          <p:attrName>ppt_x</p:attrName>
                                          <p:attrName>ppt_y</p:attrName>
                                        </p:attrNameLst>
                                      </p:cBhvr>
                                    </p:animMotion>
                                  </p:childTnLst>
                                </p:cTn>
                              </p:par>
                              <p:par>
                                <p:cTn id="29" presetID="0" presetClass="path" presetSubtype="0" accel="50000" decel="50000" fill="hold" grpId="0" nodeType="withEffect">
                                  <p:stCondLst>
                                    <p:cond delay="3000"/>
                                  </p:stCondLst>
                                  <p:childTnLst>
                                    <p:animMotion origin="layout" path="M 0 0 L 0 -0.14405 " pathEditMode="relative" ptsTypes="AA">
                                      <p:cBhvr>
                                        <p:cTn id="30" dur="3000" fill="hold"/>
                                        <p:tgtEl>
                                          <p:spTgt spid="44"/>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1" build="allAtOnce"/>
      <p:bldP spid="39" grpId="0" build="p"/>
      <p:bldP spid="39" grpId="1" build="allAtOnce"/>
      <p:bldP spid="40" grpId="1"/>
      <p:bldP spid="41" grpId="0" build="p" bldLvl="2"/>
      <p:bldP spid="41" grpId="1" build="allAtOnce"/>
      <p:bldP spid="42" grpId="0" build="p"/>
      <p:bldP spid="42" grpId="1" build="allAtOnce"/>
      <p:bldP spid="43" grpId="0"/>
      <p:bldP spid="43" grpId="1"/>
      <p:bldP spid="44" grpId="0"/>
      <p:bldP spid="44" grpId="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Jespersen’s chronology</a:t>
            </a:r>
            <a:endParaRPr lang="en-US" dirty="0"/>
          </a:p>
        </p:txBody>
      </p:sp>
      <p:sp>
        <p:nvSpPr>
          <p:cNvPr id="3" name="Content Placeholder 2"/>
          <p:cNvSpPr>
            <a:spLocks noGrp="1"/>
          </p:cNvSpPr>
          <p:nvPr>
            <p:ph idx="1"/>
          </p:nvPr>
        </p:nvSpPr>
        <p:spPr/>
        <p:txBody>
          <a:bodyPr>
            <a:normAutofit/>
          </a:bodyPr>
          <a:lstStyle/>
          <a:p>
            <a:pPr marL="114300" indent="0">
              <a:buNone/>
            </a:pPr>
            <a:r>
              <a:rPr lang="en-US" sz="2400" dirty="0" smtClean="0"/>
              <a:t>1909: </a:t>
            </a:r>
            <a:r>
              <a:rPr lang="en-US" sz="2400" i="1" dirty="0"/>
              <a:t>A Modern English Grammar on Historical </a:t>
            </a:r>
            <a:r>
              <a:rPr lang="en-US" sz="2400" i="1" dirty="0" smtClean="0"/>
              <a:t>Principles</a:t>
            </a:r>
            <a:endParaRPr lang="en-US" sz="2400" dirty="0" smtClean="0"/>
          </a:p>
          <a:p>
            <a:r>
              <a:rPr lang="en-US" sz="2400" dirty="0" smtClean="0"/>
              <a:t>Drag</a:t>
            </a:r>
            <a:r>
              <a:rPr lang="en-US" sz="2400" dirty="0"/>
              <a:t>-chain led by high </a:t>
            </a:r>
            <a:r>
              <a:rPr lang="en-US" sz="2400" dirty="0" smtClean="0"/>
              <a:t>vowels</a:t>
            </a:r>
          </a:p>
          <a:p>
            <a:r>
              <a:rPr lang="en-US" sz="2400" dirty="0" smtClean="0"/>
              <a:t>Argument: </a:t>
            </a:r>
          </a:p>
          <a:p>
            <a:pPr lvl="1"/>
            <a:r>
              <a:rPr lang="en-US" sz="2400" dirty="0" smtClean="0"/>
              <a:t>Some spelling evidence to suggest low vowels were last to shift</a:t>
            </a:r>
          </a:p>
          <a:p>
            <a:pPr lvl="1"/>
            <a:r>
              <a:rPr lang="en-US" sz="2400" i="1" dirty="0" smtClean="0"/>
              <a:t>Contra</a:t>
            </a:r>
            <a:r>
              <a:rPr lang="en-US" sz="2400" dirty="0" smtClean="0"/>
              <a:t> push-chains – why don’t the vowels merge?</a:t>
            </a:r>
          </a:p>
          <a:p>
            <a:pPr lvl="1"/>
            <a:r>
              <a:rPr lang="en-US" sz="2400" dirty="0"/>
              <a:t>Some places, </a:t>
            </a:r>
            <a:r>
              <a:rPr lang="en-US" sz="2400" cap="small" dirty="0" smtClean="0"/>
              <a:t>mouth</a:t>
            </a:r>
            <a:r>
              <a:rPr lang="en-US" sz="2400" dirty="0" smtClean="0"/>
              <a:t> simply </a:t>
            </a:r>
            <a:r>
              <a:rPr lang="en-US" sz="2400" dirty="0"/>
              <a:t>didn’t diphthongize</a:t>
            </a:r>
          </a:p>
          <a:p>
            <a:pPr lvl="1"/>
            <a:endParaRPr lang="en-US" sz="2400"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8</a:t>
            </a:fld>
            <a:endParaRPr lang="en-US"/>
          </a:p>
        </p:txBody>
      </p:sp>
    </p:spTree>
    <p:extLst>
      <p:ext uri="{BB962C8B-B14F-4D97-AF65-F5344CB8AC3E}">
        <p14:creationId xmlns:p14="http://schemas.microsoft.com/office/powerpoint/2010/main" val="10052027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Jespersen’s chronology</a:t>
            </a:r>
            <a:endParaRPr lang="en-US" dirty="0"/>
          </a:p>
        </p:txBody>
      </p:sp>
      <p:sp>
        <p:nvSpPr>
          <p:cNvPr id="7" name="TextBox 6"/>
          <p:cNvSpPr txBox="1"/>
          <p:nvPr/>
        </p:nvSpPr>
        <p:spPr>
          <a:xfrm>
            <a:off x="2493978" y="4758149"/>
            <a:ext cx="535520" cy="584776"/>
          </a:xfrm>
          <a:prstGeom prst="rect">
            <a:avLst/>
          </a:prstGeom>
          <a:noFill/>
        </p:spPr>
        <p:txBody>
          <a:bodyPr wrap="square" rtlCol="0">
            <a:spAutoFit/>
          </a:bodyPr>
          <a:lstStyle/>
          <a:p>
            <a:r>
              <a:rPr lang="en-US" sz="3200" dirty="0" err="1" smtClean="0"/>
              <a:t>ai</a:t>
            </a:r>
            <a:endParaRPr lang="en-US" sz="3200" dirty="0"/>
          </a:p>
        </p:txBody>
      </p:sp>
      <p:sp>
        <p:nvSpPr>
          <p:cNvPr id="9" name="TextBox 8"/>
          <p:cNvSpPr txBox="1"/>
          <p:nvPr/>
        </p:nvSpPr>
        <p:spPr>
          <a:xfrm>
            <a:off x="1338799" y="1820638"/>
            <a:ext cx="596722" cy="3539430"/>
          </a:xfrm>
          <a:prstGeom prst="rect">
            <a:avLst/>
          </a:prstGeom>
          <a:noFill/>
        </p:spPr>
        <p:txBody>
          <a:bodyPr wrap="square" rtlCol="0">
            <a:spAutoFit/>
          </a:bodyPr>
          <a:lstStyle/>
          <a:p>
            <a:r>
              <a:rPr lang="en-US" sz="3200" dirty="0" err="1" smtClean="0"/>
              <a:t>i</a:t>
            </a:r>
            <a:r>
              <a:rPr lang="en-US" sz="3200" dirty="0" smtClean="0"/>
              <a:t>ː</a:t>
            </a:r>
          </a:p>
          <a:p>
            <a:endParaRPr lang="en-US" sz="3200" dirty="0" smtClean="0"/>
          </a:p>
          <a:p>
            <a:r>
              <a:rPr lang="en-US" sz="3200" dirty="0" smtClean="0"/>
              <a:t>eː</a:t>
            </a:r>
          </a:p>
          <a:p>
            <a:endParaRPr lang="en-US" sz="3200" dirty="0"/>
          </a:p>
          <a:p>
            <a:r>
              <a:rPr lang="en-US" sz="3200" dirty="0" err="1" smtClean="0"/>
              <a:t>ɛ</a:t>
            </a:r>
            <a:r>
              <a:rPr lang="en-US" sz="3200" dirty="0" smtClean="0"/>
              <a:t>ː</a:t>
            </a:r>
          </a:p>
          <a:p>
            <a:endParaRPr lang="en-US" sz="3200" dirty="0" smtClean="0"/>
          </a:p>
          <a:p>
            <a:r>
              <a:rPr lang="en-US" sz="3200" dirty="0" smtClean="0"/>
              <a:t>aː</a:t>
            </a:r>
            <a:endParaRPr lang="en-US" sz="3200" dirty="0"/>
          </a:p>
        </p:txBody>
      </p:sp>
      <p:sp>
        <p:nvSpPr>
          <p:cNvPr id="10" name="TextBox 9"/>
          <p:cNvSpPr txBox="1"/>
          <p:nvPr/>
        </p:nvSpPr>
        <p:spPr>
          <a:xfrm>
            <a:off x="5007537" y="4775791"/>
            <a:ext cx="596722" cy="584776"/>
          </a:xfrm>
          <a:prstGeom prst="rect">
            <a:avLst/>
          </a:prstGeom>
          <a:noFill/>
        </p:spPr>
        <p:txBody>
          <a:bodyPr wrap="square" rtlCol="0">
            <a:spAutoFit/>
          </a:bodyPr>
          <a:lstStyle/>
          <a:p>
            <a:r>
              <a:rPr lang="en-US" sz="3200" dirty="0" smtClean="0"/>
              <a:t>au</a:t>
            </a:r>
            <a:endParaRPr lang="en-US" sz="3200" dirty="0"/>
          </a:p>
        </p:txBody>
      </p:sp>
      <p:sp>
        <p:nvSpPr>
          <p:cNvPr id="11" name="TextBox 10"/>
          <p:cNvSpPr txBox="1"/>
          <p:nvPr/>
        </p:nvSpPr>
        <p:spPr>
          <a:xfrm>
            <a:off x="6303850" y="1820638"/>
            <a:ext cx="703826" cy="2554545"/>
          </a:xfrm>
          <a:prstGeom prst="rect">
            <a:avLst/>
          </a:prstGeom>
          <a:noFill/>
        </p:spPr>
        <p:txBody>
          <a:bodyPr wrap="square" rtlCol="0">
            <a:spAutoFit/>
          </a:bodyPr>
          <a:lstStyle/>
          <a:p>
            <a:r>
              <a:rPr lang="en-US" sz="3200" dirty="0" smtClean="0"/>
              <a:t>uː</a:t>
            </a:r>
          </a:p>
          <a:p>
            <a:endParaRPr lang="en-US" sz="3200" dirty="0"/>
          </a:p>
          <a:p>
            <a:r>
              <a:rPr lang="en-US" sz="3200" dirty="0" smtClean="0"/>
              <a:t>oː</a:t>
            </a:r>
          </a:p>
          <a:p>
            <a:endParaRPr lang="en-US" sz="3200" dirty="0"/>
          </a:p>
          <a:p>
            <a:r>
              <a:rPr lang="en-US" sz="3200" dirty="0" err="1" smtClean="0"/>
              <a:t>ɔ</a:t>
            </a:r>
            <a:r>
              <a:rPr lang="en-US" sz="3200" dirty="0" smtClean="0"/>
              <a:t>ː</a:t>
            </a:r>
            <a:endParaRPr lang="en-US" sz="3200" dirty="0"/>
          </a:p>
        </p:txBody>
      </p:sp>
      <p:cxnSp>
        <p:nvCxnSpPr>
          <p:cNvPr id="14" name="Straight Arrow Connector 13"/>
          <p:cNvCxnSpPr/>
          <p:nvPr/>
        </p:nvCxnSpPr>
        <p:spPr>
          <a:xfrm flipV="1">
            <a:off x="1529873" y="3365890"/>
            <a:ext cx="0" cy="55078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1529873" y="4375652"/>
            <a:ext cx="0" cy="535489"/>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1529873" y="2371422"/>
            <a:ext cx="0" cy="55078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7" idx="0"/>
          </p:cNvCxnSpPr>
          <p:nvPr/>
        </p:nvCxnSpPr>
        <p:spPr>
          <a:xfrm rot="16200000" flipH="1">
            <a:off x="967842" y="2964253"/>
            <a:ext cx="2585618" cy="1002173"/>
          </a:xfrm>
          <a:prstGeom prst="curvedConnector3">
            <a:avLst>
              <a:gd name="adj1" fmla="val -296"/>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6487439" y="3365890"/>
            <a:ext cx="0" cy="55078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6487439" y="2371422"/>
            <a:ext cx="0" cy="550782"/>
          </a:xfrm>
          <a:prstGeom prst="straightConnector1">
            <a:avLst/>
          </a:prstGeom>
          <a:ln w="38100" cmpd="sng">
            <a:solidFill>
              <a:srgbClr val="72A376"/>
            </a:solidFill>
            <a:tailEnd type="arrow"/>
          </a:ln>
        </p:spPr>
        <p:style>
          <a:lnRef idx="2">
            <a:schemeClr val="accent1"/>
          </a:lnRef>
          <a:fillRef idx="0">
            <a:schemeClr val="accent1"/>
          </a:fillRef>
          <a:effectRef idx="1">
            <a:schemeClr val="accent1"/>
          </a:effectRef>
          <a:fontRef idx="minor">
            <a:schemeClr val="tx1"/>
          </a:fontRef>
        </p:style>
      </p:cxnSp>
      <p:cxnSp>
        <p:nvCxnSpPr>
          <p:cNvPr id="30" name="Curved Connector 29"/>
          <p:cNvCxnSpPr>
            <a:endCxn id="10" idx="0"/>
          </p:cNvCxnSpPr>
          <p:nvPr/>
        </p:nvCxnSpPr>
        <p:spPr>
          <a:xfrm rot="5400000">
            <a:off x="4537127" y="2958941"/>
            <a:ext cx="2585622" cy="1048079"/>
          </a:xfrm>
          <a:prstGeom prst="curvedConnector3">
            <a:avLst>
              <a:gd name="adj1" fmla="val -296"/>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961762" y="1912439"/>
            <a:ext cx="1115438" cy="387798"/>
          </a:xfrm>
          <a:prstGeom prst="rect">
            <a:avLst/>
          </a:prstGeom>
          <a:noFill/>
        </p:spPr>
        <p:txBody>
          <a:bodyPr wrap="square" rtlCol="0">
            <a:spAutoFit/>
          </a:bodyPr>
          <a:lstStyle/>
          <a:p>
            <a:r>
              <a:rPr lang="en-US" sz="2400" cap="small" dirty="0" smtClean="0"/>
              <a:t>mouth</a:t>
            </a:r>
            <a:endParaRPr lang="en-US" sz="2400" cap="small" dirty="0"/>
          </a:p>
        </p:txBody>
      </p:sp>
      <p:sp>
        <p:nvSpPr>
          <p:cNvPr id="39" name="TextBox 38"/>
          <p:cNvSpPr txBox="1"/>
          <p:nvPr/>
        </p:nvSpPr>
        <p:spPr>
          <a:xfrm>
            <a:off x="6961762" y="2922204"/>
            <a:ext cx="1115438" cy="387798"/>
          </a:xfrm>
          <a:prstGeom prst="rect">
            <a:avLst/>
          </a:prstGeom>
          <a:noFill/>
        </p:spPr>
        <p:txBody>
          <a:bodyPr wrap="square" rtlCol="0">
            <a:spAutoFit/>
          </a:bodyPr>
          <a:lstStyle/>
          <a:p>
            <a:r>
              <a:rPr lang="en-US" sz="2400" cap="small" dirty="0" smtClean="0"/>
              <a:t>boot</a:t>
            </a:r>
            <a:endParaRPr lang="en-US" sz="2400" cap="small" dirty="0"/>
          </a:p>
        </p:txBody>
      </p:sp>
      <p:sp>
        <p:nvSpPr>
          <p:cNvPr id="40" name="TextBox 39"/>
          <p:cNvSpPr txBox="1"/>
          <p:nvPr/>
        </p:nvSpPr>
        <p:spPr>
          <a:xfrm>
            <a:off x="6961762" y="3855476"/>
            <a:ext cx="933330" cy="387798"/>
          </a:xfrm>
          <a:prstGeom prst="rect">
            <a:avLst/>
          </a:prstGeom>
          <a:noFill/>
        </p:spPr>
        <p:txBody>
          <a:bodyPr wrap="square" rtlCol="0">
            <a:spAutoFit/>
          </a:bodyPr>
          <a:lstStyle/>
          <a:p>
            <a:r>
              <a:rPr lang="en-US" sz="2400" cap="small" dirty="0" smtClean="0"/>
              <a:t>boat</a:t>
            </a:r>
            <a:endParaRPr lang="en-US" sz="2400" cap="small" dirty="0"/>
          </a:p>
        </p:txBody>
      </p:sp>
      <p:sp>
        <p:nvSpPr>
          <p:cNvPr id="41" name="TextBox 40"/>
          <p:cNvSpPr txBox="1"/>
          <p:nvPr/>
        </p:nvSpPr>
        <p:spPr>
          <a:xfrm>
            <a:off x="233358" y="1929151"/>
            <a:ext cx="963936" cy="387798"/>
          </a:xfrm>
          <a:prstGeom prst="rect">
            <a:avLst/>
          </a:prstGeom>
          <a:noFill/>
        </p:spPr>
        <p:txBody>
          <a:bodyPr wrap="square" rtlCol="0">
            <a:spAutoFit/>
          </a:bodyPr>
          <a:lstStyle/>
          <a:p>
            <a:pPr algn="r"/>
            <a:r>
              <a:rPr lang="en-US" sz="2400" cap="small" dirty="0" smtClean="0"/>
              <a:t>price</a:t>
            </a:r>
            <a:endParaRPr lang="en-US" sz="2400" cap="small" dirty="0"/>
          </a:p>
        </p:txBody>
      </p:sp>
      <p:sp>
        <p:nvSpPr>
          <p:cNvPr id="42" name="TextBox 41"/>
          <p:cNvSpPr txBox="1"/>
          <p:nvPr/>
        </p:nvSpPr>
        <p:spPr>
          <a:xfrm>
            <a:off x="216650" y="2902583"/>
            <a:ext cx="981012" cy="387798"/>
          </a:xfrm>
          <a:prstGeom prst="rect">
            <a:avLst/>
          </a:prstGeom>
          <a:noFill/>
        </p:spPr>
        <p:txBody>
          <a:bodyPr wrap="square" rtlCol="0">
            <a:spAutoFit/>
          </a:bodyPr>
          <a:lstStyle/>
          <a:p>
            <a:pPr algn="r"/>
            <a:r>
              <a:rPr lang="en-US" sz="2400" cap="small" dirty="0" smtClean="0"/>
              <a:t>fleece</a:t>
            </a:r>
          </a:p>
        </p:txBody>
      </p:sp>
      <p:sp>
        <p:nvSpPr>
          <p:cNvPr id="43" name="TextBox 42"/>
          <p:cNvSpPr txBox="1"/>
          <p:nvPr/>
        </p:nvSpPr>
        <p:spPr>
          <a:xfrm>
            <a:off x="316027" y="3868434"/>
            <a:ext cx="881599" cy="387798"/>
          </a:xfrm>
          <a:prstGeom prst="rect">
            <a:avLst/>
          </a:prstGeom>
          <a:noFill/>
        </p:spPr>
        <p:txBody>
          <a:bodyPr wrap="square" rtlCol="0">
            <a:spAutoFit/>
          </a:bodyPr>
          <a:lstStyle/>
          <a:p>
            <a:pPr algn="r"/>
            <a:r>
              <a:rPr lang="en-US" sz="2400" cap="small" dirty="0" smtClean="0"/>
              <a:t>fleece</a:t>
            </a:r>
            <a:endParaRPr lang="en-US" sz="2400" cap="small" dirty="0"/>
          </a:p>
        </p:txBody>
      </p:sp>
      <p:sp>
        <p:nvSpPr>
          <p:cNvPr id="44" name="TextBox 43"/>
          <p:cNvSpPr txBox="1"/>
          <p:nvPr/>
        </p:nvSpPr>
        <p:spPr>
          <a:xfrm>
            <a:off x="513661" y="4833393"/>
            <a:ext cx="680250" cy="387798"/>
          </a:xfrm>
          <a:prstGeom prst="rect">
            <a:avLst/>
          </a:prstGeom>
          <a:noFill/>
        </p:spPr>
        <p:txBody>
          <a:bodyPr wrap="square" rtlCol="0">
            <a:spAutoFit/>
          </a:bodyPr>
          <a:lstStyle/>
          <a:p>
            <a:pPr algn="r"/>
            <a:r>
              <a:rPr lang="en-US" sz="2400" cap="small" dirty="0" smtClean="0"/>
              <a:t>face</a:t>
            </a:r>
            <a:endParaRPr lang="en-US" sz="2400" cap="small" dirty="0"/>
          </a:p>
        </p:txBody>
      </p:sp>
      <p:sp>
        <p:nvSpPr>
          <p:cNvPr id="3" name="Slide Number Placeholder 2"/>
          <p:cNvSpPr>
            <a:spLocks noGrp="1"/>
          </p:cNvSpPr>
          <p:nvPr>
            <p:ph type="sldNum" sz="quarter" idx="12"/>
          </p:nvPr>
        </p:nvSpPr>
        <p:spPr/>
        <p:txBody>
          <a:bodyPr/>
          <a:lstStyle/>
          <a:p>
            <a:fld id="{6E2D2B3B-882E-40F3-A32F-6DD516915044}" type="slidenum">
              <a:rPr lang="en-US" smtClean="0"/>
              <a:pPr/>
              <a:t>9</a:t>
            </a:fld>
            <a:endParaRPr lang="en-US"/>
          </a:p>
        </p:txBody>
      </p:sp>
    </p:spTree>
    <p:extLst>
      <p:ext uri="{BB962C8B-B14F-4D97-AF65-F5344CB8AC3E}">
        <p14:creationId xmlns:p14="http://schemas.microsoft.com/office/powerpoint/2010/main" val="23169084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0" presetClass="path" presetSubtype="0" accel="50000" decel="50000" fill="hold" grpId="0" nodeType="clickEffect">
                                  <p:stCondLst>
                                    <p:cond delay="0"/>
                                  </p:stCondLst>
                                  <p:childTnLst>
                                    <p:animMotion origin="layout" path="M -0.01928 -0.09546 L 0.12054 -0.09546 C 0.18325 -0.09546 0.2609 0.04842 0.2609 0.16497 L 0.2609 0.42632 " pathEditMode="relative" rAng="0" ptsTypes="FfFF">
                                      <p:cBhvr>
                                        <p:cTn id="22" dur="3000" fill="hold"/>
                                        <p:tgtEl>
                                          <p:spTgt spid="41"/>
                                        </p:tgtEl>
                                        <p:attrNameLst>
                                          <p:attrName>ppt_x</p:attrName>
                                          <p:attrName>ppt_y</p:attrName>
                                        </p:attrNameLst>
                                      </p:cBhvr>
                                      <p:rCtr x="14000" y="26089"/>
                                    </p:animMotion>
                                  </p:childTnLst>
                                </p:cTn>
                              </p:par>
                              <p:par>
                                <p:cTn id="23" presetID="50" presetClass="path" presetSubtype="0" accel="50000" decel="50000" fill="hold" grpId="0" nodeType="withEffect">
                                  <p:stCondLst>
                                    <p:cond delay="0"/>
                                  </p:stCondLst>
                                  <p:childTnLst>
                                    <p:animMotion origin="layout" path="M -0.02328 -0.09546 L -0.1678 -0.09546 C -0.23172 -0.09546 -0.31058 0.04796 -0.31058 0.16497 L -0.31058 0.42632 " pathEditMode="relative" rAng="0" ptsTypes="FfFF">
                                      <p:cBhvr>
                                        <p:cTn id="24" dur="3000" fill="hold"/>
                                        <p:tgtEl>
                                          <p:spTgt spid="32"/>
                                        </p:tgtEl>
                                        <p:attrNameLst>
                                          <p:attrName>ppt_x</p:attrName>
                                          <p:attrName>ppt_y</p:attrName>
                                        </p:attrNameLst>
                                      </p:cBhvr>
                                      <p:rCtr x="-14365" y="26089"/>
                                    </p:animMotion>
                                  </p:childTnLst>
                                </p:cTn>
                              </p:par>
                              <p:par>
                                <p:cTn id="25" presetID="0" presetClass="path" presetSubtype="0" accel="50000" decel="50000" fill="hold" grpId="0" nodeType="withEffect">
                                  <p:stCondLst>
                                    <p:cond delay="1000"/>
                                  </p:stCondLst>
                                  <p:childTnLst>
                                    <p:animMotion origin="layout" path="M 0 0 L 0 -0.14405 " pathEditMode="relative" ptsTypes="AA">
                                      <p:cBhvr>
                                        <p:cTn id="26" dur="3000" fill="hold"/>
                                        <p:tgtEl>
                                          <p:spTgt spid="42"/>
                                        </p:tgtEl>
                                        <p:attrNameLst>
                                          <p:attrName>ppt_x</p:attrName>
                                          <p:attrName>ppt_y</p:attrName>
                                        </p:attrNameLst>
                                      </p:cBhvr>
                                    </p:animMotion>
                                  </p:childTnLst>
                                </p:cTn>
                              </p:par>
                              <p:par>
                                <p:cTn id="27" presetID="0" presetClass="path" presetSubtype="0" accel="50000" decel="50000" fill="hold" grpId="0" nodeType="withEffect">
                                  <p:stCondLst>
                                    <p:cond delay="1000"/>
                                  </p:stCondLst>
                                  <p:childTnLst>
                                    <p:animMotion origin="layout" path="M 3.84455E-6 5.46549E-7 L 3.84455E-6 -0.14521 " pathEditMode="relative" rAng="0" ptsTypes="AA">
                                      <p:cBhvr>
                                        <p:cTn id="28" dur="3000" fill="hold"/>
                                        <p:tgtEl>
                                          <p:spTgt spid="39"/>
                                        </p:tgtEl>
                                        <p:attrNameLst>
                                          <p:attrName>ppt_x</p:attrName>
                                          <p:attrName>ppt_y</p:attrName>
                                        </p:attrNameLst>
                                      </p:cBhvr>
                                      <p:rCtr x="0" y="-7272"/>
                                    </p:animMotion>
                                  </p:childTnLst>
                                </p:cTn>
                              </p:par>
                              <p:par>
                                <p:cTn id="29" presetID="0" presetClass="path" presetSubtype="0" accel="50000" decel="50000" fill="hold" grpId="0" nodeType="withEffect">
                                  <p:stCondLst>
                                    <p:cond delay="2000"/>
                                  </p:stCondLst>
                                  <p:childTnLst>
                                    <p:animMotion origin="layout" path="M -6.83672E-7 -6.16026E-7 L 0.00017 -0.14822 " pathEditMode="relative" rAng="0" ptsTypes="AA">
                                      <p:cBhvr>
                                        <p:cTn id="30" dur="3000" fill="hold"/>
                                        <p:tgtEl>
                                          <p:spTgt spid="40"/>
                                        </p:tgtEl>
                                        <p:attrNameLst>
                                          <p:attrName>ppt_x</p:attrName>
                                          <p:attrName>ppt_y</p:attrName>
                                        </p:attrNameLst>
                                      </p:cBhvr>
                                      <p:rCtr x="0" y="-7411"/>
                                    </p:animMotion>
                                  </p:childTnLst>
                                </p:cTn>
                              </p:par>
                              <p:par>
                                <p:cTn id="31" presetID="0" presetClass="path" presetSubtype="0" accel="50000" decel="50000" fill="hold" grpId="0" nodeType="withEffect">
                                  <p:stCondLst>
                                    <p:cond delay="2000"/>
                                  </p:stCondLst>
                                  <p:childTnLst>
                                    <p:animMotion origin="layout" path="M 0 0 L 0 -0.14405 " pathEditMode="relative" ptsTypes="AA">
                                      <p:cBhvr>
                                        <p:cTn id="32" dur="3000" fill="hold"/>
                                        <p:tgtEl>
                                          <p:spTgt spid="43"/>
                                        </p:tgtEl>
                                        <p:attrNameLst>
                                          <p:attrName>ppt_x</p:attrName>
                                          <p:attrName>ppt_y</p:attrName>
                                        </p:attrNameLst>
                                      </p:cBhvr>
                                    </p:animMotion>
                                  </p:childTnLst>
                                </p:cTn>
                              </p:par>
                              <p:par>
                                <p:cTn id="33" presetID="0" presetClass="path" presetSubtype="0" accel="50000" decel="50000" fill="hold" grpId="0" nodeType="withEffect">
                                  <p:stCondLst>
                                    <p:cond delay="3000"/>
                                  </p:stCondLst>
                                  <p:childTnLst>
                                    <p:animMotion origin="layout" path="M 0 0 L 0 -0.14405 " pathEditMode="relative" ptsTypes="AA">
                                      <p:cBhvr>
                                        <p:cTn id="34" dur="3000" fill="hold"/>
                                        <p:tgtEl>
                                          <p:spTgt spid="4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9" grpId="0"/>
      <p:bldP spid="39" grpId="1"/>
      <p:bldP spid="40" grpId="0"/>
      <p:bldP spid="40" grpId="1"/>
      <p:bldP spid="41" grpId="0"/>
      <p:bldP spid="41" grpId="1"/>
      <p:bldP spid="42" grpId="0"/>
      <p:bldP spid="42" grpId="1"/>
      <p:bldP spid="43" grpId="0"/>
      <p:bldP spid="43" grpId="1"/>
      <p:bldP spid="44" grpId="0"/>
      <p:bldP spid="44"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3642</TotalTime>
  <Words>3159</Words>
  <Application>Microsoft Macintosh PowerPoint</Application>
  <PresentationFormat>On-screen Show (4:3)</PresentationFormat>
  <Paragraphs>270</Paragraphs>
  <Slides>23</Slides>
  <Notes>21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Adjacency</vt:lpstr>
      <vt:lpstr>Northern England  and the Great Vowel Shift A dialect geographical approach</vt:lpstr>
      <vt:lpstr>Outline</vt:lpstr>
      <vt:lpstr>The Great English Vowel Shift</vt:lpstr>
      <vt:lpstr>The Great English Vowel Shift</vt:lpstr>
      <vt:lpstr>Luick’s chronology</vt:lpstr>
      <vt:lpstr>Luick’s chronology</vt:lpstr>
      <vt:lpstr>Luick’s chronology in the North</vt:lpstr>
      <vt:lpstr>Jespersen’s chronology</vt:lpstr>
      <vt:lpstr>Jespersen’s chronology</vt:lpstr>
      <vt:lpstr>Stockwell &amp; Minkova’s challenge</vt:lpstr>
      <vt:lpstr>How to resolve this debate?</vt:lpstr>
      <vt:lpstr>Kolb 1966</vt:lpstr>
      <vt:lpstr>Sample map from the Phonological Atlas</vt:lpstr>
      <vt:lpstr>Modern realizations of ME /iː/ (price)</vt:lpstr>
      <vt:lpstr>Modern realizations of ME /eː/ (fleece)</vt:lpstr>
      <vt:lpstr>Modern realizations of ME /uː/ (mouth)</vt:lpstr>
      <vt:lpstr>Relationship between /uː/ (mouth) and /oː/ (goose)</vt:lpstr>
      <vt:lpstr>Transmission vs. Diffusion</vt:lpstr>
      <vt:lpstr>PowerPoint Presentation</vt:lpstr>
      <vt:lpstr>Conclusion</vt:lpstr>
      <vt:lpstr>Middle English Dialects</vt:lpstr>
      <vt:lpstr>The Ribble–(Calder–Aire–)Humber Line</vt:lpstr>
      <vt:lpstr>Thank you! Many thanks to Don Ringe, Bill Labov, Gillian Sankoff, and the Penn Socio Lab.</vt:lpstr>
    </vt:vector>
  </TitlesOfParts>
  <Company>University of Pennsylvania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Northern England  and the Great Vowel Shift  A 5-minute dialect geographical approach</dc:title>
  <dc:creator>Hilary Prichard</dc:creator>
  <cp:lastModifiedBy>Hilary Prichard</cp:lastModifiedBy>
  <cp:revision>127</cp:revision>
  <cp:lastPrinted>2012-02-24T16:45:10Z</cp:lastPrinted>
  <dcterms:created xsi:type="dcterms:W3CDTF">2012-02-23T20:56:16Z</dcterms:created>
  <dcterms:modified xsi:type="dcterms:W3CDTF">2012-05-09T22:07:34Z</dcterms:modified>
</cp:coreProperties>
</file>