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3" r:id="rId3"/>
    <p:sldId id="264" r:id="rId4"/>
    <p:sldId id="262" r:id="rId5"/>
    <p:sldId id="283" r:id="rId6"/>
    <p:sldId id="267" r:id="rId7"/>
    <p:sldId id="268" r:id="rId8"/>
    <p:sldId id="257" r:id="rId9"/>
    <p:sldId id="273" r:id="rId10"/>
    <p:sldId id="274" r:id="rId11"/>
    <p:sldId id="275" r:id="rId12"/>
    <p:sldId id="282" r:id="rId13"/>
    <p:sldId id="271" r:id="rId14"/>
    <p:sldId id="280" r:id="rId15"/>
    <p:sldId id="260" r:id="rId16"/>
    <p:sldId id="261" r:id="rId17"/>
    <p:sldId id="269" r:id="rId18"/>
    <p:sldId id="279" r:id="rId19"/>
    <p:sldId id="276" r:id="rId20"/>
    <p:sldId id="277" r:id="rId21"/>
    <p:sldId id="278" r:id="rId22"/>
    <p:sldId id="259" r:id="rId23"/>
    <p:sldId id="270" r:id="rId24"/>
    <p:sldId id="281" r:id="rId25"/>
    <p:sldId id="265" r:id="rId26"/>
    <p:sldId id="266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A60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84" autoAdjust="0"/>
  </p:normalViewPr>
  <p:slideViewPr>
    <p:cSldViewPr snapToGrid="0" snapToObjects="1">
      <p:cViewPr>
        <p:scale>
          <a:sx n="100" d="100"/>
          <a:sy n="100" d="100"/>
        </p:scale>
        <p:origin x="-352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4FA9C-ED5A-2C44-9A61-296743270BF4}" type="datetimeFigureOut">
              <a:t>10/21/13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05777-6F40-3149-A3C8-66F737372B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0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AC4A2-2658-034E-8AFD-B3933E953514}" type="datetimeFigureOut">
              <a:rPr lang="en-US" smtClean="0"/>
              <a:t>10/21/13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310C3-EE54-F740-8219-CAAA7B45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4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this</a:t>
            </a:r>
            <a:r>
              <a:rPr lang="en-US" baseline="0" dirty="0" smtClean="0"/>
              <a:t> talk we investigate how a social factor, education, interacts with social salience in speakers’ realizations of local dialect features.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6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7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vowels we’ll be looking at in Raleigh are the five front vowels involved in the SVS, particularly the second stage.</a:t>
            </a:r>
            <a:r>
              <a:rPr lang="en-US" baseline="0" dirty="0" smtClean="0"/>
              <a:t> Older Raleigh speakers show strong reversal of /</a:t>
            </a:r>
            <a:r>
              <a:rPr lang="en-US" baseline="0" dirty="0" err="1" smtClean="0"/>
              <a:t>ey</a:t>
            </a:r>
            <a:r>
              <a:rPr lang="en-US" baseline="0" dirty="0" smtClean="0"/>
              <a:t>/ and /e/, with overlap but not complete reversal of /</a:t>
            </a:r>
            <a:r>
              <a:rPr lang="en-US" baseline="0" dirty="0" err="1" smtClean="0"/>
              <a:t>iy</a:t>
            </a:r>
            <a:r>
              <a:rPr lang="en-US" baseline="0" dirty="0" smtClean="0"/>
              <a:t>/ and /</a:t>
            </a:r>
            <a:r>
              <a:rPr lang="en-US" baseline="0" dirty="0" err="1" smtClean="0"/>
              <a:t>i</a:t>
            </a:r>
            <a:r>
              <a:rPr lang="en-US" baseline="0" dirty="0" smtClean="0"/>
              <a:t>/. So whereas in Philadelphia, the data allowed us to see nearly the entire lifespan of the vowel changes, from beginning to reversal, in Raleigh we are beginning with a complete Southern-shifted system and examining just the reversal.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0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Memphis &amp; Raleigh</a:t>
            </a:r>
            <a:r>
              <a:rPr lang="en-US" baseline="0" dirty="0" smtClean="0"/>
              <a:t> have comparable degrees of shift.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90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Looking at all of these vowels along a diagonal measurement, since movement is happening in both F1 and F2 </a:t>
            </a:r>
            <a:r>
              <a:rPr lang="en-US" baseline="0" dirty="0" smtClean="0"/>
              <a:t>space. So </a:t>
            </a:r>
            <a:r>
              <a:rPr lang="en-US" baseline="0" dirty="0" smtClean="0"/>
              <a:t>at the beginning of the </a:t>
            </a:r>
            <a:r>
              <a:rPr lang="en-US" baseline="0" dirty="0" smtClean="0"/>
              <a:t>Raleigh </a:t>
            </a:r>
            <a:r>
              <a:rPr lang="en-US" baseline="0" dirty="0" smtClean="0"/>
              <a:t>data, speakers are southern shifted, at the end, the shift is being reversed.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picture</a:t>
            </a:r>
            <a:r>
              <a:rPr lang="en-US" baseline="0" dirty="0" smtClean="0"/>
              <a:t> is a little clearer if we look at these changes within each education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2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Patterns seen in plots aren’t seen</a:t>
            </a:r>
            <a:r>
              <a:rPr lang="en-US" baseline="0" dirty="0" smtClean="0"/>
              <a:t> in the statistics – not enough statistical power, need to explore other models, fill in gaps in education groups.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9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2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 work will explore why</a:t>
            </a:r>
            <a:r>
              <a:rPr lang="en-US" baseline="0" dirty="0" smtClean="0"/>
              <a:t> national </a:t>
            </a:r>
            <a:r>
              <a:rPr lang="en-US" baseline="0" dirty="0" err="1" smtClean="0"/>
              <a:t>uni</a:t>
            </a:r>
            <a:r>
              <a:rPr lang="en-US" baseline="0" dirty="0" smtClean="0"/>
              <a:t> </a:t>
            </a:r>
            <a:r>
              <a:rPr lang="en-US" baseline="0" dirty="0" smtClean="0"/>
              <a:t>speakers: </a:t>
            </a:r>
            <a:r>
              <a:rPr lang="en-US" baseline="0" dirty="0" smtClean="0"/>
              <a:t>increased exposure to </a:t>
            </a:r>
            <a:r>
              <a:rPr lang="en-US" baseline="0" dirty="0" err="1" smtClean="0"/>
              <a:t>supralocal</a:t>
            </a:r>
            <a:r>
              <a:rPr lang="en-US" baseline="0" dirty="0" smtClean="0"/>
              <a:t> norms in the college setting…upward mobility…overt commentary from non-local peers?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(10/19/13 09:21) -----</a:t>
            </a:r>
          </a:p>
          <a:p>
            <a:r>
              <a:rPr lang="en-US" dirty="0" smtClean="0"/>
              <a:t>bill </a:t>
            </a:r>
            <a:r>
              <a:rPr lang="en-US" dirty="0" err="1" smtClean="0"/>
              <a:t>kretzschmar</a:t>
            </a:r>
            <a:r>
              <a:rPr lang="en-US" dirty="0" smtClean="0"/>
              <a:t> </a:t>
            </a:r>
            <a:r>
              <a:rPr lang="en-US" dirty="0" smtClean="0"/>
              <a:t>- heavily </a:t>
            </a:r>
            <a:r>
              <a:rPr lang="en-US" dirty="0"/>
              <a:t>overlapping </a:t>
            </a:r>
            <a:r>
              <a:rPr lang="en-US" dirty="0" smtClean="0"/>
              <a:t>distribution, is this purely a statistical effect? can</a:t>
            </a:r>
            <a:r>
              <a:rPr lang="en-US" baseline="0" dirty="0" smtClean="0"/>
              <a:t> people actually tell speakers from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 Drexel, </a:t>
            </a:r>
            <a:r>
              <a:rPr lang="en-US" baseline="0" dirty="0" smtClean="0"/>
              <a:t>Penn </a:t>
            </a:r>
            <a:r>
              <a:rPr lang="en-US" baseline="0" dirty="0" smtClean="0"/>
              <a:t>apart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answer – data can’t speak to that right now, but will be adding perception studies as part of dissertation work</a:t>
            </a:r>
            <a:endParaRPr lang="en-US" dirty="0"/>
          </a:p>
          <a:p>
            <a:r>
              <a:rPr lang="en-US" dirty="0" err="1"/>
              <a:t>barbara</a:t>
            </a:r>
            <a:r>
              <a:rPr lang="en-US" dirty="0"/>
              <a:t> </a:t>
            </a:r>
            <a:r>
              <a:rPr lang="en-US" dirty="0" err="1" smtClean="0"/>
              <a:t>johnstone</a:t>
            </a:r>
            <a:r>
              <a:rPr lang="en-US" dirty="0" smtClean="0"/>
              <a:t> - is </a:t>
            </a:r>
            <a:r>
              <a:rPr lang="en-US" dirty="0" smtClean="0"/>
              <a:t>this </a:t>
            </a:r>
            <a:r>
              <a:rPr lang="en-US" dirty="0" smtClean="0"/>
              <a:t>just social </a:t>
            </a:r>
            <a:r>
              <a:rPr lang="en-US" dirty="0" smtClean="0"/>
              <a:t>class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answer – haven’t explored interaction with a broader class measure in this</a:t>
            </a:r>
            <a:r>
              <a:rPr lang="en-US" baseline="0" dirty="0" smtClean="0"/>
              <a:t> corpus data, but Prichard &amp; </a:t>
            </a:r>
            <a:r>
              <a:rPr lang="en-US" baseline="0" dirty="0" err="1" smtClean="0"/>
              <a:t>Tamminga</a:t>
            </a:r>
            <a:r>
              <a:rPr lang="en-US" baseline="0" dirty="0" smtClean="0"/>
              <a:t> 2012 found education group differences within a same-class (UWC</a:t>
            </a:r>
            <a:r>
              <a:rPr lang="en-US" baseline="0" smtClean="0"/>
              <a:t>) sample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 builds on ideas</a:t>
            </a:r>
            <a:r>
              <a:rPr lang="en-US" baseline="0" dirty="0" smtClean="0"/>
              <a:t> originally presented at NWAV 40 two years ago, where Meredith </a:t>
            </a:r>
            <a:r>
              <a:rPr lang="en-US" baseline="0" dirty="0" err="1" smtClean="0"/>
              <a:t>Tamminga</a:t>
            </a:r>
            <a:r>
              <a:rPr lang="en-US" baseline="0" dirty="0" smtClean="0"/>
              <a:t> and I presented a small-scale study of eight upper-working class Philadelphians in which we used a novel measure of education to group our speakers.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two locales form</a:t>
            </a:r>
            <a:r>
              <a:rPr lang="en-US" baseline="0" dirty="0" smtClean="0"/>
              <a:t> an interesting comparison because while the southern dialect is negatively evaluated outside of the region, it is not clear that the Philadelphia dialect is equally recognizable and negatively-stereotyped, although certain features have been found to be negatively evaluated by Philadelphians themselves.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6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8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F2-F1 Diagonal</a:t>
            </a:r>
            <a:r>
              <a:rPr lang="en-US" baseline="0" dirty="0" smtClean="0"/>
              <a:t> measure accounts for the fact that movement is in BOTH F1 and F2.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9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changes</a:t>
            </a:r>
            <a:r>
              <a:rPr lang="en-US" baseline="0" dirty="0" smtClean="0"/>
              <a:t> in progress show no differentiation by education group – entire community moving in lockstep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variability in these vowels – social/stylistic variation? Differentiation of education groups – HS or less continuing the change, college groups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2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</a:t>
            </a:r>
            <a:r>
              <a:rPr lang="en-US" baseline="0" dirty="0" smtClean="0"/>
              <a:t> reversal in all groups, regional &amp; national strongly reversing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DOB significant</a:t>
            </a:r>
            <a:r>
              <a:rPr lang="en-US" baseline="0" dirty="0" smtClean="0"/>
              <a:t> for everything but BAD, Sex significant for everything but 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310C3-EE54-F740-8219-CAAA7B45AB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Prichard &amp; </a:t>
            </a:r>
            <a:r>
              <a:rPr lang="en-US" dirty="0" err="1" smtClean="0"/>
              <a:t>Dodsworth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‹#›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901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0500" y="18288"/>
            <a:ext cx="63881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Prichard &amp; </a:t>
            </a:r>
            <a:r>
              <a:rPr lang="en-US" dirty="0" err="1" smtClean="0"/>
              <a:t>Dodsworth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0200" y="18288"/>
            <a:ext cx="736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 algn="r"/>
            <a:fld id="{0CFEC368-1D7A-4F81-ABF6-AE0E36BAF64C}" type="slidenum">
              <a:rPr lang="en-US" smtClean="0"/>
              <a:pPr algn="r"/>
              <a:t>‹#›</a:t>
            </a:fld>
            <a:r>
              <a:rPr lang="en-US" dirty="0" smtClean="0"/>
              <a:t>/26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cap="none" dirty="0" smtClean="0"/>
              <a:t>Where education and salience meet, local dialects retreat</a:t>
            </a:r>
            <a:endParaRPr lang="en-US" sz="36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2292"/>
            <a:ext cx="7848600" cy="1941421"/>
          </a:xfrm>
        </p:spPr>
        <p:txBody>
          <a:bodyPr>
            <a:normAutofit/>
          </a:bodyPr>
          <a:lstStyle/>
          <a:p>
            <a:pPr>
              <a:tabLst>
                <a:tab pos="290513" algn="l"/>
                <a:tab pos="4635500" algn="l"/>
              </a:tabLst>
            </a:pPr>
            <a:r>
              <a:rPr lang="en-US" dirty="0" smtClean="0"/>
              <a:t>	Hilary Prichard 	Robin </a:t>
            </a:r>
            <a:r>
              <a:rPr lang="en-US" dirty="0" err="1" smtClean="0"/>
              <a:t>Dodsworth</a:t>
            </a:r>
            <a:endParaRPr lang="en-US" dirty="0" smtClean="0"/>
          </a:p>
          <a:p>
            <a:pPr>
              <a:tabLst>
                <a:tab pos="4222750" algn="l"/>
              </a:tabLst>
            </a:pPr>
            <a:r>
              <a:rPr lang="en-US" sz="1800" dirty="0" smtClean="0"/>
              <a:t>University of Pennsylvania 	North Carolina State University</a:t>
            </a:r>
          </a:p>
          <a:p>
            <a:endParaRPr lang="en-US" sz="1800" dirty="0"/>
          </a:p>
          <a:p>
            <a:pPr algn="ctr"/>
            <a:r>
              <a:rPr lang="en-US" sz="1800" dirty="0" smtClean="0"/>
              <a:t>NWAV 42 - October 2013</a:t>
            </a:r>
          </a:p>
        </p:txBody>
      </p:sp>
    </p:spTree>
    <p:extLst>
      <p:ext uri="{BB962C8B-B14F-4D97-AF65-F5344CB8AC3E}">
        <p14:creationId xmlns:p14="http://schemas.microsoft.com/office/powerpoint/2010/main" val="271929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Reversal of change</a:t>
            </a:r>
            <a:endParaRPr lang="en-US" dirty="0"/>
          </a:p>
        </p:txBody>
      </p:sp>
      <p:pic>
        <p:nvPicPr>
          <p:cNvPr id="4" name="Content Placeholder 3" descr="pBAD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r="22586"/>
          <a:stretch/>
        </p:blipFill>
        <p:spPr>
          <a:xfrm>
            <a:off x="304190" y="1600200"/>
            <a:ext cx="3809841" cy="4876800"/>
          </a:xfrm>
        </p:spPr>
      </p:pic>
      <p:pic>
        <p:nvPicPr>
          <p:cNvPr id="5" name="Picture 4" descr="pMOUTH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r="5696"/>
          <a:stretch/>
        </p:blipFill>
        <p:spPr>
          <a:xfrm>
            <a:off x="4391260" y="1600200"/>
            <a:ext cx="4437165" cy="4902200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10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7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Reversal of change</a:t>
            </a:r>
            <a:endParaRPr lang="en-US" dirty="0"/>
          </a:p>
        </p:txBody>
      </p:sp>
      <p:pic>
        <p:nvPicPr>
          <p:cNvPr id="4" name="Content Placeholder 3" descr="pTHOUGH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662" r="-32662"/>
          <a:stretch>
            <a:fillRect/>
          </a:stretch>
        </p:blipFill>
        <p:spPr/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11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6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5600" y="414862"/>
            <a:ext cx="8737600" cy="6417738"/>
            <a:chOff x="355600" y="414862"/>
            <a:chExt cx="8737600" cy="6417738"/>
          </a:xfrm>
        </p:grpSpPr>
        <p:pic>
          <p:nvPicPr>
            <p:cNvPr id="7" name="Picture 6" descr="Phila_edchanges1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6" b="9000"/>
            <a:stretch/>
          </p:blipFill>
          <p:spPr>
            <a:xfrm>
              <a:off x="355600" y="414862"/>
              <a:ext cx="8737600" cy="2197027"/>
            </a:xfrm>
            <a:prstGeom prst="rect">
              <a:avLst/>
            </a:prstGeom>
          </p:spPr>
        </p:pic>
        <p:pic>
          <p:nvPicPr>
            <p:cNvPr id="8" name="Picture 7" descr="Phila_edchanges2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67" b="9640"/>
            <a:stretch/>
          </p:blipFill>
          <p:spPr>
            <a:xfrm>
              <a:off x="402167" y="2425689"/>
              <a:ext cx="8691033" cy="2059726"/>
            </a:xfrm>
            <a:prstGeom prst="rect">
              <a:avLst/>
            </a:prstGeom>
          </p:spPr>
        </p:pic>
        <p:pic>
          <p:nvPicPr>
            <p:cNvPr id="9" name="Picture 8" descr="Phila_edchanges3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24" r="3613"/>
            <a:stretch/>
          </p:blipFill>
          <p:spPr>
            <a:xfrm>
              <a:off x="393700" y="4445609"/>
              <a:ext cx="8559800" cy="2386991"/>
            </a:xfrm>
            <a:prstGeom prst="rect">
              <a:avLst/>
            </a:prstGeom>
          </p:spPr>
        </p:pic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12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9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 a mixed effects model for each vowel variable</a:t>
            </a:r>
          </a:p>
          <a:p>
            <a:pPr lvl="1"/>
            <a:r>
              <a:rPr lang="en-US" dirty="0" smtClean="0"/>
              <a:t>Fixed effects of DOB, Education, Sex</a:t>
            </a:r>
          </a:p>
          <a:p>
            <a:pPr lvl="1"/>
            <a:r>
              <a:rPr lang="en-US" dirty="0" smtClean="0"/>
              <a:t>By-speaker and by-word random intercepts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Education is significant main effect for:</a:t>
            </a:r>
          </a:p>
          <a:p>
            <a:pPr lvl="1" defTabSz="917575">
              <a:tabLst>
                <a:tab pos="1836738" algn="l"/>
              </a:tabLst>
            </a:pPr>
            <a:r>
              <a:rPr lang="en-US" dirty="0" smtClean="0"/>
              <a:t>BAD 	</a:t>
            </a:r>
            <a:r>
              <a:rPr lang="en-US" i="1" dirty="0" smtClean="0"/>
              <a:t>all comparisons sig. </a:t>
            </a:r>
            <a:r>
              <a:rPr lang="en-US" dirty="0" smtClean="0"/>
              <a:t>except</a:t>
            </a:r>
            <a:r>
              <a:rPr lang="en-US" i="1" dirty="0" smtClean="0"/>
              <a:t> local vs. high school</a:t>
            </a:r>
            <a:endParaRPr lang="en-US" dirty="0" smtClean="0"/>
          </a:p>
          <a:p>
            <a:pPr lvl="1" defTabSz="917575">
              <a:tabLst>
                <a:tab pos="1836738" algn="l"/>
              </a:tabLst>
            </a:pPr>
            <a:r>
              <a:rPr lang="en-US" dirty="0" smtClean="0"/>
              <a:t>THOUGHT	</a:t>
            </a:r>
            <a:r>
              <a:rPr lang="en-US" i="1" dirty="0"/>
              <a:t>all comparisons sig. </a:t>
            </a:r>
            <a:r>
              <a:rPr lang="en-US" dirty="0"/>
              <a:t>except</a:t>
            </a:r>
            <a:r>
              <a:rPr lang="en-US" i="1" dirty="0"/>
              <a:t> local vs. high </a:t>
            </a:r>
            <a:r>
              <a:rPr lang="en-US" i="1" dirty="0" smtClean="0"/>
              <a:t>school</a:t>
            </a:r>
            <a:endParaRPr lang="en-US" dirty="0" smtClean="0"/>
          </a:p>
          <a:p>
            <a:pPr lvl="1" defTabSz="917575">
              <a:tabLst>
                <a:tab pos="1836738" algn="l"/>
              </a:tabLst>
            </a:pPr>
            <a:r>
              <a:rPr lang="en-US" dirty="0" smtClean="0"/>
              <a:t>MOUTH	</a:t>
            </a:r>
            <a:r>
              <a:rPr lang="en-US" i="1" dirty="0" smtClean="0"/>
              <a:t>national vs. regional *, local ***, high school ***</a:t>
            </a:r>
            <a:endParaRPr lang="en-US" dirty="0" smtClean="0"/>
          </a:p>
          <a:p>
            <a:r>
              <a:rPr lang="en-US" dirty="0" smtClean="0"/>
              <a:t>vs.</a:t>
            </a:r>
          </a:p>
          <a:p>
            <a:pPr lvl="1"/>
            <a:r>
              <a:rPr lang="en-US" dirty="0" smtClean="0"/>
              <a:t>FACE	</a:t>
            </a:r>
            <a:r>
              <a:rPr lang="en-US" i="1" dirty="0" smtClean="0"/>
              <a:t>no significant differences</a:t>
            </a:r>
            <a:endParaRPr lang="en-US" dirty="0" smtClean="0"/>
          </a:p>
          <a:p>
            <a:pPr lvl="1"/>
            <a:r>
              <a:rPr lang="en-US" dirty="0" smtClean="0"/>
              <a:t>PRICE</a:t>
            </a:r>
            <a:r>
              <a:rPr lang="en-US" dirty="0"/>
              <a:t>	</a:t>
            </a:r>
            <a:r>
              <a:rPr lang="en-US" i="1" dirty="0" smtClean="0"/>
              <a:t>national vs. local *, high school **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13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 groups are well-differentiated for the three salient vowels, BAD, MOUTH, and THOUGHT</a:t>
            </a:r>
          </a:p>
          <a:p>
            <a:endParaRPr lang="en-US" dirty="0" smtClean="0"/>
          </a:p>
          <a:p>
            <a:r>
              <a:rPr lang="en-US" dirty="0" smtClean="0"/>
              <a:t>Modeling shows that local, regional, and national groups are statistically different </a:t>
            </a:r>
          </a:p>
          <a:p>
            <a:pPr lvl="1"/>
            <a:r>
              <a:rPr lang="en-US" dirty="0" smtClean="0"/>
              <a:t>but HS and local are not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14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7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Raleigh, NC: Southern Vowel Shift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60600" y="1981200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FLEECE</a:t>
            </a:r>
            <a:endParaRPr lang="en-US" dirty="0" smtClean="0">
              <a:solidFill>
                <a:srgbClr val="FF66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4004529" y="5245101"/>
            <a:ext cx="1609705" cy="668467"/>
          </a:xfrm>
          <a:prstGeom prst="bentConnector3">
            <a:avLst>
              <a:gd name="adj1" fmla="val 9891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0800000">
            <a:off x="2870200" y="3797302"/>
            <a:ext cx="1562101" cy="761489"/>
          </a:xfrm>
          <a:prstGeom prst="bentConnector3">
            <a:avLst>
              <a:gd name="adj1" fmla="val 98781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4038600" y="3797301"/>
            <a:ext cx="1803400" cy="698499"/>
          </a:xfrm>
          <a:prstGeom prst="bentConnector3">
            <a:avLst>
              <a:gd name="adj1" fmla="val 98592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2" idx="1"/>
          </p:cNvCxnSpPr>
          <p:nvPr/>
        </p:nvCxnSpPr>
        <p:spPr>
          <a:xfrm rot="10800000">
            <a:off x="2146300" y="2324100"/>
            <a:ext cx="1701800" cy="630368"/>
          </a:xfrm>
          <a:prstGeom prst="bentConnector3">
            <a:avLst>
              <a:gd name="adj1" fmla="val 98507"/>
            </a:avLst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3632200" y="2222500"/>
            <a:ext cx="1308101" cy="894837"/>
          </a:xfrm>
          <a:prstGeom prst="bentConnector3">
            <a:avLst>
              <a:gd name="adj1" fmla="val 98543"/>
            </a:avLst>
          </a:prstGeom>
          <a:ln>
            <a:solidFill>
              <a:srgbClr val="9D323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48100" y="2723635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KIT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87390" y="3574537"/>
            <a:ext cx="91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FACE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32300" y="4298439"/>
            <a:ext cx="120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DRESS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39632" y="5646867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TRAP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15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-0.11823 -4.44444E-6 C -0.17083 -4.44444E-6 -0.23576 -0.03888 -0.23576 -0.07037 L -0.23576 -0.14004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8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0.12222 3.33333E-6 C -0.17743 3.33333E-6 -0.24444 -0.04445 -0.24444 -0.08033 L -0.24444 -0.15949 " pathEditMode="relative" rAng="0" ptsTypes="FfFF">
                                      <p:cBhvr>
                                        <p:cTn id="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79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25 -1.11111E-6 C 0.18108 -1.11111E-6 0.25 0.0331 0.25 0.06019 L 0.25 0.12037 " pathEditMode="relative" rAng="0" ptsTypes="FfFF">
                                      <p:cBhvr>
                                        <p:cTn id="1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11111 -7.40741E-7 C 0.16076 -7.40741E-7 0.22222 0.04167 0.22222 0.07616 L 0.22222 0.15232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1" y="76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11319 2.96296E-6 C -0.16493 2.96296E-6 -0.22639 -0.03982 -0.22639 -0.07199 L -0.22639 -0.1419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9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2" grpId="0"/>
      <p:bldP spid="63" grpId="0"/>
      <p:bldP spid="64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Raleigh, 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Dodsworth</a:t>
            </a:r>
            <a:r>
              <a:rPr lang="en-US" dirty="0" smtClean="0"/>
              <a:t> &amp; Kohn (2012) find reversal of the SVS</a:t>
            </a:r>
          </a:p>
          <a:p>
            <a:endParaRPr lang="en-US" dirty="0" smtClean="0"/>
          </a:p>
          <a:p>
            <a:r>
              <a:rPr lang="en-US" dirty="0" smtClean="0"/>
              <a:t>Second stage of SVS demonstrated to be </a:t>
            </a:r>
            <a:br>
              <a:rPr lang="en-US" dirty="0" smtClean="0"/>
            </a:br>
            <a:r>
              <a:rPr lang="en-US" dirty="0" smtClean="0"/>
              <a:t>salient &amp; negatively-stereotyped in Memphis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Fridland</a:t>
            </a:r>
            <a:r>
              <a:rPr lang="en-US" dirty="0" smtClean="0"/>
              <a:t> et al. 2004)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16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5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Raleigh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95688" algn="l"/>
              </a:tabLst>
            </a:pPr>
            <a:r>
              <a:rPr lang="en-US" dirty="0"/>
              <a:t>Raleigh </a:t>
            </a:r>
            <a:r>
              <a:rPr lang="en-US" dirty="0" smtClean="0"/>
              <a:t>Corpus (</a:t>
            </a:r>
            <a:r>
              <a:rPr lang="en-US" dirty="0" err="1" smtClean="0"/>
              <a:t>Dodsworth</a:t>
            </a:r>
            <a:r>
              <a:rPr lang="en-US" dirty="0" smtClean="0"/>
              <a:t> &amp; Kohn 2012)</a:t>
            </a:r>
          </a:p>
          <a:p>
            <a:pPr>
              <a:tabLst>
                <a:tab pos="3595688" algn="l"/>
              </a:tabLst>
            </a:pPr>
            <a:endParaRPr lang="en-US" dirty="0"/>
          </a:p>
          <a:p>
            <a:pPr>
              <a:tabLst>
                <a:tab pos="3595688" algn="l"/>
              </a:tabLst>
            </a:pPr>
            <a:r>
              <a:rPr lang="en-US" dirty="0"/>
              <a:t>122 speakers </a:t>
            </a:r>
            <a:r>
              <a:rPr lang="en-US" dirty="0" smtClean="0"/>
              <a:t>born </a:t>
            </a:r>
            <a:r>
              <a:rPr lang="en-US" dirty="0"/>
              <a:t>between 1923 and 1989</a:t>
            </a:r>
          </a:p>
          <a:p>
            <a:pPr>
              <a:tabLst>
                <a:tab pos="3595688" algn="l"/>
              </a:tabLst>
            </a:pPr>
            <a:endParaRPr lang="en-US" dirty="0"/>
          </a:p>
          <a:p>
            <a:pPr>
              <a:tabLst>
                <a:tab pos="3595688" algn="l"/>
              </a:tabLst>
            </a:pPr>
            <a:r>
              <a:rPr lang="en-US" sz="2000" dirty="0" smtClean="0">
                <a:solidFill>
                  <a:srgbClr val="375439"/>
                </a:solidFill>
              </a:rPr>
              <a:t>20</a:t>
            </a:r>
            <a:r>
              <a:rPr lang="en-US" sz="2000" dirty="0" smtClean="0"/>
              <a:t>: No </a:t>
            </a:r>
            <a:r>
              <a:rPr lang="en-US" sz="2000" dirty="0"/>
              <a:t>higher </a:t>
            </a:r>
            <a:r>
              <a:rPr lang="en-US" sz="2000" dirty="0" smtClean="0"/>
              <a:t>education</a:t>
            </a:r>
            <a:endParaRPr lang="en-US" sz="2000" dirty="0"/>
          </a:p>
          <a:p>
            <a:pPr>
              <a:tabLst>
                <a:tab pos="3595688" algn="l"/>
              </a:tabLst>
            </a:pPr>
            <a:r>
              <a:rPr lang="en-US" sz="2000" dirty="0" smtClean="0">
                <a:solidFill>
                  <a:srgbClr val="375439"/>
                </a:solidFill>
              </a:rPr>
              <a:t>13</a:t>
            </a:r>
            <a:r>
              <a:rPr lang="en-US" sz="2000" dirty="0" smtClean="0"/>
              <a:t>: Local college 	(e.g., Wake </a:t>
            </a:r>
            <a:r>
              <a:rPr lang="en-US" sz="2000" dirty="0"/>
              <a:t>Tech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tabLst>
                <a:tab pos="3595688" algn="l"/>
              </a:tabLs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60</a:t>
            </a:r>
            <a:r>
              <a:rPr lang="en-US" sz="2000" dirty="0" smtClean="0"/>
              <a:t>: Regional college 	(e.g., NC </a:t>
            </a:r>
            <a:r>
              <a:rPr lang="en-US" sz="2000" dirty="0"/>
              <a:t>State, UNC-Greensboro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tabLst>
                <a:tab pos="3595688" algn="l"/>
              </a:tabLst>
            </a:pPr>
            <a:r>
              <a:rPr lang="en-US" sz="2000" dirty="0" smtClean="0">
                <a:solidFill>
                  <a:srgbClr val="375439"/>
                </a:solidFill>
              </a:rPr>
              <a:t>29</a:t>
            </a:r>
            <a:r>
              <a:rPr lang="en-US" sz="2000" dirty="0" smtClean="0"/>
              <a:t>: National college 	(e.g., Duke</a:t>
            </a:r>
            <a:r>
              <a:rPr lang="en-US" sz="2000" dirty="0"/>
              <a:t>, UNC-Chapel Hill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tabLst>
                <a:tab pos="3595688" algn="l"/>
              </a:tabLst>
            </a:pP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17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Change over time in the Raleigh front vowel system</a:t>
            </a:r>
            <a:endParaRPr lang="en-US" sz="2800" dirty="0"/>
          </a:p>
        </p:txBody>
      </p:sp>
      <p:pic>
        <p:nvPicPr>
          <p:cNvPr id="4" name="Content Placeholder 3" descr="Raleigh_changes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7" r="3619"/>
          <a:stretch/>
        </p:blipFill>
        <p:spPr>
          <a:xfrm>
            <a:off x="645517" y="1438151"/>
            <a:ext cx="7852966" cy="5084746"/>
          </a:xfrm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18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48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Raleigh: FLEECE &amp; KIT reversal</a:t>
            </a:r>
            <a:endParaRPr lang="en-US" dirty="0"/>
          </a:p>
        </p:txBody>
      </p:sp>
      <p:pic>
        <p:nvPicPr>
          <p:cNvPr id="4" name="Content Placeholder 3" descr="rFLEEC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r="23348"/>
          <a:stretch/>
        </p:blipFill>
        <p:spPr>
          <a:xfrm>
            <a:off x="367160" y="1600200"/>
            <a:ext cx="3641535" cy="4876800"/>
          </a:xfrm>
        </p:spPr>
      </p:pic>
      <p:pic>
        <p:nvPicPr>
          <p:cNvPr id="5" name="Picture 4" descr="rK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74" y="1585196"/>
            <a:ext cx="4800600" cy="4902200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19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6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of education &amp; salience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Prichard and </a:t>
            </a:r>
            <a:r>
              <a:rPr lang="en-US" dirty="0" err="1" smtClean="0"/>
              <a:t>Tamminga</a:t>
            </a:r>
            <a:r>
              <a:rPr lang="en-US" dirty="0" smtClean="0"/>
              <a:t> (2012) introduced a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novel 4-level education index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No higher education (high school or less)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ocal, community college, often 2-year degree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egional, 4-year college, draws students from across region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ational, prestigious, geographically diverse student body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Hypothesized that education interacts with social salience in a gradient fashion</a:t>
            </a:r>
          </a:p>
          <a:p>
            <a:endParaRPr lang="en-US" dirty="0" smtClean="0"/>
          </a:p>
          <a:p>
            <a:r>
              <a:rPr lang="en-US" dirty="0" smtClean="0"/>
              <a:t>National university educated speakers lead retreat from salient local features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2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Raleigh: FACE &amp; DRESS reversal</a:t>
            </a:r>
            <a:endParaRPr lang="en-US" dirty="0"/>
          </a:p>
        </p:txBody>
      </p:sp>
      <p:pic>
        <p:nvPicPr>
          <p:cNvPr id="4" name="Content Placeholder 3" descr="rFAC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r="22707"/>
          <a:stretch/>
        </p:blipFill>
        <p:spPr>
          <a:xfrm>
            <a:off x="566073" y="1600200"/>
            <a:ext cx="3641535" cy="4876800"/>
          </a:xfrm>
        </p:spPr>
      </p:pic>
      <p:pic>
        <p:nvPicPr>
          <p:cNvPr id="5" name="Picture 4" descr="rDRES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70" y="1600200"/>
            <a:ext cx="4800600" cy="4902200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20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3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Raleigh: TRAP retraction</a:t>
            </a:r>
            <a:endParaRPr lang="en-US" dirty="0"/>
          </a:p>
        </p:txBody>
      </p:sp>
      <p:pic>
        <p:nvPicPr>
          <p:cNvPr id="4" name="Content Placeholder 3" descr="rTRAP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61" r="-36161"/>
          <a:stretch>
            <a:fillRect/>
          </a:stretch>
        </p:blipFill>
        <p:spPr/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21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2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Raleigh changes by education group</a:t>
            </a:r>
            <a:endParaRPr lang="en-US" sz="3200" dirty="0"/>
          </a:p>
        </p:txBody>
      </p:sp>
      <p:pic>
        <p:nvPicPr>
          <p:cNvPr id="5" name="Content Placeholder 4" descr="Raleigh_EdChange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5" b="-2735"/>
          <a:stretch>
            <a:fillRect/>
          </a:stretch>
        </p:blipFill>
        <p:spPr>
          <a:xfrm>
            <a:off x="98274" y="1270000"/>
            <a:ext cx="9061843" cy="5369981"/>
          </a:xfrm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22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5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Raleigh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effects of preceding &amp; following place, DOB, education, duration</a:t>
            </a:r>
          </a:p>
          <a:p>
            <a:r>
              <a:rPr lang="en-US" dirty="0" smtClean="0"/>
              <a:t>By-speaker random intercepts, by-duration random slopes</a:t>
            </a:r>
          </a:p>
          <a:p>
            <a:endParaRPr lang="en-US" dirty="0"/>
          </a:p>
          <a:p>
            <a:r>
              <a:rPr lang="en-US" dirty="0" smtClean="0"/>
              <a:t>Education is significant only in the model for FACE</a:t>
            </a:r>
          </a:p>
          <a:p>
            <a:pPr lvl="1"/>
            <a:r>
              <a:rPr lang="en-US" i="1" dirty="0" smtClean="0"/>
              <a:t>national vs. local ** </a:t>
            </a:r>
          </a:p>
          <a:p>
            <a:pPr lvl="1"/>
            <a:r>
              <a:rPr lang="en-US" i="1" dirty="0" smtClean="0"/>
              <a:t>regional vs. local marginal (p=.06)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23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5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Philadelphia we saw:</a:t>
            </a:r>
          </a:p>
          <a:p>
            <a:pPr lvl="1"/>
            <a:r>
              <a:rPr lang="en-US" dirty="0" smtClean="0"/>
              <a:t>Strong reversal of BAD, THOUGHT, MOUTH </a:t>
            </a:r>
          </a:p>
          <a:p>
            <a:pPr lvl="1"/>
            <a:r>
              <a:rPr lang="en-US" dirty="0" smtClean="0"/>
              <a:t>led by national group</a:t>
            </a:r>
          </a:p>
          <a:p>
            <a:pPr lvl="1"/>
            <a:r>
              <a:rPr lang="en-US" dirty="0" smtClean="0"/>
              <a:t>Continuing change in FACE, PRICE</a:t>
            </a:r>
          </a:p>
          <a:p>
            <a:pPr lvl="1"/>
            <a:endParaRPr lang="en-US" dirty="0"/>
          </a:p>
          <a:p>
            <a:r>
              <a:rPr lang="en-US" dirty="0" smtClean="0"/>
              <a:t>Whereas in Raleigh:</a:t>
            </a:r>
          </a:p>
          <a:p>
            <a:pPr lvl="1"/>
            <a:r>
              <a:rPr lang="en-US" dirty="0" smtClean="0"/>
              <a:t>All features have some degree of salience</a:t>
            </a:r>
          </a:p>
          <a:p>
            <a:pPr lvl="1"/>
            <a:r>
              <a:rPr lang="en-US" dirty="0" smtClean="0"/>
              <a:t>Education groups are not well differentiated</a:t>
            </a:r>
          </a:p>
          <a:p>
            <a:pPr lvl="1"/>
            <a:r>
              <a:rPr lang="en-US" dirty="0" smtClean="0"/>
              <a:t>But lack the clear lock-step pattern seen in Philadelphia changes from below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24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7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hypothesis is borne </a:t>
            </a:r>
            <a:r>
              <a:rPr lang="en-US" dirty="0" smtClean="0"/>
              <a:t>out: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effect of college education is not uniform</a:t>
            </a:r>
          </a:p>
          <a:p>
            <a:endParaRPr lang="en-US" dirty="0" smtClean="0"/>
          </a:p>
          <a:p>
            <a:r>
              <a:rPr lang="en-US" dirty="0" smtClean="0"/>
              <a:t>National university speakers show greatest retreat from salient local features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25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7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sz="3100" dirty="0" smtClean="0"/>
              <a:t>Thank You!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 smtClean="0"/>
              <a:t>References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708" y="1600200"/>
            <a:ext cx="8396091" cy="4876800"/>
          </a:xfrm>
        </p:spPr>
        <p:txBody>
          <a:bodyPr>
            <a:normAutofit/>
          </a:bodyPr>
          <a:lstStyle/>
          <a:p>
            <a:r>
              <a:rPr lang="en-US" sz="1800" dirty="0" err="1"/>
              <a:t>Dodsworth</a:t>
            </a:r>
            <a:r>
              <a:rPr lang="en-US" sz="1800" dirty="0"/>
              <a:t>, Robin, and Mary Kohn. 2012. Urban rejection of the vernacular: The SVS undone. </a:t>
            </a:r>
            <a:r>
              <a:rPr lang="en-US" sz="1800" i="1" dirty="0" smtClean="0"/>
              <a:t>Language </a:t>
            </a:r>
            <a:r>
              <a:rPr lang="en-US" sz="1800" i="1" dirty="0"/>
              <a:t>Variation and Change </a:t>
            </a:r>
            <a:r>
              <a:rPr lang="en-US" sz="1800" dirty="0"/>
              <a:t>24:221–245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Fridland</a:t>
            </a:r>
            <a:r>
              <a:rPr lang="en-US" sz="1800" dirty="0"/>
              <a:t>, Valerie, Kathryn Bartlett, and Roger </a:t>
            </a:r>
            <a:r>
              <a:rPr lang="en-US" sz="1800" dirty="0" err="1"/>
              <a:t>Kreuz</a:t>
            </a:r>
            <a:r>
              <a:rPr lang="en-US" sz="1800" dirty="0"/>
              <a:t>. 2004. Do you hear what I hear? </a:t>
            </a:r>
            <a:r>
              <a:rPr lang="en-US" sz="1800" dirty="0" smtClean="0"/>
              <a:t>Experimental </a:t>
            </a:r>
            <a:r>
              <a:rPr lang="en-US" sz="1800" dirty="0"/>
              <a:t>measurement of the perceptual salience of acoustically manipulated vowel </a:t>
            </a:r>
            <a:r>
              <a:rPr lang="en-US" sz="1800" dirty="0" smtClean="0"/>
              <a:t>variants </a:t>
            </a:r>
            <a:r>
              <a:rPr lang="en-US" sz="1800" dirty="0"/>
              <a:t>by Southern speakers in Memphis, TN. </a:t>
            </a:r>
            <a:r>
              <a:rPr lang="en-US" sz="1800" i="1" dirty="0"/>
              <a:t>Language Variation and Change</a:t>
            </a:r>
            <a:r>
              <a:rPr lang="en-US" sz="1800" dirty="0"/>
              <a:t> 16:1–16. </a:t>
            </a:r>
            <a:endParaRPr lang="en-US" sz="1800" dirty="0" smtClean="0"/>
          </a:p>
          <a:p>
            <a:r>
              <a:rPr lang="en-US" sz="1800" dirty="0" err="1" smtClean="0"/>
              <a:t>Labov</a:t>
            </a:r>
            <a:r>
              <a:rPr lang="en-US" sz="1800" dirty="0"/>
              <a:t>, William. 2001. Principles of Linguistic Change: Social Factors. Oxford: Blackwell. </a:t>
            </a:r>
            <a:endParaRPr lang="en-US" sz="1800" dirty="0" smtClean="0"/>
          </a:p>
          <a:p>
            <a:r>
              <a:rPr lang="en-US" sz="1800" dirty="0" err="1" smtClean="0"/>
              <a:t>Labov</a:t>
            </a:r>
            <a:r>
              <a:rPr lang="en-US" sz="1800" dirty="0"/>
              <a:t>, William, Ingrid </a:t>
            </a:r>
            <a:r>
              <a:rPr lang="en-US" sz="1800" dirty="0" err="1"/>
              <a:t>Rosenfelder</a:t>
            </a:r>
            <a:r>
              <a:rPr lang="en-US" sz="1800" dirty="0"/>
              <a:t>, and Josef </a:t>
            </a:r>
            <a:r>
              <a:rPr lang="en-US" sz="1800" dirty="0" err="1"/>
              <a:t>Fruehwald</a:t>
            </a:r>
            <a:r>
              <a:rPr lang="en-US" sz="1800" dirty="0"/>
              <a:t>. 2013. One hundred years of sound </a:t>
            </a:r>
            <a:r>
              <a:rPr lang="en-US" sz="1800" dirty="0" smtClean="0"/>
              <a:t>change </a:t>
            </a:r>
            <a:r>
              <a:rPr lang="en-US" sz="1800" dirty="0"/>
              <a:t>in Philadelphia: linear incrementation, reversal and re-analysis. </a:t>
            </a:r>
            <a:r>
              <a:rPr lang="en-US" sz="1800" i="1" dirty="0"/>
              <a:t>Language</a:t>
            </a:r>
            <a:r>
              <a:rPr lang="en-US" sz="1800" dirty="0"/>
              <a:t> 89:30–65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Prichard</a:t>
            </a:r>
            <a:r>
              <a:rPr lang="en-US" sz="1800" dirty="0"/>
              <a:t>, Hilary, and Meredith </a:t>
            </a:r>
            <a:r>
              <a:rPr lang="en-US" sz="1800" dirty="0" err="1"/>
              <a:t>Tamminga</a:t>
            </a:r>
            <a:r>
              <a:rPr lang="en-US" sz="1800" dirty="0"/>
              <a:t>. 2012. The impact of higher education on </a:t>
            </a:r>
            <a:r>
              <a:rPr lang="en-US" sz="1800" dirty="0" smtClean="0"/>
              <a:t>Philadelphia </a:t>
            </a:r>
            <a:r>
              <a:rPr lang="en-US" sz="1800" dirty="0"/>
              <a:t>vowels. </a:t>
            </a:r>
            <a:r>
              <a:rPr lang="en-US" sz="1800" i="1" dirty="0" smtClean="0"/>
              <a:t>University </a:t>
            </a:r>
            <a:r>
              <a:rPr lang="en-US" sz="1800" i="1" dirty="0"/>
              <a:t>of Pennsylvania Working Papers in Linguistics </a:t>
            </a:r>
            <a:r>
              <a:rPr lang="en-US" sz="1800" dirty="0"/>
              <a:t>18.2</a:t>
            </a:r>
            <a:r>
              <a:rPr lang="en-US" sz="1800" dirty="0" smtClean="0"/>
              <a:t>:87</a:t>
            </a:r>
            <a:r>
              <a:rPr lang="en-US" sz="1800" dirty="0"/>
              <a:t>–95. </a:t>
            </a:r>
          </a:p>
          <a:p>
            <a:endParaRPr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26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83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test this hypothesis in two locations: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Philadelphia, PA</a:t>
            </a:r>
          </a:p>
          <a:p>
            <a:pPr lvl="2"/>
            <a:r>
              <a:rPr lang="en-US" sz="2200" dirty="0" smtClean="0"/>
              <a:t>reversal of socially-salient dialect features</a:t>
            </a:r>
          </a:p>
          <a:p>
            <a:pPr lvl="2"/>
            <a:r>
              <a:rPr lang="en-US" sz="2200" dirty="0" smtClean="0"/>
              <a:t>no evidence of influence of large-scale dialect contact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Raleigh, NC</a:t>
            </a:r>
          </a:p>
          <a:p>
            <a:pPr lvl="2"/>
            <a:r>
              <a:rPr lang="en-US" sz="2200" dirty="0" smtClean="0"/>
              <a:t>leveling of SVS features following dialect contact</a:t>
            </a:r>
          </a:p>
          <a:p>
            <a:pPr lvl="2"/>
            <a:r>
              <a:rPr lang="en-US" sz="2200" dirty="0" smtClean="0"/>
              <a:t>large-scale migration of Northerners begins in 1960s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3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3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Philadelphia, 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113" y="2426346"/>
            <a:ext cx="8229600" cy="1643294"/>
          </a:xfrm>
        </p:spPr>
        <p:txBody>
          <a:bodyPr numCol="2"/>
          <a:lstStyle/>
          <a:p>
            <a:r>
              <a:rPr lang="en-US" dirty="0"/>
              <a:t>R</a:t>
            </a:r>
            <a:r>
              <a:rPr lang="en-US" dirty="0" smtClean="0"/>
              <a:t>eversal of:</a:t>
            </a:r>
            <a:endParaRPr lang="en-US" dirty="0"/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æh</a:t>
            </a:r>
            <a:r>
              <a:rPr lang="en-US" dirty="0" smtClean="0"/>
              <a:t>/ BAD 			</a:t>
            </a:r>
          </a:p>
          <a:p>
            <a:pPr lvl="1"/>
            <a:r>
              <a:rPr lang="en-US" dirty="0" smtClean="0"/>
              <a:t>/oh/  THOUGHT </a:t>
            </a:r>
          </a:p>
          <a:p>
            <a:pPr lvl="1"/>
            <a:r>
              <a:rPr lang="en-US" dirty="0" smtClean="0"/>
              <a:t>/aw/  MOUTH</a:t>
            </a:r>
            <a:endParaRPr lang="en-US" dirty="0"/>
          </a:p>
          <a:p>
            <a:r>
              <a:rPr lang="en-US" dirty="0"/>
              <a:t>Ongoing </a:t>
            </a:r>
            <a:r>
              <a:rPr lang="en-US" dirty="0" smtClean="0"/>
              <a:t>change in: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eyC</a:t>
            </a:r>
            <a:r>
              <a:rPr lang="en-US" dirty="0"/>
              <a:t>/ FACE</a:t>
            </a:r>
          </a:p>
          <a:p>
            <a:pPr lvl="1"/>
            <a:r>
              <a:rPr lang="en-US" dirty="0"/>
              <a:t>/ay0/ PRICE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636" y="4375670"/>
            <a:ext cx="7927796" cy="1779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75439"/>
                </a:solidFill>
              </a:rPr>
              <a:t>BAD</a:t>
            </a:r>
            <a:r>
              <a:rPr lang="en-US" sz="2000" dirty="0"/>
              <a:t> represents tense class of Philadelphia split short-a system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75439"/>
                </a:solidFill>
              </a:rPr>
              <a:t>THOUGHT</a:t>
            </a:r>
            <a:r>
              <a:rPr lang="en-US" sz="2000" dirty="0"/>
              <a:t> is especially tense and raised in </a:t>
            </a:r>
            <a:r>
              <a:rPr lang="en-US" sz="2000" dirty="0" smtClean="0"/>
              <a:t>Philadelphia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75439"/>
                </a:solidFill>
              </a:rPr>
              <a:t>MOUTH</a:t>
            </a:r>
            <a:r>
              <a:rPr lang="en-US" sz="2000" dirty="0"/>
              <a:t> is raised and </a:t>
            </a:r>
            <a:r>
              <a:rPr lang="en-US" sz="2000" dirty="0" smtClean="0"/>
              <a:t>fronted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75439"/>
                </a:solidFill>
              </a:rPr>
              <a:t>FACE</a:t>
            </a:r>
            <a:r>
              <a:rPr lang="en-US" sz="2000" dirty="0"/>
              <a:t> is raised and fronted in checked position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75439"/>
                </a:solidFill>
              </a:rPr>
              <a:t>PRICE</a:t>
            </a:r>
            <a:r>
              <a:rPr lang="en-US" sz="2000" dirty="0"/>
              <a:t> is raised before voiceless </a:t>
            </a:r>
            <a:r>
              <a:rPr lang="en-US" sz="2000" dirty="0" smtClean="0"/>
              <a:t>consonants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2622" y="1698251"/>
            <a:ext cx="5080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cs typeface="News Gothic MT (Headings)"/>
              </a:rPr>
              <a:t>Labov</a:t>
            </a:r>
            <a:r>
              <a:rPr lang="en-US" sz="2800" dirty="0" smtClean="0">
                <a:cs typeface="News Gothic MT (Headings)"/>
              </a:rPr>
              <a:t> et al. 2013 document:</a:t>
            </a:r>
            <a:endParaRPr lang="en-US" sz="2800" dirty="0">
              <a:cs typeface="News Gothic MT (Headings)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4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3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 </a:t>
            </a:r>
            <a:r>
              <a:rPr lang="en-US" dirty="0"/>
              <a:t>v</a:t>
            </a:r>
            <a:r>
              <a:rPr lang="en-US" dirty="0" smtClean="0"/>
              <a:t>owel salience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vowels undergoing reversal are also salient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1970s LCV studies showed “moderate degree of awareness” for raised MOUTH but not PRICE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Labov</a:t>
            </a:r>
            <a:r>
              <a:rPr lang="en-US" dirty="0" smtClean="0"/>
              <a:t> et al. 2013 identify tense BAD and THOUGHT as local stereotypes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As of yet no evidence of social awareness of FACE raising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5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0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 sound changes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17776"/>
            <a:ext cx="852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Ed D., </a:t>
            </a:r>
            <a:r>
              <a:rPr lang="en-US" dirty="0" smtClean="0"/>
              <a:t>male born 1889, high school education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Spaz A.</a:t>
            </a:r>
            <a:r>
              <a:rPr lang="en-US" dirty="0" smtClean="0">
                <a:solidFill>
                  <a:srgbClr val="000000"/>
                </a:solidFill>
              </a:rPr>
              <a:t>, male born 1992, high school education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pic>
        <p:nvPicPr>
          <p:cNvPr id="21" name="Content Placeholder 20" descr="tradish_chang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33" r="-13533"/>
          <a:stretch>
            <a:fillRect/>
          </a:stretch>
        </p:blipFill>
        <p:spPr>
          <a:xfrm>
            <a:off x="736600" y="1358900"/>
            <a:ext cx="7670800" cy="4545659"/>
          </a:xfr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2870200" y="2603500"/>
            <a:ext cx="12700" cy="736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882900" y="2184400"/>
            <a:ext cx="355600" cy="2540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495800" y="3746500"/>
            <a:ext cx="76200" cy="1041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067300" y="3327400"/>
            <a:ext cx="508000" cy="1193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6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4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40625" cy="4876800"/>
          </a:xfrm>
        </p:spPr>
        <p:txBody>
          <a:bodyPr/>
          <a:lstStyle/>
          <a:p>
            <a:pPr>
              <a:tabLst>
                <a:tab pos="3717925" algn="l"/>
              </a:tabLst>
            </a:pPr>
            <a:r>
              <a:rPr lang="en-US" dirty="0"/>
              <a:t>Philadelphia Neighborhood </a:t>
            </a:r>
            <a:r>
              <a:rPr lang="en-US" dirty="0" smtClean="0"/>
              <a:t>Corpus (</a:t>
            </a:r>
            <a:r>
              <a:rPr lang="en-US" dirty="0" err="1" smtClean="0"/>
              <a:t>Labov</a:t>
            </a:r>
            <a:r>
              <a:rPr lang="en-US" dirty="0" smtClean="0"/>
              <a:t> et al. 2013)</a:t>
            </a:r>
          </a:p>
          <a:p>
            <a:pPr>
              <a:tabLst>
                <a:tab pos="3717925" algn="l"/>
              </a:tabLst>
            </a:pPr>
            <a:endParaRPr lang="en-US" dirty="0"/>
          </a:p>
          <a:p>
            <a:pPr>
              <a:tabLst>
                <a:tab pos="3717925" algn="l"/>
              </a:tabLst>
            </a:pPr>
            <a:r>
              <a:rPr lang="en-US" dirty="0" smtClean="0"/>
              <a:t>201</a:t>
            </a:r>
            <a:r>
              <a:rPr lang="en-US" dirty="0"/>
              <a:t> speakers </a:t>
            </a:r>
            <a:r>
              <a:rPr lang="en-US" dirty="0" smtClean="0"/>
              <a:t>born </a:t>
            </a:r>
            <a:r>
              <a:rPr lang="en-US" dirty="0"/>
              <a:t>between 1889 and 1994</a:t>
            </a:r>
          </a:p>
          <a:p>
            <a:pPr>
              <a:tabLst>
                <a:tab pos="3717925" algn="l"/>
              </a:tabLst>
            </a:pPr>
            <a:endParaRPr lang="en-US" dirty="0" smtClean="0"/>
          </a:p>
          <a:p>
            <a:pPr>
              <a:tabLst>
                <a:tab pos="3717925" algn="l"/>
              </a:tabLst>
            </a:pPr>
            <a:r>
              <a:rPr lang="en-US" sz="2000" dirty="0" smtClean="0">
                <a:solidFill>
                  <a:srgbClr val="375439"/>
                </a:solidFill>
              </a:rPr>
              <a:t>134: </a:t>
            </a:r>
            <a:r>
              <a:rPr lang="en-US" sz="2000" dirty="0" smtClean="0"/>
              <a:t>No higher education</a:t>
            </a:r>
          </a:p>
          <a:p>
            <a:pPr>
              <a:tabLst>
                <a:tab pos="3717925" algn="l"/>
              </a:tabLst>
            </a:pPr>
            <a:r>
              <a:rPr lang="en-US" sz="2000" dirty="0" smtClean="0">
                <a:solidFill>
                  <a:srgbClr val="375439"/>
                </a:solidFill>
              </a:rPr>
              <a:t>  23: </a:t>
            </a:r>
            <a:r>
              <a:rPr lang="en-US" sz="2000" dirty="0" smtClean="0"/>
              <a:t>Local college 	(e.g., </a:t>
            </a:r>
            <a:r>
              <a:rPr lang="en-US" sz="2000" dirty="0" err="1" smtClean="0"/>
              <a:t>Phila</a:t>
            </a:r>
            <a:r>
              <a:rPr lang="en-US" sz="2000" dirty="0" smtClean="0"/>
              <a:t>. Community College)</a:t>
            </a:r>
          </a:p>
          <a:p>
            <a:pPr>
              <a:tabLst>
                <a:tab pos="3717925" algn="l"/>
              </a:tabLst>
            </a:pPr>
            <a:r>
              <a:rPr lang="en-US" sz="2000" dirty="0" smtClean="0">
                <a:solidFill>
                  <a:srgbClr val="375439"/>
                </a:solidFill>
              </a:rPr>
              <a:t>  27: </a:t>
            </a:r>
            <a:r>
              <a:rPr lang="en-US" sz="2000" dirty="0" smtClean="0"/>
              <a:t>Regional college	(e.g., Drexel University)</a:t>
            </a:r>
          </a:p>
          <a:p>
            <a:pPr>
              <a:tabLst>
                <a:tab pos="3717925" algn="l"/>
              </a:tabLst>
            </a:pPr>
            <a:r>
              <a:rPr lang="en-US" sz="2000" dirty="0" smtClean="0">
                <a:solidFill>
                  <a:srgbClr val="375439"/>
                </a:solidFill>
              </a:rPr>
              <a:t>  17: </a:t>
            </a:r>
            <a:r>
              <a:rPr lang="en-US" sz="2000" dirty="0" smtClean="0"/>
              <a:t>National college	(e.g., University of Pennsylvania)</a:t>
            </a:r>
            <a:endParaRPr lang="en-US" sz="2000" dirty="0"/>
          </a:p>
          <a:p>
            <a:pPr>
              <a:tabLst>
                <a:tab pos="3717925" algn="l"/>
              </a:tabLst>
            </a:pP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7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73201" y="367193"/>
            <a:ext cx="6686549" cy="6429824"/>
            <a:chOff x="1473201" y="367193"/>
            <a:chExt cx="6686549" cy="6429824"/>
          </a:xfrm>
        </p:grpSpPr>
        <p:pic>
          <p:nvPicPr>
            <p:cNvPr id="5" name="Picture 4" descr="Phila_changes2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62" b="8779"/>
            <a:stretch/>
          </p:blipFill>
          <p:spPr>
            <a:xfrm>
              <a:off x="1519103" y="2377515"/>
              <a:ext cx="6469198" cy="2245055"/>
            </a:xfrm>
            <a:prstGeom prst="rect">
              <a:avLst/>
            </a:prstGeom>
          </p:spPr>
        </p:pic>
        <p:pic>
          <p:nvPicPr>
            <p:cNvPr id="4" name="Picture 3" descr="Phila_changes1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14" r="4873" b="8568"/>
            <a:stretch/>
          </p:blipFill>
          <p:spPr>
            <a:xfrm>
              <a:off x="1473201" y="367193"/>
              <a:ext cx="6197599" cy="2223607"/>
            </a:xfrm>
            <a:prstGeom prst="rect">
              <a:avLst/>
            </a:prstGeom>
          </p:spPr>
        </p:pic>
        <p:pic>
          <p:nvPicPr>
            <p:cNvPr id="7" name="Picture 6" descr="Phila_changes3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33"/>
            <a:stretch/>
          </p:blipFill>
          <p:spPr>
            <a:xfrm>
              <a:off x="1504950" y="4525837"/>
              <a:ext cx="6654800" cy="2271180"/>
            </a:xfrm>
            <a:prstGeom prst="rect">
              <a:avLst/>
            </a:prstGeom>
          </p:spPr>
        </p:pic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8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progress</a:t>
            </a:r>
            <a:endParaRPr lang="en-US" dirty="0"/>
          </a:p>
        </p:txBody>
      </p:sp>
      <p:pic>
        <p:nvPicPr>
          <p:cNvPr id="4" name="Content Placeholder 3" descr="pFACE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r="23415"/>
          <a:stretch/>
        </p:blipFill>
        <p:spPr>
          <a:xfrm>
            <a:off x="244757" y="1615499"/>
            <a:ext cx="3814435" cy="4876800"/>
          </a:xfrm>
        </p:spPr>
      </p:pic>
      <p:pic>
        <p:nvPicPr>
          <p:cNvPr id="5" name="Picture 4" descr="pPRIC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99" y="1600495"/>
            <a:ext cx="5003800" cy="4902200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NWAV 42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Prichard &amp; Dodsworth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CFEC368-1D7A-4F81-ABF6-AE0E36BAF64C}" type="slidenum">
              <a:rPr lang="en-US" smtClean="0"/>
              <a:pPr algn="r"/>
              <a:t>9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5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8875</TotalTime>
  <Words>1465</Words>
  <Application>Microsoft Macintosh PowerPoint</Application>
  <PresentationFormat>On-screen Show (4:3)</PresentationFormat>
  <Paragraphs>248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Where education and salience meet, local dialects retreat</vt:lpstr>
      <vt:lpstr>Interaction of education &amp; salience</vt:lpstr>
      <vt:lpstr>Testing the interaction</vt:lpstr>
      <vt:lpstr>Philadelphia, PA</vt:lpstr>
      <vt:lpstr>Philadelphia vowel salience</vt:lpstr>
      <vt:lpstr>Philadelphia sound changes</vt:lpstr>
      <vt:lpstr>Philadelphia Data</vt:lpstr>
      <vt:lpstr>PowerPoint Presentation</vt:lpstr>
      <vt:lpstr>Changes in progress</vt:lpstr>
      <vt:lpstr>Reversal of change</vt:lpstr>
      <vt:lpstr>Reversal of change</vt:lpstr>
      <vt:lpstr>PowerPoint Presentation</vt:lpstr>
      <vt:lpstr>Philadelphia Statistics</vt:lpstr>
      <vt:lpstr>Philadelphia</vt:lpstr>
      <vt:lpstr>Raleigh, NC: Southern Vowel Shift</vt:lpstr>
      <vt:lpstr>Raleigh, NC</vt:lpstr>
      <vt:lpstr>Raleigh Data</vt:lpstr>
      <vt:lpstr>Change over time in the Raleigh front vowel system</vt:lpstr>
      <vt:lpstr>Raleigh: FLEECE &amp; KIT reversal</vt:lpstr>
      <vt:lpstr>Raleigh: FACE &amp; DRESS reversal</vt:lpstr>
      <vt:lpstr>Raleigh: TRAP retraction</vt:lpstr>
      <vt:lpstr>Raleigh changes by education group</vt:lpstr>
      <vt:lpstr>Raleigh Statistics</vt:lpstr>
      <vt:lpstr>Discussion</vt:lpstr>
      <vt:lpstr>Conclusions</vt:lpstr>
      <vt:lpstr>Thank You! References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education and salience meet, local dialects retreat</dc:title>
  <dc:creator>Hilary Prichard</dc:creator>
  <cp:lastModifiedBy>Hilary Prichard</cp:lastModifiedBy>
  <cp:revision>86</cp:revision>
  <dcterms:created xsi:type="dcterms:W3CDTF">2013-10-09T20:17:41Z</dcterms:created>
  <dcterms:modified xsi:type="dcterms:W3CDTF">2013-10-22T01:22:34Z</dcterms:modified>
</cp:coreProperties>
</file>