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0" autoAdjust="0"/>
  </p:normalViewPr>
  <p:slideViewPr>
    <p:cSldViewPr>
      <p:cViewPr>
        <p:scale>
          <a:sx n="100" d="100"/>
          <a:sy n="100" d="100"/>
        </p:scale>
        <p:origin x="-516" y="-115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608478B-9058-49C8-8349-5EB76D2D12D5}" type="datetimeFigureOut">
              <a:rPr lang="zh-CN" altLang="en-US" smtClean="0"/>
              <a:pPr/>
              <a:t>2015/12/7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3B695E-DADD-4D56-979B-626DB4A095DD}"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608478B-9058-49C8-8349-5EB76D2D12D5}" type="datetimeFigureOut">
              <a:rPr lang="zh-CN" altLang="en-US" smtClean="0"/>
              <a:pPr/>
              <a:t>2015/12/7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3B695E-DADD-4D56-979B-626DB4A095DD}"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608478B-9058-49C8-8349-5EB76D2D12D5}" type="datetimeFigureOut">
              <a:rPr lang="zh-CN" altLang="en-US" smtClean="0"/>
              <a:pPr/>
              <a:t>2015/12/7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3B695E-DADD-4D56-979B-626DB4A095DD}"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608478B-9058-49C8-8349-5EB76D2D12D5}" type="datetimeFigureOut">
              <a:rPr lang="zh-CN" altLang="en-US" smtClean="0"/>
              <a:pPr/>
              <a:t>2015/12/7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3B695E-DADD-4D56-979B-626DB4A095D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608478B-9058-49C8-8349-5EB76D2D12D5}" type="datetimeFigureOut">
              <a:rPr lang="zh-CN" altLang="en-US" smtClean="0"/>
              <a:pPr/>
              <a:t>2015/12/7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3B695E-DADD-4D56-979B-626DB4A095DD}"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608478B-9058-49C8-8349-5EB76D2D12D5}" type="datetimeFigureOut">
              <a:rPr lang="zh-CN" altLang="en-US" smtClean="0"/>
              <a:pPr/>
              <a:t>2015/12/7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3B695E-DADD-4D56-979B-626DB4A095DD}"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608478B-9058-49C8-8349-5EB76D2D12D5}" type="datetimeFigureOut">
              <a:rPr lang="zh-CN" altLang="en-US" smtClean="0"/>
              <a:pPr/>
              <a:t>2015/12/7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3B695E-DADD-4D56-979B-626DB4A095DD}"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608478B-9058-49C8-8349-5EB76D2D12D5}" type="datetimeFigureOut">
              <a:rPr lang="zh-CN" altLang="en-US" smtClean="0"/>
              <a:pPr/>
              <a:t>2015/12/7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3B695E-DADD-4D56-979B-626DB4A095DD}"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608478B-9058-49C8-8349-5EB76D2D12D5}" type="datetimeFigureOut">
              <a:rPr lang="zh-CN" altLang="en-US" smtClean="0"/>
              <a:pPr/>
              <a:t>2015/12/7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3B695E-DADD-4D56-979B-626DB4A095DD}"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608478B-9058-49C8-8349-5EB76D2D12D5}" type="datetimeFigureOut">
              <a:rPr lang="zh-CN" altLang="en-US" smtClean="0"/>
              <a:pPr/>
              <a:t>2015/12/7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3B695E-DADD-4D56-979B-626DB4A095DD}"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608478B-9058-49C8-8349-5EB76D2D12D5}" type="datetimeFigureOut">
              <a:rPr lang="zh-CN" altLang="en-US" smtClean="0"/>
              <a:pPr/>
              <a:t>2015/12/7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3B695E-DADD-4D56-979B-626DB4A095DD}"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08478B-9058-49C8-8349-5EB76D2D12D5}" type="datetimeFigureOut">
              <a:rPr lang="zh-CN" altLang="en-US" smtClean="0"/>
              <a:pPr/>
              <a:t>2015/12/7</a:t>
            </a:fld>
            <a:endParaRPr lang="zh-CN" altLang="en-US"/>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3B695E-DADD-4D56-979B-626DB4A095D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57224" y="500043"/>
            <a:ext cx="7772400" cy="714379"/>
          </a:xfrm>
        </p:spPr>
        <p:txBody>
          <a:bodyPr>
            <a:normAutofit/>
          </a:bodyPr>
          <a:lstStyle/>
          <a:p>
            <a:r>
              <a:rPr lang="zh-CN" altLang="en-US" sz="3200" dirty="0" smtClean="0"/>
              <a:t>进口水果操作流程概述</a:t>
            </a:r>
            <a:endParaRPr lang="zh-CN" altLang="en-US" sz="3200" dirty="0"/>
          </a:p>
        </p:txBody>
      </p:sp>
      <p:sp>
        <p:nvSpPr>
          <p:cNvPr id="3" name="副标题 2"/>
          <p:cNvSpPr>
            <a:spLocks noGrp="1"/>
          </p:cNvSpPr>
          <p:nvPr>
            <p:ph type="subTitle" idx="1"/>
          </p:nvPr>
        </p:nvSpPr>
        <p:spPr>
          <a:xfrm>
            <a:off x="642911" y="1643051"/>
            <a:ext cx="8143932" cy="4214842"/>
          </a:xfrm>
        </p:spPr>
        <p:txBody>
          <a:bodyPr>
            <a:normAutofit/>
          </a:bodyPr>
          <a:lstStyle/>
          <a:p>
            <a:pPr algn="l"/>
            <a:r>
              <a:rPr lang="zh-CN" altLang="en-US" sz="2800" dirty="0" smtClean="0">
                <a:solidFill>
                  <a:schemeClr val="tx1"/>
                </a:solidFill>
              </a:rPr>
              <a:t>一、申请进境动植物检疫许可证</a:t>
            </a:r>
            <a:endParaRPr lang="en-US" altLang="zh-CN" sz="2800" dirty="0">
              <a:solidFill>
                <a:schemeClr val="tx1"/>
              </a:solidFill>
            </a:endParaRPr>
          </a:p>
          <a:p>
            <a:pPr algn="l"/>
            <a:r>
              <a:rPr lang="zh-CN" altLang="en-US" sz="2800" dirty="0" smtClean="0">
                <a:solidFill>
                  <a:schemeClr val="tx1"/>
                </a:solidFill>
              </a:rPr>
              <a:t>二、货物发出，单据审核（预审，修改）</a:t>
            </a:r>
            <a:endParaRPr lang="en-US" altLang="zh-CN" sz="2800" dirty="0" smtClean="0">
              <a:solidFill>
                <a:schemeClr val="tx1"/>
              </a:solidFill>
            </a:endParaRPr>
          </a:p>
          <a:p>
            <a:pPr algn="l"/>
            <a:r>
              <a:rPr lang="zh-CN" altLang="en-US" sz="2800" dirty="0">
                <a:solidFill>
                  <a:schemeClr val="tx1"/>
                </a:solidFill>
              </a:rPr>
              <a:t>三</a:t>
            </a:r>
            <a:r>
              <a:rPr lang="zh-CN" altLang="en-US" sz="2800" dirty="0" smtClean="0">
                <a:solidFill>
                  <a:schemeClr val="tx1"/>
                </a:solidFill>
              </a:rPr>
              <a:t>、货物到达，提、运单换单</a:t>
            </a:r>
            <a:endParaRPr lang="en-US" altLang="zh-CN" sz="2800" dirty="0" smtClean="0">
              <a:solidFill>
                <a:schemeClr val="tx1"/>
              </a:solidFill>
            </a:endParaRPr>
          </a:p>
          <a:p>
            <a:pPr algn="l"/>
            <a:r>
              <a:rPr lang="zh-CN" altLang="en-US" sz="2800" dirty="0">
                <a:solidFill>
                  <a:schemeClr val="tx1"/>
                </a:solidFill>
              </a:rPr>
              <a:t>四</a:t>
            </a:r>
            <a:r>
              <a:rPr lang="zh-CN" altLang="en-US" sz="2800" dirty="0" smtClean="0">
                <a:solidFill>
                  <a:schemeClr val="tx1"/>
                </a:solidFill>
              </a:rPr>
              <a:t>、商检报检，出通关单</a:t>
            </a:r>
            <a:endParaRPr lang="en-US" altLang="zh-CN" sz="2800" dirty="0" smtClean="0">
              <a:solidFill>
                <a:schemeClr val="tx1"/>
              </a:solidFill>
            </a:endParaRPr>
          </a:p>
          <a:p>
            <a:pPr algn="l"/>
            <a:r>
              <a:rPr lang="zh-CN" altLang="en-US" sz="2800" dirty="0">
                <a:solidFill>
                  <a:schemeClr val="tx1"/>
                </a:solidFill>
              </a:rPr>
              <a:t>五</a:t>
            </a:r>
            <a:r>
              <a:rPr lang="zh-CN" altLang="en-US" sz="2800" dirty="0" smtClean="0">
                <a:solidFill>
                  <a:schemeClr val="tx1"/>
                </a:solidFill>
              </a:rPr>
              <a:t>、海关报关，估价，出税单，缴税，放行</a:t>
            </a:r>
            <a:endParaRPr lang="en-US" altLang="zh-CN" sz="2800" dirty="0" smtClean="0">
              <a:solidFill>
                <a:schemeClr val="tx1"/>
              </a:solidFill>
            </a:endParaRPr>
          </a:p>
          <a:p>
            <a:pPr algn="l"/>
            <a:r>
              <a:rPr lang="zh-CN" altLang="en-US" sz="2800" dirty="0">
                <a:solidFill>
                  <a:schemeClr val="tx1"/>
                </a:solidFill>
              </a:rPr>
              <a:t>六</a:t>
            </a:r>
            <a:r>
              <a:rPr lang="zh-CN" altLang="en-US" sz="2800" dirty="0" smtClean="0">
                <a:solidFill>
                  <a:schemeClr val="tx1"/>
                </a:solidFill>
              </a:rPr>
              <a:t>、商检现场抽样，出检验证书</a:t>
            </a:r>
            <a:endParaRPr lang="en-US" altLang="zh-CN" sz="2800" dirty="0" smtClean="0">
              <a:solidFill>
                <a:schemeClr val="tx1"/>
              </a:solidFill>
            </a:endParaRPr>
          </a:p>
          <a:p>
            <a:pPr algn="l"/>
            <a:r>
              <a:rPr lang="zh-CN" altLang="en-US" sz="2800" dirty="0" smtClean="0">
                <a:solidFill>
                  <a:schemeClr val="tx1"/>
                </a:solidFill>
              </a:rPr>
              <a:t>七、对外付款（付汇）</a:t>
            </a:r>
            <a:endParaRPr lang="zh-CN" altLang="en-US" sz="28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28860" y="214291"/>
            <a:ext cx="4500595" cy="500066"/>
          </a:xfrm>
        </p:spPr>
        <p:txBody>
          <a:bodyPr>
            <a:noAutofit/>
          </a:bodyPr>
          <a:lstStyle/>
          <a:p>
            <a:pPr algn="ctr"/>
            <a:r>
              <a:rPr lang="zh-CN" altLang="en-US" sz="2400" dirty="0" smtClean="0"/>
              <a:t>一、进境动植物检疫许可证</a:t>
            </a:r>
            <a:endParaRPr lang="zh-CN" altLang="en-US" sz="2400" dirty="0"/>
          </a:p>
        </p:txBody>
      </p:sp>
      <p:pic>
        <p:nvPicPr>
          <p:cNvPr id="5" name="内容占位符 4" descr="5a44050dbfc3234d.jpg"/>
          <p:cNvPicPr>
            <a:picLocks noGrp="1" noChangeAspect="1"/>
          </p:cNvPicPr>
          <p:nvPr>
            <p:ph idx="1"/>
          </p:nvPr>
        </p:nvPicPr>
        <p:blipFill>
          <a:blip r:embed="rId2"/>
          <a:stretch>
            <a:fillRect/>
          </a:stretch>
        </p:blipFill>
        <p:spPr>
          <a:xfrm>
            <a:off x="4786313" y="1214421"/>
            <a:ext cx="3587899" cy="4896423"/>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文本占位符 3"/>
          <p:cNvSpPr>
            <a:spLocks noGrp="1"/>
          </p:cNvSpPr>
          <p:nvPr>
            <p:ph type="body" sz="half" idx="2"/>
          </p:nvPr>
        </p:nvSpPr>
        <p:spPr>
          <a:xfrm>
            <a:off x="714349" y="857233"/>
            <a:ext cx="3500463" cy="5214974"/>
          </a:xfrm>
        </p:spPr>
        <p:txBody>
          <a:bodyPr>
            <a:normAutofit/>
          </a:bodyPr>
          <a:lstStyle/>
          <a:p>
            <a:r>
              <a:rPr lang="zh-CN" altLang="en-US" sz="1600" b="1" dirty="0" smtClean="0">
                <a:latin typeface="楷体" pitchFamily="49" charset="-122"/>
                <a:ea typeface="楷体" pitchFamily="49" charset="-122"/>
              </a:rPr>
              <a:t>许可条件</a:t>
            </a:r>
            <a:endParaRPr lang="zh-CN" altLang="en-US" sz="1600" dirty="0" smtClean="0">
              <a:latin typeface="楷体" pitchFamily="49" charset="-122"/>
              <a:ea typeface="楷体" pitchFamily="49" charset="-122"/>
            </a:endParaRPr>
          </a:p>
          <a:p>
            <a:r>
              <a:rPr lang="zh-CN" altLang="en-US" sz="1600" dirty="0" smtClean="0">
                <a:latin typeface="楷体" pitchFamily="49" charset="-122"/>
                <a:ea typeface="楷体" pitchFamily="49" charset="-122"/>
              </a:rPr>
              <a:t>（一）输出国家或者地区无重大动植物疫情。</a:t>
            </a:r>
          </a:p>
          <a:p>
            <a:r>
              <a:rPr lang="zh-CN" altLang="en-US" sz="1600" dirty="0" smtClean="0">
                <a:latin typeface="楷体" pitchFamily="49" charset="-122"/>
                <a:ea typeface="楷体" pitchFamily="49" charset="-122"/>
              </a:rPr>
              <a:t>（二）符合中国有关动植物检疫法律、法规、规章的规定。</a:t>
            </a:r>
          </a:p>
          <a:p>
            <a:r>
              <a:rPr lang="zh-CN" altLang="en-US" sz="1600" dirty="0" smtClean="0">
                <a:latin typeface="楷体" pitchFamily="49" charset="-122"/>
                <a:ea typeface="楷体" pitchFamily="49" charset="-122"/>
              </a:rPr>
              <a:t>（三）符合中国与输出国家或者地区签订的有关双边检疫协定（包括检疫协议、议定书、备忘录等）。</a:t>
            </a:r>
            <a:endParaRPr lang="en-US" altLang="zh-CN" sz="1600" dirty="0" smtClean="0">
              <a:latin typeface="楷体" pitchFamily="49" charset="-122"/>
              <a:ea typeface="楷体" pitchFamily="49" charset="-122"/>
            </a:endParaRPr>
          </a:p>
          <a:p>
            <a:r>
              <a:rPr lang="zh-CN" altLang="en-US" sz="1600" dirty="0" smtClean="0">
                <a:latin typeface="楷体" pitchFamily="49" charset="-122"/>
                <a:ea typeface="楷体" pitchFamily="49" charset="-122"/>
              </a:rPr>
              <a:t>（准入的进口水果及输出国名录另附页）</a:t>
            </a:r>
            <a:endParaRPr lang="en-US" altLang="zh-CN" sz="1600" dirty="0" smtClean="0">
              <a:latin typeface="楷体" pitchFamily="49" charset="-122"/>
              <a:ea typeface="楷体" pitchFamily="49" charset="-122"/>
            </a:endParaRPr>
          </a:p>
          <a:p>
            <a:endParaRPr lang="zh-CN" altLang="en-US" sz="1600" dirty="0" smtClean="0">
              <a:latin typeface="楷体" pitchFamily="49" charset="-122"/>
              <a:ea typeface="楷体" pitchFamily="49" charset="-122"/>
            </a:endParaRPr>
          </a:p>
          <a:p>
            <a:r>
              <a:rPr lang="zh-CN" altLang="en-US" sz="1600" b="1" dirty="0" smtClean="0">
                <a:latin typeface="楷体" pitchFamily="49" charset="-122"/>
                <a:ea typeface="楷体" pitchFamily="49" charset="-122"/>
              </a:rPr>
              <a:t>其他规定</a:t>
            </a:r>
            <a:endParaRPr lang="en-US" altLang="zh-CN" sz="1600" b="1" dirty="0" smtClean="0">
              <a:latin typeface="楷体" pitchFamily="49" charset="-122"/>
              <a:ea typeface="楷体" pitchFamily="49" charset="-122"/>
            </a:endParaRPr>
          </a:p>
          <a:p>
            <a:r>
              <a:rPr lang="zh-CN" altLang="en-US" sz="1600" dirty="0" smtClean="0">
                <a:latin typeface="楷体" pitchFamily="49" charset="-122"/>
                <a:ea typeface="楷体" pitchFamily="49" charset="-122"/>
              </a:rPr>
              <a:t>（一）检疫审批手续应当在贸易合同或者协议签订前办妥。</a:t>
            </a:r>
            <a:endParaRPr lang="en-US" altLang="zh-CN" sz="1600" dirty="0" smtClean="0">
              <a:latin typeface="楷体" pitchFamily="49" charset="-122"/>
              <a:ea typeface="楷体" pitchFamily="49" charset="-122"/>
            </a:endParaRPr>
          </a:p>
          <a:p>
            <a:r>
              <a:rPr lang="zh-CN" altLang="en-US" sz="1600" dirty="0" smtClean="0">
                <a:latin typeface="楷体" pitchFamily="49" charset="-122"/>
                <a:ea typeface="楷体" pitchFamily="49" charset="-122"/>
              </a:rPr>
              <a:t>（二） </a:t>
            </a:r>
            <a:r>
              <a:rPr lang="en-US" altLang="zh-CN" sz="1600" dirty="0" smtClean="0">
                <a:latin typeface="楷体" pitchFamily="49" charset="-122"/>
                <a:ea typeface="楷体" pitchFamily="49" charset="-122"/>
              </a:rPr>
              <a:t>《</a:t>
            </a:r>
            <a:r>
              <a:rPr lang="zh-CN" altLang="en-US" sz="1600" dirty="0" smtClean="0">
                <a:latin typeface="楷体" pitchFamily="49" charset="-122"/>
                <a:ea typeface="楷体" pitchFamily="49" charset="-122"/>
              </a:rPr>
              <a:t>进境动植物检疫许可证</a:t>
            </a:r>
            <a:r>
              <a:rPr lang="en-US" altLang="zh-CN" sz="1600" dirty="0" smtClean="0">
                <a:latin typeface="楷体" pitchFamily="49" charset="-122"/>
                <a:ea typeface="楷体" pitchFamily="49" charset="-122"/>
              </a:rPr>
              <a:t>》</a:t>
            </a:r>
            <a:r>
              <a:rPr lang="zh-CN" altLang="en-US" sz="1600" dirty="0" smtClean="0">
                <a:latin typeface="楷体" pitchFamily="49" charset="-122"/>
                <a:ea typeface="楷体" pitchFamily="49" charset="-122"/>
              </a:rPr>
              <a:t>自签发之日起六个月内有效，有效期内可在许可数量范围内分批进口，可以跨年度使用。</a:t>
            </a:r>
            <a:endParaRPr lang="zh-CN" altLang="en-US" sz="1600" dirty="0">
              <a:latin typeface="楷体" pitchFamily="49" charset="-122"/>
              <a:ea typeface="楷体" pitchFamily="49" charset="-122"/>
            </a:endParaRPr>
          </a:p>
        </p:txBody>
      </p:sp>
      <p:sp>
        <p:nvSpPr>
          <p:cNvPr id="6" name="TextBox 5"/>
          <p:cNvSpPr txBox="1"/>
          <p:nvPr/>
        </p:nvSpPr>
        <p:spPr>
          <a:xfrm>
            <a:off x="5286381" y="4214819"/>
            <a:ext cx="2214578" cy="461665"/>
          </a:xfrm>
          <a:prstGeom prst="rect">
            <a:avLst/>
          </a:prstGeom>
          <a:noFill/>
        </p:spPr>
        <p:txBody>
          <a:bodyPr wrap="square" rtlCol="0">
            <a:spAutoFit/>
          </a:bodyPr>
          <a:lstStyle/>
          <a:p>
            <a:pPr algn="ctr"/>
            <a:r>
              <a:rPr lang="zh-CN" altLang="en-US" sz="2400" dirty="0" smtClean="0">
                <a:solidFill>
                  <a:srgbClr val="FF0000"/>
                </a:solidFill>
              </a:rPr>
              <a:t>许可证样张</a:t>
            </a:r>
            <a:endParaRPr lang="zh-CN" altLang="en-US" sz="24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5" y="142852"/>
            <a:ext cx="8229600" cy="928694"/>
          </a:xfrm>
        </p:spPr>
        <p:txBody>
          <a:bodyPr>
            <a:normAutofit/>
          </a:bodyPr>
          <a:lstStyle/>
          <a:p>
            <a:pPr algn="ctr"/>
            <a:r>
              <a:rPr lang="zh-CN" altLang="en-US" sz="2400" dirty="0" smtClean="0"/>
              <a:t>二、报检、报关单证的审核</a:t>
            </a:r>
            <a:endParaRPr lang="zh-CN" altLang="en-US" sz="2400" dirty="0"/>
          </a:p>
        </p:txBody>
      </p:sp>
      <p:sp>
        <p:nvSpPr>
          <p:cNvPr id="4" name="文本占位符 3"/>
          <p:cNvSpPr>
            <a:spLocks noGrp="1"/>
          </p:cNvSpPr>
          <p:nvPr>
            <p:ph type="body" sz="half" idx="4294967295"/>
          </p:nvPr>
        </p:nvSpPr>
        <p:spPr>
          <a:xfrm>
            <a:off x="1428728" y="1071564"/>
            <a:ext cx="6286544" cy="5054600"/>
          </a:xfrm>
        </p:spPr>
        <p:txBody>
          <a:bodyPr>
            <a:normAutofit/>
          </a:bodyPr>
          <a:lstStyle/>
          <a:p>
            <a:pPr>
              <a:buNone/>
            </a:pPr>
            <a:r>
              <a:rPr lang="zh-CN" altLang="en-US" sz="1800" dirty="0" smtClean="0">
                <a:latin typeface="楷体" pitchFamily="49" charset="-122"/>
                <a:ea typeface="楷体" pitchFamily="49" charset="-122"/>
              </a:rPr>
              <a:t>（一）货物发运后，对卖方提交的单据进行审核。审核目的是确保单据上的描述与实际货物相符，并符合进口报关、报检的要求。</a:t>
            </a:r>
            <a:endParaRPr lang="en-US" altLang="zh-CN" sz="1800" dirty="0" smtClean="0">
              <a:latin typeface="楷体" pitchFamily="49" charset="-122"/>
              <a:ea typeface="楷体" pitchFamily="49" charset="-122"/>
            </a:endParaRPr>
          </a:p>
          <a:p>
            <a:pPr>
              <a:buNone/>
            </a:pPr>
            <a:endParaRPr lang="en-US" altLang="zh-CN" sz="1800" dirty="0" smtClean="0">
              <a:latin typeface="楷体" pitchFamily="49" charset="-122"/>
              <a:ea typeface="楷体" pitchFamily="49" charset="-122"/>
            </a:endParaRPr>
          </a:p>
          <a:p>
            <a:pPr>
              <a:buNone/>
            </a:pPr>
            <a:r>
              <a:rPr lang="zh-CN" altLang="en-US" sz="1800" dirty="0" smtClean="0">
                <a:latin typeface="楷体" pitchFamily="49" charset="-122"/>
                <a:ea typeface="楷体" pitchFamily="49" charset="-122"/>
              </a:rPr>
              <a:t>（二）主要需审核的单据：</a:t>
            </a:r>
            <a:endParaRPr lang="en-US" altLang="zh-CN" sz="1800" dirty="0" smtClean="0">
              <a:latin typeface="楷体" pitchFamily="49" charset="-122"/>
              <a:ea typeface="楷体" pitchFamily="49" charset="-122"/>
            </a:endParaRPr>
          </a:p>
          <a:p>
            <a:pPr>
              <a:buNone/>
            </a:pPr>
            <a:r>
              <a:rPr lang="en-US" altLang="zh-CN" sz="1800" dirty="0" smtClean="0">
                <a:latin typeface="楷体" pitchFamily="49" charset="-122"/>
                <a:ea typeface="楷体" pitchFamily="49" charset="-122"/>
              </a:rPr>
              <a:t>   1</a:t>
            </a:r>
            <a:r>
              <a:rPr lang="zh-CN" altLang="en-US" sz="1800" dirty="0" smtClean="0">
                <a:latin typeface="楷体" pitchFamily="49" charset="-122"/>
                <a:ea typeface="楷体" pitchFamily="49" charset="-122"/>
              </a:rPr>
              <a:t>、发票；</a:t>
            </a:r>
            <a:endParaRPr lang="en-US" altLang="zh-CN" sz="1800" dirty="0" smtClean="0">
              <a:latin typeface="楷体" pitchFamily="49" charset="-122"/>
              <a:ea typeface="楷体" pitchFamily="49" charset="-122"/>
            </a:endParaRPr>
          </a:p>
          <a:p>
            <a:pPr>
              <a:buNone/>
            </a:pPr>
            <a:r>
              <a:rPr lang="en-US" altLang="zh-CN" sz="1800" dirty="0" smtClean="0">
                <a:latin typeface="楷体" pitchFamily="49" charset="-122"/>
                <a:ea typeface="楷体" pitchFamily="49" charset="-122"/>
              </a:rPr>
              <a:t>   2</a:t>
            </a:r>
            <a:r>
              <a:rPr lang="zh-CN" altLang="en-US" sz="1800" dirty="0" smtClean="0">
                <a:latin typeface="楷体" pitchFamily="49" charset="-122"/>
                <a:ea typeface="楷体" pitchFamily="49" charset="-122"/>
              </a:rPr>
              <a:t>、装箱单；</a:t>
            </a:r>
            <a:endParaRPr lang="en-US" altLang="zh-CN" sz="1800" dirty="0" smtClean="0">
              <a:latin typeface="楷体" pitchFamily="49" charset="-122"/>
              <a:ea typeface="楷体" pitchFamily="49" charset="-122"/>
            </a:endParaRPr>
          </a:p>
          <a:p>
            <a:pPr>
              <a:buNone/>
            </a:pPr>
            <a:r>
              <a:rPr lang="en-US" altLang="zh-CN" sz="1800" dirty="0" smtClean="0">
                <a:latin typeface="楷体" pitchFamily="49" charset="-122"/>
                <a:ea typeface="楷体" pitchFamily="49" charset="-122"/>
              </a:rPr>
              <a:t>   3</a:t>
            </a:r>
            <a:r>
              <a:rPr lang="zh-CN" altLang="en-US" sz="1800" dirty="0" smtClean="0">
                <a:latin typeface="楷体" pitchFamily="49" charset="-122"/>
                <a:ea typeface="楷体" pitchFamily="49" charset="-122"/>
              </a:rPr>
              <a:t>、海运提单，空运单；</a:t>
            </a:r>
            <a:endParaRPr lang="en-US" altLang="zh-CN" sz="1800" dirty="0" smtClean="0">
              <a:latin typeface="楷体" pitchFamily="49" charset="-122"/>
              <a:ea typeface="楷体" pitchFamily="49" charset="-122"/>
            </a:endParaRPr>
          </a:p>
          <a:p>
            <a:pPr>
              <a:buNone/>
            </a:pPr>
            <a:r>
              <a:rPr lang="en-US" altLang="zh-CN" sz="1800" dirty="0" smtClean="0">
                <a:latin typeface="楷体" pitchFamily="49" charset="-122"/>
                <a:ea typeface="楷体" pitchFamily="49" charset="-122"/>
              </a:rPr>
              <a:t>   4</a:t>
            </a:r>
            <a:r>
              <a:rPr lang="zh-CN" altLang="en-US" sz="1800" dirty="0" smtClean="0">
                <a:latin typeface="楷体" pitchFamily="49" charset="-122"/>
                <a:ea typeface="楷体" pitchFamily="49" charset="-122"/>
              </a:rPr>
              <a:t>、植物检验证明；</a:t>
            </a:r>
            <a:endParaRPr lang="en-US" altLang="zh-CN" sz="1800" dirty="0" smtClean="0">
              <a:latin typeface="楷体" pitchFamily="49" charset="-122"/>
              <a:ea typeface="楷体" pitchFamily="49" charset="-122"/>
            </a:endParaRPr>
          </a:p>
          <a:p>
            <a:pPr>
              <a:buNone/>
            </a:pPr>
            <a:r>
              <a:rPr lang="en-US" altLang="zh-CN" sz="1800" dirty="0" smtClean="0">
                <a:latin typeface="楷体" pitchFamily="49" charset="-122"/>
                <a:ea typeface="楷体" pitchFamily="49" charset="-122"/>
              </a:rPr>
              <a:t>   5</a:t>
            </a:r>
            <a:r>
              <a:rPr lang="zh-CN" altLang="en-US" sz="1800" dirty="0" smtClean="0">
                <a:latin typeface="楷体" pitchFamily="49" charset="-122"/>
                <a:ea typeface="楷体" pitchFamily="49" charset="-122"/>
              </a:rPr>
              <a:t>、原产地证；</a:t>
            </a:r>
            <a:endParaRPr lang="en-US" altLang="zh-CN" sz="1800" dirty="0" smtClean="0">
              <a:latin typeface="楷体" pitchFamily="49" charset="-122"/>
              <a:ea typeface="楷体" pitchFamily="49" charset="-122"/>
            </a:endParaRPr>
          </a:p>
          <a:p>
            <a:pPr>
              <a:buNone/>
            </a:pPr>
            <a:r>
              <a:rPr lang="en-US" altLang="zh-CN" sz="1800" dirty="0" smtClean="0">
                <a:latin typeface="楷体" pitchFamily="49" charset="-122"/>
                <a:ea typeface="楷体" pitchFamily="49" charset="-122"/>
              </a:rPr>
              <a:t>   6</a:t>
            </a:r>
            <a:r>
              <a:rPr lang="zh-CN" altLang="en-US" sz="1800" dirty="0" smtClean="0">
                <a:latin typeface="楷体" pitchFamily="49" charset="-122"/>
                <a:ea typeface="楷体" pitchFamily="49" charset="-122"/>
              </a:rPr>
              <a:t>、冷处理探针校准记录；</a:t>
            </a:r>
            <a:endParaRPr lang="en-US" altLang="zh-CN" sz="1800" dirty="0" smtClean="0">
              <a:latin typeface="楷体" pitchFamily="49" charset="-122"/>
              <a:ea typeface="楷体" pitchFamily="49" charset="-122"/>
            </a:endParaRPr>
          </a:p>
          <a:p>
            <a:pPr>
              <a:buNone/>
            </a:pPr>
            <a:r>
              <a:rPr lang="en-US" altLang="zh-CN" sz="1800" dirty="0" smtClean="0">
                <a:latin typeface="楷体" pitchFamily="49" charset="-122"/>
                <a:ea typeface="楷体" pitchFamily="49" charset="-122"/>
              </a:rPr>
              <a:t>   7</a:t>
            </a:r>
            <a:r>
              <a:rPr lang="zh-CN" altLang="en-US" sz="1800" dirty="0" smtClean="0">
                <a:latin typeface="楷体" pitchFamily="49" charset="-122"/>
                <a:ea typeface="楷体" pitchFamily="49" charset="-122"/>
              </a:rPr>
              <a:t>、核辐射证明（限日本）</a:t>
            </a:r>
            <a:endParaRPr lang="en-US" altLang="zh-CN" sz="1800" dirty="0" smtClean="0">
              <a:latin typeface="楷体" pitchFamily="49" charset="-122"/>
              <a:ea typeface="楷体" pitchFamily="49" charset="-122"/>
            </a:endParaRPr>
          </a:p>
          <a:p>
            <a:pPr>
              <a:buNone/>
            </a:pPr>
            <a:endParaRPr lang="en-US" altLang="zh-CN" sz="1800" dirty="0" smtClean="0">
              <a:latin typeface="楷体" pitchFamily="49" charset="-122"/>
              <a:ea typeface="楷体" pitchFamily="49" charset="-122"/>
            </a:endParaRPr>
          </a:p>
          <a:p>
            <a:pPr>
              <a:buNone/>
            </a:pPr>
            <a:r>
              <a:rPr lang="zh-CN" altLang="en-US" sz="1800" dirty="0" smtClean="0">
                <a:solidFill>
                  <a:srgbClr val="C00000"/>
                </a:solidFill>
                <a:latin typeface="楷体" pitchFamily="49" charset="-122"/>
                <a:ea typeface="楷体" pitchFamily="49" charset="-122"/>
              </a:rPr>
              <a:t>注：单据需审核的内容及字段另附页</a:t>
            </a:r>
            <a:endParaRPr lang="en-US" altLang="zh-CN" sz="1800" dirty="0" smtClean="0">
              <a:solidFill>
                <a:srgbClr val="C00000"/>
              </a:solidFill>
              <a:latin typeface="楷体" pitchFamily="49" charset="-122"/>
              <a:ea typeface="楷体" pitchFamily="49" charset="-122"/>
            </a:endParaRPr>
          </a:p>
          <a:p>
            <a:endParaRPr lang="zh-CN" altLang="en-US" sz="1800" dirty="0">
              <a:latin typeface="楷体" pitchFamily="49" charset="-122"/>
              <a:ea typeface="楷体"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28596" y="142852"/>
            <a:ext cx="8229600" cy="357190"/>
          </a:xfrm>
        </p:spPr>
        <p:txBody>
          <a:bodyPr>
            <a:noAutofit/>
          </a:bodyPr>
          <a:lstStyle/>
          <a:p>
            <a:r>
              <a:rPr lang="zh-CN" altLang="en-US" sz="2800" dirty="0" smtClean="0"/>
              <a:t>主要单据样张</a:t>
            </a:r>
            <a:endParaRPr lang="zh-CN" altLang="en-US" sz="2800" dirty="0"/>
          </a:p>
        </p:txBody>
      </p:sp>
      <p:pic>
        <p:nvPicPr>
          <p:cNvPr id="7" name="Picture 2"/>
          <p:cNvPicPr>
            <a:picLocks noGrp="1" noChangeAspect="1" noChangeArrowheads="1"/>
          </p:cNvPicPr>
          <p:nvPr>
            <p:ph idx="1"/>
          </p:nvPr>
        </p:nvPicPr>
        <p:blipFill>
          <a:blip r:embed="rId2" cstate="print"/>
          <a:srcRect/>
          <a:stretch>
            <a:fillRect/>
          </a:stretch>
        </p:blipFill>
        <p:spPr bwMode="auto">
          <a:xfrm>
            <a:off x="785785" y="714357"/>
            <a:ext cx="1928827" cy="2727578"/>
          </a:xfrm>
          <a:prstGeom prst="rect">
            <a:avLst/>
          </a:prstGeom>
          <a:ln>
            <a:noFill/>
          </a:ln>
          <a:effectLst>
            <a:outerShdw blurRad="190500" algn="tl" rotWithShape="0">
              <a:srgbClr val="000000">
                <a:alpha val="70000"/>
              </a:srgbClr>
            </a:outerShdw>
          </a:effectLst>
        </p:spPr>
      </p:pic>
      <p:pic>
        <p:nvPicPr>
          <p:cNvPr id="2051" name="Picture 3"/>
          <p:cNvPicPr>
            <a:picLocks noChangeAspect="1" noChangeArrowheads="1"/>
          </p:cNvPicPr>
          <p:nvPr/>
        </p:nvPicPr>
        <p:blipFill>
          <a:blip r:embed="rId3"/>
          <a:srcRect/>
          <a:stretch>
            <a:fillRect/>
          </a:stretch>
        </p:blipFill>
        <p:spPr bwMode="auto">
          <a:xfrm>
            <a:off x="17287964" y="-1928850"/>
            <a:ext cx="5929355" cy="9727846"/>
          </a:xfrm>
          <a:prstGeom prst="rect">
            <a:avLst/>
          </a:prstGeom>
          <a:noFill/>
          <a:ln w="9525">
            <a:noFill/>
            <a:miter lim="800000"/>
            <a:headEnd/>
            <a:tailEnd/>
          </a:ln>
          <a:effectLst/>
        </p:spPr>
      </p:pic>
      <p:pic>
        <p:nvPicPr>
          <p:cNvPr id="12" name="Picture 4"/>
          <p:cNvPicPr>
            <a:picLocks noChangeAspect="1" noChangeArrowheads="1"/>
          </p:cNvPicPr>
          <p:nvPr/>
        </p:nvPicPr>
        <p:blipFill>
          <a:blip r:embed="rId4" cstate="print"/>
          <a:srcRect/>
          <a:stretch>
            <a:fillRect/>
          </a:stretch>
        </p:blipFill>
        <p:spPr bwMode="auto">
          <a:xfrm>
            <a:off x="6500826" y="714356"/>
            <a:ext cx="1872775" cy="2786081"/>
          </a:xfrm>
          <a:prstGeom prst="rect">
            <a:avLst/>
          </a:prstGeom>
          <a:ln>
            <a:noFill/>
          </a:ln>
          <a:effectLst>
            <a:outerShdw blurRad="190500" algn="tl" rotWithShape="0">
              <a:srgbClr val="000000">
                <a:alpha val="70000"/>
              </a:srgbClr>
            </a:outerShdw>
          </a:effectLst>
        </p:spPr>
      </p:pic>
      <p:pic>
        <p:nvPicPr>
          <p:cNvPr id="13" name="Picture 5"/>
          <p:cNvPicPr>
            <a:picLocks noChangeAspect="1" noChangeArrowheads="1"/>
          </p:cNvPicPr>
          <p:nvPr/>
        </p:nvPicPr>
        <p:blipFill>
          <a:blip r:embed="rId5" cstate="print"/>
          <a:srcRect/>
          <a:stretch>
            <a:fillRect/>
          </a:stretch>
        </p:blipFill>
        <p:spPr bwMode="auto">
          <a:xfrm>
            <a:off x="3571868" y="714357"/>
            <a:ext cx="1928826" cy="2714643"/>
          </a:xfrm>
          <a:prstGeom prst="rect">
            <a:avLst/>
          </a:prstGeom>
          <a:ln>
            <a:noFill/>
          </a:ln>
          <a:effectLst>
            <a:outerShdw blurRad="190500" algn="tl" rotWithShape="0">
              <a:srgbClr val="000000">
                <a:alpha val="70000"/>
              </a:srgbClr>
            </a:outerShdw>
          </a:effectLst>
        </p:spPr>
      </p:pic>
      <p:pic>
        <p:nvPicPr>
          <p:cNvPr id="14" name="Picture 6"/>
          <p:cNvPicPr>
            <a:picLocks noChangeAspect="1" noChangeArrowheads="1"/>
          </p:cNvPicPr>
          <p:nvPr/>
        </p:nvPicPr>
        <p:blipFill>
          <a:blip r:embed="rId6" cstate="print"/>
          <a:srcRect/>
          <a:stretch>
            <a:fillRect/>
          </a:stretch>
        </p:blipFill>
        <p:spPr bwMode="auto">
          <a:xfrm>
            <a:off x="785786" y="3714752"/>
            <a:ext cx="1935762" cy="2960576"/>
          </a:xfrm>
          <a:prstGeom prst="rect">
            <a:avLst/>
          </a:prstGeom>
          <a:ln>
            <a:noFill/>
          </a:ln>
          <a:effectLst>
            <a:outerShdw blurRad="190500" algn="tl" rotWithShape="0">
              <a:srgbClr val="000000">
                <a:alpha val="70000"/>
              </a:srgbClr>
            </a:outerShdw>
          </a:effectLst>
        </p:spPr>
      </p:pic>
      <p:pic>
        <p:nvPicPr>
          <p:cNvPr id="16" name="Picture 7"/>
          <p:cNvPicPr>
            <a:picLocks noChangeAspect="1" noChangeArrowheads="1"/>
          </p:cNvPicPr>
          <p:nvPr/>
        </p:nvPicPr>
        <p:blipFill>
          <a:blip r:embed="rId7" cstate="print"/>
          <a:srcRect/>
          <a:stretch>
            <a:fillRect/>
          </a:stretch>
        </p:blipFill>
        <p:spPr bwMode="auto">
          <a:xfrm>
            <a:off x="3571868" y="3714752"/>
            <a:ext cx="1928826" cy="2947657"/>
          </a:xfrm>
          <a:prstGeom prst="rect">
            <a:avLst/>
          </a:prstGeom>
          <a:ln>
            <a:noFill/>
          </a:ln>
          <a:effectLst>
            <a:outerShdw blurRad="190500" algn="tl" rotWithShape="0">
              <a:srgbClr val="000000">
                <a:alpha val="70000"/>
              </a:srgbClr>
            </a:outerShdw>
          </a:effectLst>
        </p:spPr>
      </p:pic>
      <p:pic>
        <p:nvPicPr>
          <p:cNvPr id="17" name="Picture 9"/>
          <p:cNvPicPr>
            <a:picLocks noChangeAspect="1" noChangeArrowheads="1"/>
          </p:cNvPicPr>
          <p:nvPr/>
        </p:nvPicPr>
        <p:blipFill>
          <a:blip r:embed="rId8" cstate="print"/>
          <a:srcRect/>
          <a:stretch>
            <a:fillRect/>
          </a:stretch>
        </p:blipFill>
        <p:spPr bwMode="auto">
          <a:xfrm>
            <a:off x="6500826" y="3786190"/>
            <a:ext cx="1928590" cy="2857520"/>
          </a:xfrm>
          <a:prstGeom prst="rect">
            <a:avLst/>
          </a:prstGeom>
          <a:ln>
            <a:noFill/>
          </a:ln>
          <a:effectLst>
            <a:outerShdw blurRad="190500" algn="tl" rotWithShape="0">
              <a:srgbClr val="000000">
                <a:alpha val="70000"/>
              </a:srgbClr>
            </a:outerShdw>
          </a:effectLst>
        </p:spPr>
      </p:pic>
      <p:sp>
        <p:nvSpPr>
          <p:cNvPr id="18" name="TextBox 17"/>
          <p:cNvSpPr txBox="1"/>
          <p:nvPr/>
        </p:nvSpPr>
        <p:spPr>
          <a:xfrm>
            <a:off x="1071538" y="1857364"/>
            <a:ext cx="1285884" cy="461665"/>
          </a:xfrm>
          <a:prstGeom prst="rect">
            <a:avLst/>
          </a:prstGeom>
          <a:noFill/>
        </p:spPr>
        <p:txBody>
          <a:bodyPr wrap="square" rtlCol="0">
            <a:spAutoFit/>
          </a:bodyPr>
          <a:lstStyle/>
          <a:p>
            <a:pPr algn="ctr"/>
            <a:r>
              <a:rPr lang="zh-CN" altLang="en-US" sz="2400" dirty="0" smtClean="0">
                <a:solidFill>
                  <a:srgbClr val="FF0000"/>
                </a:solidFill>
                <a:latin typeface="楷体" pitchFamily="49" charset="-122"/>
                <a:ea typeface="楷体" pitchFamily="49" charset="-122"/>
              </a:rPr>
              <a:t>提 单</a:t>
            </a:r>
            <a:endParaRPr lang="zh-CN" altLang="en-US" sz="2400" dirty="0">
              <a:solidFill>
                <a:srgbClr val="FF0000"/>
              </a:solidFill>
              <a:latin typeface="楷体" pitchFamily="49" charset="-122"/>
              <a:ea typeface="楷体" pitchFamily="49" charset="-122"/>
            </a:endParaRPr>
          </a:p>
        </p:txBody>
      </p:sp>
      <p:sp>
        <p:nvSpPr>
          <p:cNvPr id="20" name="矩形 19"/>
          <p:cNvSpPr/>
          <p:nvPr/>
        </p:nvSpPr>
        <p:spPr>
          <a:xfrm>
            <a:off x="3857620" y="1857364"/>
            <a:ext cx="1415773" cy="461665"/>
          </a:xfrm>
          <a:prstGeom prst="rect">
            <a:avLst/>
          </a:prstGeom>
        </p:spPr>
        <p:txBody>
          <a:bodyPr wrap="none">
            <a:spAutoFit/>
          </a:bodyPr>
          <a:lstStyle/>
          <a:p>
            <a:pPr algn="ctr"/>
            <a:r>
              <a:rPr lang="zh-CN" altLang="en-US" sz="2400" dirty="0" smtClean="0">
                <a:solidFill>
                  <a:srgbClr val="FF0000"/>
                </a:solidFill>
                <a:latin typeface="楷体" pitchFamily="49" charset="-122"/>
                <a:ea typeface="楷体" pitchFamily="49" charset="-122"/>
              </a:rPr>
              <a:t>原产地证</a:t>
            </a:r>
            <a:endParaRPr lang="zh-CN" altLang="en-US" sz="2400" dirty="0">
              <a:solidFill>
                <a:srgbClr val="FF0000"/>
              </a:solidFill>
              <a:latin typeface="楷体" pitchFamily="49" charset="-122"/>
              <a:ea typeface="楷体" pitchFamily="49" charset="-122"/>
            </a:endParaRPr>
          </a:p>
        </p:txBody>
      </p:sp>
      <p:sp>
        <p:nvSpPr>
          <p:cNvPr id="21" name="矩形 20"/>
          <p:cNvSpPr/>
          <p:nvPr/>
        </p:nvSpPr>
        <p:spPr>
          <a:xfrm>
            <a:off x="6715140" y="1857364"/>
            <a:ext cx="1415773" cy="461665"/>
          </a:xfrm>
          <a:prstGeom prst="rect">
            <a:avLst/>
          </a:prstGeom>
        </p:spPr>
        <p:txBody>
          <a:bodyPr wrap="none">
            <a:spAutoFit/>
          </a:bodyPr>
          <a:lstStyle/>
          <a:p>
            <a:pPr algn="ctr"/>
            <a:r>
              <a:rPr lang="zh-CN" altLang="en-US" sz="2400" dirty="0" smtClean="0">
                <a:solidFill>
                  <a:srgbClr val="FF0000"/>
                </a:solidFill>
                <a:latin typeface="楷体" pitchFamily="49" charset="-122"/>
                <a:ea typeface="楷体" pitchFamily="49" charset="-122"/>
              </a:rPr>
              <a:t>植检证明</a:t>
            </a:r>
            <a:endParaRPr lang="zh-CN" altLang="en-US" sz="2400" dirty="0">
              <a:solidFill>
                <a:srgbClr val="FF0000"/>
              </a:solidFill>
              <a:latin typeface="楷体" pitchFamily="49" charset="-122"/>
              <a:ea typeface="楷体" pitchFamily="49" charset="-122"/>
            </a:endParaRPr>
          </a:p>
        </p:txBody>
      </p:sp>
      <p:sp>
        <p:nvSpPr>
          <p:cNvPr id="22" name="矩形 21"/>
          <p:cNvSpPr/>
          <p:nvPr/>
        </p:nvSpPr>
        <p:spPr>
          <a:xfrm>
            <a:off x="928662" y="4929198"/>
            <a:ext cx="1723550" cy="400110"/>
          </a:xfrm>
          <a:prstGeom prst="rect">
            <a:avLst/>
          </a:prstGeom>
        </p:spPr>
        <p:txBody>
          <a:bodyPr wrap="none">
            <a:spAutoFit/>
          </a:bodyPr>
          <a:lstStyle/>
          <a:p>
            <a:pPr algn="ctr"/>
            <a:r>
              <a:rPr lang="zh-CN" altLang="en-US" sz="2000" dirty="0" smtClean="0">
                <a:solidFill>
                  <a:srgbClr val="FF0000"/>
                </a:solidFill>
                <a:latin typeface="楷体" pitchFamily="49" charset="-122"/>
                <a:ea typeface="楷体" pitchFamily="49" charset="-122"/>
              </a:rPr>
              <a:t>探针校准记录</a:t>
            </a:r>
            <a:endParaRPr lang="zh-CN" altLang="en-US" sz="2000" dirty="0">
              <a:solidFill>
                <a:srgbClr val="FF0000"/>
              </a:solidFill>
              <a:latin typeface="楷体" pitchFamily="49" charset="-122"/>
              <a:ea typeface="楷体" pitchFamily="49" charset="-122"/>
            </a:endParaRPr>
          </a:p>
        </p:txBody>
      </p:sp>
      <p:sp>
        <p:nvSpPr>
          <p:cNvPr id="23" name="矩形 22"/>
          <p:cNvSpPr/>
          <p:nvPr/>
        </p:nvSpPr>
        <p:spPr>
          <a:xfrm>
            <a:off x="4071934" y="4857760"/>
            <a:ext cx="954107" cy="461665"/>
          </a:xfrm>
          <a:prstGeom prst="rect">
            <a:avLst/>
          </a:prstGeom>
        </p:spPr>
        <p:txBody>
          <a:bodyPr wrap="none">
            <a:spAutoFit/>
          </a:bodyPr>
          <a:lstStyle/>
          <a:p>
            <a:pPr algn="ctr"/>
            <a:r>
              <a:rPr lang="zh-CN" altLang="en-US" sz="2400" dirty="0" smtClean="0">
                <a:solidFill>
                  <a:srgbClr val="FF0000"/>
                </a:solidFill>
                <a:latin typeface="楷体" pitchFamily="49" charset="-122"/>
                <a:ea typeface="楷体" pitchFamily="49" charset="-122"/>
              </a:rPr>
              <a:t>发 票</a:t>
            </a:r>
            <a:endParaRPr lang="zh-CN" altLang="en-US" sz="2400" dirty="0">
              <a:solidFill>
                <a:srgbClr val="FF0000"/>
              </a:solidFill>
              <a:latin typeface="楷体" pitchFamily="49" charset="-122"/>
              <a:ea typeface="楷体" pitchFamily="49" charset="-122"/>
            </a:endParaRPr>
          </a:p>
        </p:txBody>
      </p:sp>
      <p:sp>
        <p:nvSpPr>
          <p:cNvPr id="24" name="矩形 23"/>
          <p:cNvSpPr/>
          <p:nvPr/>
        </p:nvSpPr>
        <p:spPr>
          <a:xfrm>
            <a:off x="6786578" y="4929198"/>
            <a:ext cx="1415772" cy="461665"/>
          </a:xfrm>
          <a:prstGeom prst="rect">
            <a:avLst/>
          </a:prstGeom>
        </p:spPr>
        <p:txBody>
          <a:bodyPr wrap="none">
            <a:spAutoFit/>
          </a:bodyPr>
          <a:lstStyle/>
          <a:p>
            <a:pPr algn="ctr"/>
            <a:r>
              <a:rPr lang="zh-CN" altLang="en-US" sz="2400" dirty="0" smtClean="0">
                <a:solidFill>
                  <a:srgbClr val="FF0000"/>
                </a:solidFill>
                <a:latin typeface="楷体" pitchFamily="49" charset="-122"/>
                <a:ea typeface="楷体" pitchFamily="49" charset="-122"/>
              </a:rPr>
              <a:t>装 箱 单</a:t>
            </a:r>
            <a:endParaRPr lang="zh-CN" altLang="en-US" sz="2400" dirty="0">
              <a:solidFill>
                <a:srgbClr val="FF0000"/>
              </a:solidFill>
              <a:latin typeface="楷体" pitchFamily="49" charset="-122"/>
              <a:ea typeface="楷体"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11156"/>
          </a:xfrm>
        </p:spPr>
        <p:txBody>
          <a:bodyPr>
            <a:normAutofit/>
          </a:bodyPr>
          <a:lstStyle/>
          <a:p>
            <a:r>
              <a:rPr lang="zh-CN" altLang="en-US" sz="2400" dirty="0" smtClean="0"/>
              <a:t>三、海运提单、空运单换单</a:t>
            </a:r>
            <a:endParaRPr lang="zh-CN" altLang="en-US" sz="2400" dirty="0"/>
          </a:p>
        </p:txBody>
      </p:sp>
      <p:sp>
        <p:nvSpPr>
          <p:cNvPr id="19" name="内容占位符 18"/>
          <p:cNvSpPr>
            <a:spLocks noGrp="1"/>
          </p:cNvSpPr>
          <p:nvPr>
            <p:ph idx="1"/>
          </p:nvPr>
        </p:nvSpPr>
        <p:spPr>
          <a:xfrm>
            <a:off x="500034" y="857233"/>
            <a:ext cx="8229600" cy="2428892"/>
          </a:xfrm>
        </p:spPr>
        <p:txBody>
          <a:bodyPr>
            <a:normAutofit fontScale="92500" lnSpcReduction="10000"/>
          </a:bodyPr>
          <a:lstStyle/>
          <a:p>
            <a:pPr>
              <a:buNone/>
            </a:pPr>
            <a:r>
              <a:rPr lang="zh-CN" altLang="en-US" sz="2000" dirty="0" smtClean="0">
                <a:latin typeface="楷体" pitchFamily="49" charset="-122"/>
                <a:ea typeface="楷体" pitchFamily="49" charset="-122"/>
              </a:rPr>
              <a:t>一、</a:t>
            </a:r>
            <a:r>
              <a:rPr lang="zh-CN" altLang="en-US" sz="1900" dirty="0" smtClean="0">
                <a:latin typeface="楷体" pitchFamily="49" charset="-122"/>
                <a:ea typeface="楷体" pitchFamily="49" charset="-122"/>
              </a:rPr>
              <a:t>空运单换</a:t>
            </a:r>
            <a:r>
              <a:rPr lang="en-US" altLang="zh-CN" sz="1900" dirty="0" smtClean="0">
                <a:latin typeface="楷体" pitchFamily="49" charset="-122"/>
                <a:ea typeface="楷体" pitchFamily="49" charset="-122"/>
              </a:rPr>
              <a:t>/</a:t>
            </a:r>
            <a:r>
              <a:rPr lang="zh-CN" altLang="en-US" sz="1900" dirty="0" smtClean="0">
                <a:latin typeface="楷体" pitchFamily="49" charset="-122"/>
                <a:ea typeface="楷体" pitchFamily="49" charset="-122"/>
              </a:rPr>
              <a:t>抽单：到货后凭空运单复印件到货代处换提货单，凭提货单报关。</a:t>
            </a:r>
            <a:endParaRPr lang="en-US" altLang="zh-CN" sz="1900" dirty="0" smtClean="0">
              <a:latin typeface="楷体" pitchFamily="49" charset="-122"/>
              <a:ea typeface="楷体" pitchFamily="49" charset="-122"/>
            </a:endParaRPr>
          </a:p>
          <a:p>
            <a:pPr>
              <a:buNone/>
            </a:pPr>
            <a:r>
              <a:rPr lang="zh-CN" altLang="en-US" sz="1900" dirty="0" smtClean="0">
                <a:latin typeface="楷体" pitchFamily="49" charset="-122"/>
                <a:ea typeface="楷体" pitchFamily="49" charset="-122"/>
              </a:rPr>
              <a:t>二、海运提单换单：货物到港后，如有正本提单的凭正本提单，如是电放提单则凭提单复印件和电放保函换到货代或船公司处换成提货单</a:t>
            </a:r>
            <a:r>
              <a:rPr lang="en-US" altLang="zh-CN" sz="1900" dirty="0" smtClean="0">
                <a:latin typeface="楷体" pitchFamily="49" charset="-122"/>
                <a:ea typeface="楷体" pitchFamily="49" charset="-122"/>
              </a:rPr>
              <a:t>/</a:t>
            </a:r>
            <a:r>
              <a:rPr lang="zh-CN" altLang="en-US" sz="1900" dirty="0" smtClean="0">
                <a:latin typeface="楷体" pitchFamily="49" charset="-122"/>
                <a:ea typeface="楷体" pitchFamily="49" charset="-122"/>
              </a:rPr>
              <a:t>港区提单，再凭提货单</a:t>
            </a:r>
            <a:r>
              <a:rPr lang="en-US" altLang="zh-CN" sz="1900" dirty="0" smtClean="0">
                <a:latin typeface="楷体" pitchFamily="49" charset="-122"/>
                <a:ea typeface="楷体" pitchFamily="49" charset="-122"/>
              </a:rPr>
              <a:t>/</a:t>
            </a:r>
            <a:r>
              <a:rPr lang="zh-CN" altLang="en-US" sz="1900" dirty="0" smtClean="0">
                <a:latin typeface="楷体" pitchFamily="49" charset="-122"/>
                <a:ea typeface="楷体" pitchFamily="49" charset="-122"/>
              </a:rPr>
              <a:t>港区提单进行报关。</a:t>
            </a:r>
            <a:endParaRPr lang="en-US" altLang="zh-CN" sz="1900" dirty="0" smtClean="0">
              <a:latin typeface="楷体" pitchFamily="49" charset="-122"/>
              <a:ea typeface="楷体" pitchFamily="49" charset="-122"/>
            </a:endParaRPr>
          </a:p>
          <a:p>
            <a:pPr>
              <a:buNone/>
            </a:pPr>
            <a:r>
              <a:rPr lang="zh-CN" altLang="en-US" sz="1900" dirty="0" smtClean="0">
                <a:latin typeface="楷体" pitchFamily="49" charset="-122"/>
                <a:ea typeface="楷体" pitchFamily="49" charset="-122"/>
              </a:rPr>
              <a:t>三、一般提单可分为船公司提单</a:t>
            </a:r>
            <a:r>
              <a:rPr lang="en-US" altLang="zh-CN" sz="1900" dirty="0" smtClean="0">
                <a:latin typeface="楷体" pitchFamily="49" charset="-122"/>
                <a:ea typeface="楷体" pitchFamily="49" charset="-122"/>
              </a:rPr>
              <a:t>(Master B/L)</a:t>
            </a:r>
            <a:r>
              <a:rPr lang="zh-CN" altLang="en-US" sz="1900" dirty="0" smtClean="0">
                <a:latin typeface="楷体" pitchFamily="49" charset="-122"/>
                <a:ea typeface="楷体" pitchFamily="49" charset="-122"/>
              </a:rPr>
              <a:t>和货代提单</a:t>
            </a:r>
            <a:r>
              <a:rPr lang="en-US" altLang="zh-CN" sz="1900" dirty="0" smtClean="0">
                <a:latin typeface="楷体" pitchFamily="49" charset="-122"/>
                <a:ea typeface="楷体" pitchFamily="49" charset="-122"/>
              </a:rPr>
              <a:t>(House B/L)</a:t>
            </a:r>
            <a:r>
              <a:rPr lang="zh-CN" altLang="en-US" sz="1900" dirty="0" smtClean="0">
                <a:latin typeface="楷体" pitchFamily="49" charset="-122"/>
                <a:ea typeface="楷体" pitchFamily="49" charset="-122"/>
              </a:rPr>
              <a:t>。</a:t>
            </a:r>
            <a:endParaRPr lang="en-US" altLang="zh-CN" sz="1900" dirty="0" smtClean="0">
              <a:latin typeface="楷体" pitchFamily="49" charset="-122"/>
              <a:ea typeface="楷体" pitchFamily="49" charset="-122"/>
            </a:endParaRPr>
          </a:p>
          <a:p>
            <a:pPr>
              <a:buNone/>
            </a:pPr>
            <a:r>
              <a:rPr lang="zh-CN" altLang="en-US" sz="1900" dirty="0" smtClean="0">
                <a:latin typeface="楷体" pitchFamily="49" charset="-122"/>
                <a:ea typeface="楷体" pitchFamily="49" charset="-122"/>
              </a:rPr>
              <a:t>  </a:t>
            </a:r>
            <a:r>
              <a:rPr lang="en-US" altLang="zh-CN" sz="1900" dirty="0" smtClean="0">
                <a:latin typeface="楷体" pitchFamily="49" charset="-122"/>
                <a:ea typeface="楷体" pitchFamily="49" charset="-122"/>
              </a:rPr>
              <a:t> </a:t>
            </a:r>
            <a:r>
              <a:rPr lang="zh-CN" altLang="en-US" sz="1900" dirty="0" smtClean="0">
                <a:latin typeface="楷体" pitchFamily="49" charset="-122"/>
                <a:ea typeface="楷体" pitchFamily="49" charset="-122"/>
              </a:rPr>
              <a:t>船公司提单是船公司出具的提单，货代提单也叫无船承运人提单，是由货运代理公司出具的提单，在单际操作中，船公司提单只需一次换单；而货代提单换单时则可能需要二次换单。</a:t>
            </a:r>
            <a:endParaRPr lang="en-US" altLang="zh-CN" sz="1900" dirty="0" smtClean="0">
              <a:latin typeface="楷体" pitchFamily="49" charset="-122"/>
              <a:ea typeface="楷体" pitchFamily="49" charset="-122"/>
            </a:endParaRPr>
          </a:p>
          <a:p>
            <a:pPr>
              <a:buNone/>
            </a:pPr>
            <a:endParaRPr lang="zh-CN" altLang="en-US" sz="2000" dirty="0">
              <a:latin typeface="楷体" pitchFamily="49" charset="-122"/>
              <a:ea typeface="楷体" pitchFamily="49" charset="-122"/>
            </a:endParaRPr>
          </a:p>
        </p:txBody>
      </p:sp>
      <p:pic>
        <p:nvPicPr>
          <p:cNvPr id="22" name="Picture 2"/>
          <p:cNvPicPr>
            <a:picLocks noChangeAspect="1" noChangeArrowheads="1"/>
          </p:cNvPicPr>
          <p:nvPr/>
        </p:nvPicPr>
        <p:blipFill>
          <a:blip r:embed="rId2" cstate="print"/>
          <a:srcRect/>
          <a:stretch>
            <a:fillRect/>
          </a:stretch>
        </p:blipFill>
        <p:spPr bwMode="auto">
          <a:xfrm>
            <a:off x="1928794" y="3214686"/>
            <a:ext cx="2171788" cy="30711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3" name="Picture 3"/>
          <p:cNvPicPr>
            <a:picLocks noChangeAspect="1" noChangeArrowheads="1"/>
          </p:cNvPicPr>
          <p:nvPr/>
        </p:nvPicPr>
        <p:blipFill>
          <a:blip r:embed="rId3" cstate="print"/>
          <a:srcRect/>
          <a:stretch>
            <a:fillRect/>
          </a:stretch>
        </p:blipFill>
        <p:spPr bwMode="auto">
          <a:xfrm>
            <a:off x="5072066" y="3214686"/>
            <a:ext cx="2214577" cy="31316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4" name="TextBox 23"/>
          <p:cNvSpPr txBox="1"/>
          <p:nvPr/>
        </p:nvSpPr>
        <p:spPr>
          <a:xfrm>
            <a:off x="2214546" y="4929198"/>
            <a:ext cx="1357322" cy="369332"/>
          </a:xfrm>
          <a:prstGeom prst="rect">
            <a:avLst/>
          </a:prstGeom>
          <a:noFill/>
        </p:spPr>
        <p:txBody>
          <a:bodyPr wrap="square" rtlCol="0">
            <a:spAutoFit/>
          </a:bodyPr>
          <a:lstStyle/>
          <a:p>
            <a:r>
              <a:rPr lang="zh-CN" altLang="en-US" dirty="0" smtClean="0">
                <a:solidFill>
                  <a:srgbClr val="FF0000"/>
                </a:solidFill>
                <a:latin typeface="楷体" pitchFamily="49" charset="-122"/>
                <a:ea typeface="楷体" pitchFamily="49" charset="-122"/>
              </a:rPr>
              <a:t>船公司提单</a:t>
            </a:r>
            <a:endParaRPr lang="zh-CN" altLang="en-US" dirty="0">
              <a:solidFill>
                <a:srgbClr val="FF0000"/>
              </a:solidFill>
              <a:latin typeface="楷体" pitchFamily="49" charset="-122"/>
              <a:ea typeface="楷体" pitchFamily="49" charset="-122"/>
            </a:endParaRPr>
          </a:p>
        </p:txBody>
      </p:sp>
      <p:sp>
        <p:nvSpPr>
          <p:cNvPr id="25" name="矩形 24"/>
          <p:cNvSpPr/>
          <p:nvPr/>
        </p:nvSpPr>
        <p:spPr>
          <a:xfrm>
            <a:off x="5643570" y="4857760"/>
            <a:ext cx="1107996" cy="369332"/>
          </a:xfrm>
          <a:prstGeom prst="rect">
            <a:avLst/>
          </a:prstGeom>
        </p:spPr>
        <p:txBody>
          <a:bodyPr wrap="none">
            <a:spAutoFit/>
          </a:bodyPr>
          <a:lstStyle/>
          <a:p>
            <a:r>
              <a:rPr lang="zh-CN" altLang="en-US" dirty="0" smtClean="0">
                <a:solidFill>
                  <a:srgbClr val="FF0000"/>
                </a:solidFill>
                <a:latin typeface="楷体" pitchFamily="49" charset="-122"/>
                <a:ea typeface="楷体" pitchFamily="49" charset="-122"/>
              </a:rPr>
              <a:t>货代提单</a:t>
            </a:r>
            <a:endParaRPr lang="zh-CN" altLang="en-US" dirty="0">
              <a:solidFill>
                <a:srgbClr val="FF0000"/>
              </a:solidFill>
              <a:latin typeface="楷体" pitchFamily="49" charset="-122"/>
              <a:ea typeface="楷体"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500042"/>
            <a:ext cx="8229600" cy="285752"/>
          </a:xfrm>
        </p:spPr>
        <p:txBody>
          <a:bodyPr>
            <a:normAutofit fontScale="90000"/>
          </a:bodyPr>
          <a:lstStyle/>
          <a:p>
            <a:r>
              <a:rPr lang="zh-CN" altLang="en-US" sz="2800" dirty="0" smtClean="0"/>
              <a:t>四、商检报检</a:t>
            </a:r>
            <a:r>
              <a:rPr lang="en-US" altLang="zh-CN" sz="2800" dirty="0" smtClean="0"/>
              <a:t/>
            </a:r>
            <a:br>
              <a:rPr lang="en-US" altLang="zh-CN" sz="2800" dirty="0" smtClean="0"/>
            </a:br>
            <a:endParaRPr lang="zh-CN" altLang="en-US" sz="2800" dirty="0"/>
          </a:p>
        </p:txBody>
      </p:sp>
      <p:sp>
        <p:nvSpPr>
          <p:cNvPr id="7" name="内容占位符 6"/>
          <p:cNvSpPr>
            <a:spLocks noGrp="1"/>
          </p:cNvSpPr>
          <p:nvPr>
            <p:ph idx="1"/>
          </p:nvPr>
        </p:nvSpPr>
        <p:spPr>
          <a:xfrm>
            <a:off x="428596" y="857232"/>
            <a:ext cx="3143272" cy="4525963"/>
          </a:xfrm>
        </p:spPr>
        <p:txBody>
          <a:bodyPr>
            <a:normAutofit/>
          </a:bodyPr>
          <a:lstStyle/>
          <a:p>
            <a:pPr>
              <a:buFont typeface="Wingdings" pitchFamily="2" charset="2"/>
              <a:buChar char="l"/>
            </a:pPr>
            <a:r>
              <a:rPr lang="zh-CN" altLang="en-US" sz="1600" dirty="0" smtClean="0">
                <a:latin typeface="楷体" pitchFamily="49" charset="-122"/>
                <a:ea typeface="楷体" pitchFamily="49" charset="-122"/>
              </a:rPr>
              <a:t>水果作为法定商检货物，必须在报关前向商检机构进行报检。在单证齐备，内容准确的情况下会先出具通关单，以便进行下一步的海关报关工作，并在海关放行后，运输至指定的区域、进行货物抽检工作。</a:t>
            </a:r>
            <a:endParaRPr lang="en-US" altLang="zh-CN" sz="1600" dirty="0" smtClean="0">
              <a:latin typeface="楷体" pitchFamily="49" charset="-122"/>
              <a:ea typeface="楷体" pitchFamily="49" charset="-122"/>
            </a:endParaRPr>
          </a:p>
          <a:p>
            <a:pPr>
              <a:buNone/>
            </a:pPr>
            <a:endParaRPr lang="zh-CN" altLang="en-US" sz="1400" dirty="0">
              <a:latin typeface="楷体" pitchFamily="49" charset="-122"/>
              <a:ea typeface="楷体" pitchFamily="49" charset="-122"/>
            </a:endParaRPr>
          </a:p>
        </p:txBody>
      </p:sp>
      <p:pic>
        <p:nvPicPr>
          <p:cNvPr id="8" name="Picture 2" descr="http://h.hiphotos.baidu.com/zhidao/pic/item/5d6034a85edf8db13c1ceef90923dd54564e7479.jpg"/>
          <p:cNvPicPr>
            <a:picLocks noChangeAspect="1" noChangeArrowheads="1"/>
          </p:cNvPicPr>
          <p:nvPr/>
        </p:nvPicPr>
        <p:blipFill>
          <a:blip r:embed="rId2"/>
          <a:srcRect/>
          <a:stretch>
            <a:fillRect/>
          </a:stretch>
        </p:blipFill>
        <p:spPr bwMode="auto">
          <a:xfrm>
            <a:off x="4286248" y="1000108"/>
            <a:ext cx="3429024" cy="5105613"/>
          </a:xfrm>
          <a:prstGeom prst="rect">
            <a:avLst/>
          </a:prstGeom>
          <a:noFill/>
        </p:spPr>
      </p:pic>
      <p:sp>
        <p:nvSpPr>
          <p:cNvPr id="9" name="矩形 8"/>
          <p:cNvSpPr/>
          <p:nvPr/>
        </p:nvSpPr>
        <p:spPr>
          <a:xfrm>
            <a:off x="4357686" y="1500174"/>
            <a:ext cx="1071570" cy="142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286248" y="3000372"/>
            <a:ext cx="857256" cy="142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928926" y="3708000"/>
            <a:ext cx="642942"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214942" y="3000372"/>
            <a:ext cx="500066" cy="142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714744" y="3714752"/>
            <a:ext cx="500066" cy="71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000364" y="3429000"/>
            <a:ext cx="857256" cy="71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286248" y="2000240"/>
            <a:ext cx="1071570" cy="214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357818" y="2428868"/>
            <a:ext cx="1071570" cy="142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39718"/>
          </a:xfrm>
        </p:spPr>
        <p:txBody>
          <a:bodyPr>
            <a:normAutofit fontScale="90000"/>
          </a:bodyPr>
          <a:lstStyle/>
          <a:p>
            <a:r>
              <a:rPr lang="en-US" altLang="zh-CN" dirty="0" smtClean="0"/>
              <a:t/>
            </a:r>
            <a:br>
              <a:rPr lang="en-US" altLang="zh-CN" dirty="0" smtClean="0"/>
            </a:br>
            <a:r>
              <a:rPr lang="zh-CN" altLang="en-US" sz="2700" dirty="0" smtClean="0"/>
              <a:t>五、海关报关</a:t>
            </a:r>
            <a:r>
              <a:rPr lang="en-US" altLang="zh-CN" dirty="0" smtClean="0"/>
              <a:t/>
            </a:r>
            <a:br>
              <a:rPr lang="en-US" altLang="zh-CN" dirty="0" smtClean="0"/>
            </a:br>
            <a:endParaRPr lang="zh-CN" altLang="en-US" dirty="0"/>
          </a:p>
        </p:txBody>
      </p:sp>
      <p:sp>
        <p:nvSpPr>
          <p:cNvPr id="3" name="内容占位符 2"/>
          <p:cNvSpPr>
            <a:spLocks noGrp="1"/>
          </p:cNvSpPr>
          <p:nvPr>
            <p:ph idx="1"/>
          </p:nvPr>
        </p:nvSpPr>
        <p:spPr>
          <a:xfrm>
            <a:off x="214282" y="714356"/>
            <a:ext cx="8929718" cy="4525963"/>
          </a:xfrm>
        </p:spPr>
        <p:txBody>
          <a:bodyPr>
            <a:normAutofit/>
          </a:bodyPr>
          <a:lstStyle/>
          <a:p>
            <a:pPr>
              <a:buNone/>
            </a:pPr>
            <a:r>
              <a:rPr lang="zh-CN" altLang="en-US" sz="1600" dirty="0" smtClean="0">
                <a:latin typeface="楷体" pitchFamily="49" charset="-122"/>
                <a:ea typeface="楷体" pitchFamily="49" charset="-122"/>
              </a:rPr>
              <a:t>（一）在完成提运单换单，并取得商检通关单后，就可进行进口报关的工作。</a:t>
            </a:r>
            <a:endParaRPr lang="en-US" altLang="zh-CN" sz="1600" dirty="0" smtClean="0">
              <a:latin typeface="楷体" pitchFamily="49" charset="-122"/>
              <a:ea typeface="楷体" pitchFamily="49" charset="-122"/>
            </a:endParaRPr>
          </a:p>
          <a:p>
            <a:pPr>
              <a:buNone/>
            </a:pPr>
            <a:r>
              <a:rPr lang="zh-CN" altLang="en-US" sz="1600" dirty="0" smtClean="0">
                <a:latin typeface="楷体" pitchFamily="49" charset="-122"/>
                <a:ea typeface="楷体" pitchFamily="49" charset="-122"/>
              </a:rPr>
              <a:t>（二）水果报关所需单据：进口合同、发票、装箱单、提货单、入境货物通关单、   </a:t>
            </a:r>
            <a:endParaRPr lang="en-US" altLang="zh-CN" sz="1600" dirty="0" smtClean="0">
              <a:latin typeface="楷体" pitchFamily="49" charset="-122"/>
              <a:ea typeface="楷体" pitchFamily="49" charset="-122"/>
            </a:endParaRPr>
          </a:p>
          <a:p>
            <a:pPr>
              <a:buNone/>
            </a:pPr>
            <a:r>
              <a:rPr lang="en-US" altLang="zh-CN" sz="1600" dirty="0" smtClean="0">
                <a:latin typeface="楷体" pitchFamily="49" charset="-122"/>
                <a:ea typeface="楷体" pitchFamily="49" charset="-122"/>
              </a:rPr>
              <a:t>      </a:t>
            </a:r>
            <a:r>
              <a:rPr lang="zh-CN" altLang="en-US" sz="1600" dirty="0" smtClean="0">
                <a:latin typeface="楷体" pitchFamily="49" charset="-122"/>
                <a:ea typeface="楷体" pitchFamily="49" charset="-122"/>
              </a:rPr>
              <a:t>提单（复印件），原产地证（如果需享受优惠税率）等。</a:t>
            </a:r>
            <a:endParaRPr lang="en-US" altLang="zh-CN" sz="1600" dirty="0" smtClean="0">
              <a:latin typeface="楷体" pitchFamily="49" charset="-122"/>
              <a:ea typeface="楷体" pitchFamily="49" charset="-122"/>
            </a:endParaRPr>
          </a:p>
          <a:p>
            <a:pPr>
              <a:buNone/>
            </a:pPr>
            <a:r>
              <a:rPr lang="zh-CN" altLang="en-US" sz="1600" dirty="0" smtClean="0">
                <a:latin typeface="楷体" pitchFamily="49" charset="-122"/>
                <a:ea typeface="楷体" pitchFamily="49" charset="-122"/>
              </a:rPr>
              <a:t>（三）进口报关的基本程序：申报→审核单证→估价→征税（关税</a:t>
            </a:r>
            <a:r>
              <a:rPr lang="en-US" altLang="zh-CN" sz="1600" dirty="0" smtClean="0">
                <a:latin typeface="楷体" pitchFamily="49" charset="-122"/>
                <a:ea typeface="楷体" pitchFamily="49" charset="-122"/>
              </a:rPr>
              <a:t>/</a:t>
            </a:r>
            <a:r>
              <a:rPr lang="zh-CN" altLang="en-US" sz="1600" dirty="0" smtClean="0">
                <a:latin typeface="楷体" pitchFamily="49" charset="-122"/>
                <a:ea typeface="楷体" pitchFamily="49" charset="-122"/>
              </a:rPr>
              <a:t>增值税）→放行</a:t>
            </a:r>
            <a:endParaRPr lang="en-US" altLang="zh-CN" sz="1600" dirty="0" smtClean="0">
              <a:latin typeface="楷体" pitchFamily="49" charset="-122"/>
              <a:ea typeface="楷体" pitchFamily="49" charset="-122"/>
            </a:endParaRPr>
          </a:p>
          <a:p>
            <a:pPr>
              <a:buNone/>
            </a:pPr>
            <a:r>
              <a:rPr lang="zh-CN" altLang="en-US" sz="1600" dirty="0" smtClean="0">
                <a:latin typeface="楷体" pitchFamily="49" charset="-122"/>
                <a:ea typeface="楷体" pitchFamily="49" charset="-122"/>
              </a:rPr>
              <a:t>  注：海关估价，海关的价格处可以对进口商品的完税价格进行审查。完税价格</a:t>
            </a:r>
            <a:endParaRPr lang="en-US" altLang="zh-CN" sz="1600" dirty="0" smtClean="0">
              <a:latin typeface="楷体" pitchFamily="49" charset="-122"/>
              <a:ea typeface="楷体" pitchFamily="49" charset="-122"/>
            </a:endParaRPr>
          </a:p>
          <a:p>
            <a:pPr>
              <a:buNone/>
            </a:pPr>
            <a:r>
              <a:rPr lang="en-US" altLang="zh-CN" sz="1600" dirty="0" smtClean="0">
                <a:latin typeface="楷体" pitchFamily="49" charset="-122"/>
                <a:ea typeface="楷体" pitchFamily="49" charset="-122"/>
              </a:rPr>
              <a:t>      </a:t>
            </a:r>
            <a:r>
              <a:rPr lang="zh-CN" altLang="en-US" sz="1600" dirty="0" smtClean="0">
                <a:latin typeface="楷体" pitchFamily="49" charset="-122"/>
                <a:ea typeface="楷体" pitchFamily="49" charset="-122"/>
              </a:rPr>
              <a:t>应包含货物本身的价值，运费及保险费等。水果贸易是用买断方式进行的， </a:t>
            </a:r>
            <a:endParaRPr lang="en-US" altLang="zh-CN" sz="1600" dirty="0" smtClean="0">
              <a:latin typeface="楷体" pitchFamily="49" charset="-122"/>
              <a:ea typeface="楷体" pitchFamily="49" charset="-122"/>
            </a:endParaRPr>
          </a:p>
          <a:p>
            <a:pPr>
              <a:buNone/>
            </a:pPr>
            <a:r>
              <a:rPr lang="en-US" altLang="zh-CN" sz="1600" dirty="0" smtClean="0">
                <a:latin typeface="楷体" pitchFamily="49" charset="-122"/>
                <a:ea typeface="楷体" pitchFamily="49" charset="-122"/>
              </a:rPr>
              <a:t>      </a:t>
            </a:r>
            <a:r>
              <a:rPr lang="zh-CN" altLang="en-US" sz="1600" dirty="0" smtClean="0">
                <a:latin typeface="楷体" pitchFamily="49" charset="-122"/>
                <a:ea typeface="楷体" pitchFamily="49" charset="-122"/>
              </a:rPr>
              <a:t>海关一般都会按内部的估价作为完税价格进行征税</a:t>
            </a:r>
            <a:r>
              <a:rPr lang="zh-CN" altLang="en-US" sz="1800" dirty="0" smtClean="0">
                <a:latin typeface="楷体" pitchFamily="49" charset="-122"/>
                <a:ea typeface="楷体" pitchFamily="49" charset="-122"/>
              </a:rPr>
              <a:t>。</a:t>
            </a:r>
            <a:endParaRPr lang="zh-CN" altLang="en-US" sz="1800" dirty="0">
              <a:latin typeface="楷体" pitchFamily="49" charset="-122"/>
              <a:ea typeface="楷体" pitchFamily="49" charset="-122"/>
            </a:endParaRPr>
          </a:p>
        </p:txBody>
      </p:sp>
      <p:pic>
        <p:nvPicPr>
          <p:cNvPr id="6" name="Picture 3" descr="C:\Users\frechport\Desktop\223320151331986974 L01.jpg"/>
          <p:cNvPicPr>
            <a:picLocks noChangeAspect="1" noChangeArrowheads="1"/>
          </p:cNvPicPr>
          <p:nvPr/>
        </p:nvPicPr>
        <p:blipFill>
          <a:blip r:embed="rId2"/>
          <a:srcRect/>
          <a:stretch>
            <a:fillRect/>
          </a:stretch>
        </p:blipFill>
        <p:spPr bwMode="auto">
          <a:xfrm>
            <a:off x="5072066" y="3143248"/>
            <a:ext cx="2313562" cy="3273891"/>
          </a:xfrm>
          <a:prstGeom prst="rect">
            <a:avLst/>
          </a:prstGeom>
          <a:ln>
            <a:noFill/>
          </a:ln>
          <a:effectLst>
            <a:outerShdw blurRad="190500" algn="tl" rotWithShape="0">
              <a:srgbClr val="000000">
                <a:alpha val="70000"/>
              </a:srgbClr>
            </a:outerShdw>
          </a:effectLst>
        </p:spPr>
      </p:pic>
      <p:sp>
        <p:nvSpPr>
          <p:cNvPr id="7" name="TextBox 6"/>
          <p:cNvSpPr txBox="1"/>
          <p:nvPr/>
        </p:nvSpPr>
        <p:spPr>
          <a:xfrm>
            <a:off x="5357818" y="5429264"/>
            <a:ext cx="1928826" cy="369332"/>
          </a:xfrm>
          <a:prstGeom prst="rect">
            <a:avLst/>
          </a:prstGeom>
          <a:noFill/>
        </p:spPr>
        <p:txBody>
          <a:bodyPr wrap="square" rtlCol="0">
            <a:spAutoFit/>
          </a:bodyPr>
          <a:lstStyle/>
          <a:p>
            <a:r>
              <a:rPr lang="zh-CN" altLang="en-US" dirty="0" smtClean="0">
                <a:solidFill>
                  <a:srgbClr val="C00000"/>
                </a:solidFill>
                <a:latin typeface="楷体" pitchFamily="49" charset="-122"/>
                <a:ea typeface="楷体" pitchFamily="49" charset="-122"/>
              </a:rPr>
              <a:t>进口增值税样张</a:t>
            </a:r>
            <a:endParaRPr lang="zh-CN" altLang="en-US" dirty="0">
              <a:solidFill>
                <a:srgbClr val="C00000"/>
              </a:solidFill>
              <a:latin typeface="楷体" pitchFamily="49" charset="-122"/>
              <a:ea typeface="楷体" pitchFamily="49" charset="-122"/>
            </a:endParaRPr>
          </a:p>
        </p:txBody>
      </p:sp>
      <p:pic>
        <p:nvPicPr>
          <p:cNvPr id="6147" name="Picture 3" descr="C:\Users\frechport\Desktop\2009121716054154.jpg"/>
          <p:cNvPicPr>
            <a:picLocks noChangeAspect="1" noChangeArrowheads="1"/>
          </p:cNvPicPr>
          <p:nvPr/>
        </p:nvPicPr>
        <p:blipFill>
          <a:blip r:embed="rId3"/>
          <a:srcRect/>
          <a:stretch>
            <a:fillRect/>
          </a:stretch>
        </p:blipFill>
        <p:spPr bwMode="auto">
          <a:xfrm>
            <a:off x="1142976" y="3286124"/>
            <a:ext cx="3073571" cy="3057532"/>
          </a:xfrm>
          <a:prstGeom prst="rect">
            <a:avLst/>
          </a:prstGeom>
          <a:noFill/>
        </p:spPr>
      </p:pic>
      <p:sp>
        <p:nvSpPr>
          <p:cNvPr id="11" name="矩形 10"/>
          <p:cNvSpPr/>
          <p:nvPr/>
        </p:nvSpPr>
        <p:spPr>
          <a:xfrm>
            <a:off x="1428728" y="2928934"/>
            <a:ext cx="2031325" cy="369332"/>
          </a:xfrm>
          <a:prstGeom prst="rect">
            <a:avLst/>
          </a:prstGeom>
        </p:spPr>
        <p:txBody>
          <a:bodyPr wrap="none">
            <a:spAutoFit/>
          </a:bodyPr>
          <a:lstStyle/>
          <a:p>
            <a:r>
              <a:rPr lang="zh-CN" altLang="en-US" dirty="0" smtClean="0">
                <a:solidFill>
                  <a:srgbClr val="C00000"/>
                </a:solidFill>
                <a:latin typeface="楷体" pitchFamily="49" charset="-122"/>
                <a:ea typeface="楷体" pitchFamily="49" charset="-122"/>
              </a:rPr>
              <a:t>进口报关一般流程</a:t>
            </a:r>
            <a:endParaRPr lang="zh-CN" altLang="en-US" dirty="0">
              <a:solidFill>
                <a:srgbClr val="C00000"/>
              </a:solidFill>
              <a:latin typeface="楷体" pitchFamily="49" charset="-122"/>
              <a:ea typeface="楷体"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11156"/>
          </a:xfrm>
        </p:spPr>
        <p:txBody>
          <a:bodyPr>
            <a:normAutofit/>
          </a:bodyPr>
          <a:lstStyle/>
          <a:p>
            <a:r>
              <a:rPr lang="zh-CN" altLang="en-US" sz="2400" dirty="0" smtClean="0"/>
              <a:t>六、商检抽样、检验证明</a:t>
            </a:r>
            <a:endParaRPr lang="zh-CN" altLang="en-US" sz="2400" dirty="0"/>
          </a:p>
        </p:txBody>
      </p:sp>
      <p:sp>
        <p:nvSpPr>
          <p:cNvPr id="7" name="内容占位符 6"/>
          <p:cNvSpPr>
            <a:spLocks noGrp="1"/>
          </p:cNvSpPr>
          <p:nvPr>
            <p:ph idx="1"/>
          </p:nvPr>
        </p:nvSpPr>
        <p:spPr>
          <a:xfrm>
            <a:off x="1000100" y="1142984"/>
            <a:ext cx="2786082" cy="4168773"/>
          </a:xfrm>
        </p:spPr>
        <p:txBody>
          <a:bodyPr>
            <a:normAutofit/>
          </a:bodyPr>
          <a:lstStyle/>
          <a:p>
            <a:pPr>
              <a:buNone/>
            </a:pPr>
            <a:r>
              <a:rPr lang="zh-CN" altLang="en-US" sz="1800" dirty="0" smtClean="0">
                <a:latin typeface="楷体" pitchFamily="49" charset="-122"/>
                <a:ea typeface="楷体" pitchFamily="49" charset="-122"/>
              </a:rPr>
              <a:t>（一</a:t>
            </a:r>
            <a:r>
              <a:rPr lang="en-US" altLang="zh-CN" sz="1800" dirty="0" smtClean="0">
                <a:latin typeface="楷体" pitchFamily="49" charset="-122"/>
                <a:ea typeface="楷体" pitchFamily="49" charset="-122"/>
              </a:rPr>
              <a:t>)</a:t>
            </a:r>
            <a:r>
              <a:rPr lang="zh-CN" altLang="en-US" sz="1800" dirty="0" smtClean="0">
                <a:latin typeface="楷体" pitchFamily="49" charset="-122"/>
                <a:ea typeface="楷体" pitchFamily="49" charset="-122"/>
              </a:rPr>
              <a:t>每批货物在海关放  </a:t>
            </a:r>
            <a:endParaRPr lang="en-US" altLang="zh-CN" sz="1800" dirty="0" smtClean="0">
              <a:latin typeface="楷体" pitchFamily="49" charset="-122"/>
              <a:ea typeface="楷体" pitchFamily="49" charset="-122"/>
            </a:endParaRPr>
          </a:p>
          <a:p>
            <a:pPr>
              <a:buNone/>
            </a:pPr>
            <a:r>
              <a:rPr lang="en-US" altLang="zh-CN" sz="1800" dirty="0" smtClean="0">
                <a:latin typeface="楷体" pitchFamily="49" charset="-122"/>
                <a:ea typeface="楷体" pitchFamily="49" charset="-122"/>
              </a:rPr>
              <a:t>     </a:t>
            </a:r>
            <a:r>
              <a:rPr lang="zh-CN" altLang="en-US" sz="1800" dirty="0" smtClean="0">
                <a:latin typeface="楷体" pitchFamily="49" charset="-122"/>
                <a:ea typeface="楷体" pitchFamily="49" charset="-122"/>
              </a:rPr>
              <a:t>行后，都需运至商</a:t>
            </a:r>
            <a:endParaRPr lang="en-US" altLang="zh-CN" sz="1800" dirty="0" smtClean="0">
              <a:latin typeface="楷体" pitchFamily="49" charset="-122"/>
              <a:ea typeface="楷体" pitchFamily="49" charset="-122"/>
            </a:endParaRPr>
          </a:p>
          <a:p>
            <a:pPr>
              <a:buNone/>
            </a:pPr>
            <a:r>
              <a:rPr lang="en-US" altLang="zh-CN" sz="1800" dirty="0" smtClean="0">
                <a:latin typeface="楷体" pitchFamily="49" charset="-122"/>
                <a:ea typeface="楷体" pitchFamily="49" charset="-122"/>
              </a:rPr>
              <a:t>     </a:t>
            </a:r>
            <a:r>
              <a:rPr lang="zh-CN" altLang="en-US" sz="1800" dirty="0" smtClean="0">
                <a:latin typeface="楷体" pitchFamily="49" charset="-122"/>
                <a:ea typeface="楷体" pitchFamily="49" charset="-122"/>
              </a:rPr>
              <a:t>检指定场所，进行</a:t>
            </a:r>
            <a:endParaRPr lang="en-US" altLang="zh-CN" sz="1800" dirty="0" smtClean="0">
              <a:latin typeface="楷体" pitchFamily="49" charset="-122"/>
              <a:ea typeface="楷体" pitchFamily="49" charset="-122"/>
            </a:endParaRPr>
          </a:p>
          <a:p>
            <a:pPr>
              <a:buNone/>
            </a:pPr>
            <a:r>
              <a:rPr lang="en-US" altLang="zh-CN" sz="1800" dirty="0" smtClean="0">
                <a:latin typeface="楷体" pitchFamily="49" charset="-122"/>
                <a:ea typeface="楷体" pitchFamily="49" charset="-122"/>
              </a:rPr>
              <a:t>     </a:t>
            </a:r>
            <a:r>
              <a:rPr lang="zh-CN" altLang="en-US" sz="1800" dirty="0" smtClean="0">
                <a:latin typeface="楷体" pitchFamily="49" charset="-122"/>
                <a:ea typeface="楷体" pitchFamily="49" charset="-122"/>
              </a:rPr>
              <a:t>抽样并送实验室检</a:t>
            </a:r>
            <a:endParaRPr lang="en-US" altLang="zh-CN" sz="1800" dirty="0" smtClean="0">
              <a:latin typeface="楷体" pitchFamily="49" charset="-122"/>
              <a:ea typeface="楷体" pitchFamily="49" charset="-122"/>
            </a:endParaRPr>
          </a:p>
          <a:p>
            <a:pPr>
              <a:buNone/>
            </a:pPr>
            <a:r>
              <a:rPr lang="en-US" altLang="zh-CN" sz="1800" dirty="0" smtClean="0">
                <a:latin typeface="楷体" pitchFamily="49" charset="-122"/>
                <a:ea typeface="楷体" pitchFamily="49" charset="-122"/>
              </a:rPr>
              <a:t>     </a:t>
            </a:r>
            <a:r>
              <a:rPr lang="zh-CN" altLang="en-US" sz="1800" dirty="0" smtClean="0">
                <a:latin typeface="楷体" pitchFamily="49" charset="-122"/>
                <a:ea typeface="楷体" pitchFamily="49" charset="-122"/>
              </a:rPr>
              <a:t>验。</a:t>
            </a:r>
            <a:endParaRPr lang="en-US" altLang="zh-CN" sz="1800" dirty="0" smtClean="0">
              <a:latin typeface="楷体" pitchFamily="49" charset="-122"/>
              <a:ea typeface="楷体" pitchFamily="49" charset="-122"/>
            </a:endParaRPr>
          </a:p>
          <a:p>
            <a:pPr>
              <a:buNone/>
            </a:pPr>
            <a:endParaRPr lang="en-US" altLang="zh-CN" sz="1800" dirty="0" smtClean="0">
              <a:latin typeface="楷体" pitchFamily="49" charset="-122"/>
              <a:ea typeface="楷体" pitchFamily="49" charset="-122"/>
            </a:endParaRPr>
          </a:p>
          <a:p>
            <a:pPr>
              <a:buNone/>
            </a:pPr>
            <a:r>
              <a:rPr lang="en-US" altLang="zh-CN" sz="1800" dirty="0" smtClean="0">
                <a:latin typeface="楷体" pitchFamily="49" charset="-122"/>
                <a:ea typeface="楷体" pitchFamily="49" charset="-122"/>
              </a:rPr>
              <a:t>(</a:t>
            </a:r>
            <a:r>
              <a:rPr lang="zh-CN" altLang="en-US" sz="1800" dirty="0" smtClean="0">
                <a:latin typeface="楷体" pitchFamily="49" charset="-122"/>
                <a:ea typeface="楷体" pitchFamily="49" charset="-122"/>
              </a:rPr>
              <a:t>二</a:t>
            </a:r>
            <a:r>
              <a:rPr lang="en-US" altLang="zh-CN" sz="1800" dirty="0" smtClean="0">
                <a:latin typeface="楷体" pitchFamily="49" charset="-122"/>
                <a:ea typeface="楷体" pitchFamily="49" charset="-122"/>
              </a:rPr>
              <a:t>)</a:t>
            </a:r>
            <a:r>
              <a:rPr lang="zh-CN" altLang="en-US" sz="1800" dirty="0" smtClean="0">
                <a:latin typeface="楷体" pitchFamily="49" charset="-122"/>
                <a:ea typeface="楷体" pitchFamily="49" charset="-122"/>
              </a:rPr>
              <a:t>实验室检验合格后，</a:t>
            </a:r>
            <a:endParaRPr lang="en-US" altLang="zh-CN" sz="1800" dirty="0" smtClean="0">
              <a:latin typeface="楷体" pitchFamily="49" charset="-122"/>
              <a:ea typeface="楷体" pitchFamily="49" charset="-122"/>
            </a:endParaRPr>
          </a:p>
          <a:p>
            <a:pPr>
              <a:buNone/>
            </a:pPr>
            <a:r>
              <a:rPr lang="en-US" altLang="zh-CN" sz="1800" dirty="0" smtClean="0">
                <a:latin typeface="楷体" pitchFamily="49" charset="-122"/>
                <a:ea typeface="楷体" pitchFamily="49" charset="-122"/>
              </a:rPr>
              <a:t>    </a:t>
            </a:r>
            <a:r>
              <a:rPr lang="zh-CN" altLang="en-US" sz="1800" dirty="0" smtClean="0">
                <a:latin typeface="楷体" pitchFamily="49" charset="-122"/>
                <a:ea typeface="楷体" pitchFamily="49" charset="-122"/>
              </a:rPr>
              <a:t>商检机构会出具入境</a:t>
            </a:r>
            <a:endParaRPr lang="en-US" altLang="zh-CN" sz="1800" dirty="0" smtClean="0">
              <a:latin typeface="楷体" pitchFamily="49" charset="-122"/>
              <a:ea typeface="楷体" pitchFamily="49" charset="-122"/>
            </a:endParaRPr>
          </a:p>
          <a:p>
            <a:pPr>
              <a:buNone/>
            </a:pPr>
            <a:r>
              <a:rPr lang="en-US" altLang="zh-CN" sz="1800" dirty="0" smtClean="0">
                <a:latin typeface="楷体" pitchFamily="49" charset="-122"/>
                <a:ea typeface="楷体" pitchFamily="49" charset="-122"/>
              </a:rPr>
              <a:t>    </a:t>
            </a:r>
            <a:r>
              <a:rPr lang="zh-CN" altLang="en-US" sz="1800" dirty="0" smtClean="0">
                <a:latin typeface="楷体" pitchFamily="49" charset="-122"/>
                <a:ea typeface="楷体" pitchFamily="49" charset="-122"/>
              </a:rPr>
              <a:t>货物检验检疫证明。</a:t>
            </a:r>
            <a:endParaRPr lang="en-US" altLang="zh-CN" sz="1800" dirty="0" smtClean="0">
              <a:latin typeface="楷体" pitchFamily="49" charset="-122"/>
              <a:ea typeface="楷体" pitchFamily="49" charset="-122"/>
            </a:endParaRPr>
          </a:p>
          <a:p>
            <a:pPr>
              <a:buNone/>
            </a:pPr>
            <a:r>
              <a:rPr lang="en-US" altLang="zh-CN" sz="1800" dirty="0" smtClean="0">
                <a:latin typeface="楷体" pitchFamily="49" charset="-122"/>
                <a:ea typeface="楷体" pitchFamily="49" charset="-122"/>
              </a:rPr>
              <a:t>    </a:t>
            </a:r>
            <a:r>
              <a:rPr lang="zh-CN" altLang="en-US" sz="1800" dirty="0" smtClean="0">
                <a:latin typeface="楷体" pitchFamily="49" charset="-122"/>
                <a:ea typeface="楷体" pitchFamily="49" charset="-122"/>
              </a:rPr>
              <a:t>此时货物才能真正入</a:t>
            </a:r>
            <a:endParaRPr lang="en-US" altLang="zh-CN" sz="1800" dirty="0" smtClean="0">
              <a:latin typeface="楷体" pitchFamily="49" charset="-122"/>
              <a:ea typeface="楷体" pitchFamily="49" charset="-122"/>
            </a:endParaRPr>
          </a:p>
          <a:p>
            <a:pPr>
              <a:buNone/>
            </a:pPr>
            <a:r>
              <a:rPr lang="en-US" altLang="zh-CN" sz="1800" dirty="0" smtClean="0">
                <a:latin typeface="楷体" pitchFamily="49" charset="-122"/>
                <a:ea typeface="楷体" pitchFamily="49" charset="-122"/>
              </a:rPr>
              <a:t>    </a:t>
            </a:r>
            <a:r>
              <a:rPr lang="zh-CN" altLang="en-US" sz="1800" dirty="0" smtClean="0">
                <a:latin typeface="楷体" pitchFamily="49" charset="-122"/>
                <a:ea typeface="楷体" pitchFamily="49" charset="-122"/>
              </a:rPr>
              <a:t>境并销售。</a:t>
            </a:r>
            <a:endParaRPr lang="zh-CN" altLang="en-US" sz="1800" dirty="0">
              <a:latin typeface="楷体" pitchFamily="49" charset="-122"/>
              <a:ea typeface="楷体" pitchFamily="49" charset="-122"/>
            </a:endParaRPr>
          </a:p>
        </p:txBody>
      </p:sp>
      <p:pic>
        <p:nvPicPr>
          <p:cNvPr id="21508" name="Picture 4" descr="C:\Users\frechport\Desktop\310040115013015.jpg"/>
          <p:cNvPicPr>
            <a:picLocks noChangeAspect="1" noChangeArrowheads="1"/>
          </p:cNvPicPr>
          <p:nvPr/>
        </p:nvPicPr>
        <p:blipFill>
          <a:blip r:embed="rId2"/>
          <a:srcRect/>
          <a:stretch>
            <a:fillRect/>
          </a:stretch>
        </p:blipFill>
        <p:spPr bwMode="auto">
          <a:xfrm>
            <a:off x="4643438" y="1214422"/>
            <a:ext cx="3286148" cy="4489723"/>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a:bodyPr>
          <a:lstStyle/>
          <a:p>
            <a:r>
              <a:rPr lang="zh-CN" altLang="en-US" sz="2400" dirty="0" smtClean="0"/>
              <a:t>七、对外付款、付汇</a:t>
            </a:r>
            <a:endParaRPr lang="zh-CN" altLang="en-US" sz="2400" dirty="0"/>
          </a:p>
        </p:txBody>
      </p:sp>
      <p:sp>
        <p:nvSpPr>
          <p:cNvPr id="3" name="内容占位符 2"/>
          <p:cNvSpPr>
            <a:spLocks noGrp="1"/>
          </p:cNvSpPr>
          <p:nvPr>
            <p:ph idx="1"/>
          </p:nvPr>
        </p:nvSpPr>
        <p:spPr>
          <a:xfrm>
            <a:off x="785786" y="1000108"/>
            <a:ext cx="3000396" cy="4525963"/>
          </a:xfrm>
        </p:spPr>
        <p:txBody>
          <a:bodyPr>
            <a:normAutofit/>
          </a:bodyPr>
          <a:lstStyle/>
          <a:p>
            <a:pPr>
              <a:buNone/>
            </a:pPr>
            <a:r>
              <a:rPr lang="zh-CN" altLang="en-US" sz="2000" dirty="0" smtClean="0">
                <a:latin typeface="楷体" pitchFamily="49" charset="-122"/>
                <a:ea typeface="楷体" pitchFamily="49" charset="-122"/>
              </a:rPr>
              <a:t>一、在货物销售完或按合同规定时期内，对外进行购汇付款。</a:t>
            </a:r>
            <a:endParaRPr lang="en-US" altLang="zh-CN" sz="2000" dirty="0" smtClean="0">
              <a:latin typeface="楷体" pitchFamily="49" charset="-122"/>
              <a:ea typeface="楷体" pitchFamily="49" charset="-122"/>
            </a:endParaRPr>
          </a:p>
          <a:p>
            <a:pPr>
              <a:buNone/>
            </a:pPr>
            <a:r>
              <a:rPr lang="zh-CN" altLang="en-US" sz="2000" dirty="0" smtClean="0">
                <a:latin typeface="楷体" pitchFamily="49" charset="-122"/>
                <a:ea typeface="楷体" pitchFamily="49" charset="-122"/>
              </a:rPr>
              <a:t>二、对外付汇采用总量核查方式，所以一般付汇金额不能大于进口报关的金额。</a:t>
            </a:r>
            <a:endParaRPr lang="zh-CN" altLang="en-US" sz="2000" dirty="0">
              <a:latin typeface="楷体" pitchFamily="49" charset="-122"/>
              <a:ea typeface="楷体" pitchFamily="49" charset="-122"/>
            </a:endParaRPr>
          </a:p>
        </p:txBody>
      </p:sp>
      <p:pic>
        <p:nvPicPr>
          <p:cNvPr id="4" name="Picture 2" descr="C:\Users\frechport\Desktop\M79.png"/>
          <p:cNvPicPr>
            <a:picLocks noChangeAspect="1" noChangeArrowheads="1"/>
          </p:cNvPicPr>
          <p:nvPr/>
        </p:nvPicPr>
        <p:blipFill>
          <a:blip r:embed="rId2"/>
          <a:srcRect/>
          <a:stretch>
            <a:fillRect/>
          </a:stretch>
        </p:blipFill>
        <p:spPr bwMode="auto">
          <a:xfrm>
            <a:off x="4786314" y="1000108"/>
            <a:ext cx="3074226" cy="4572032"/>
          </a:xfrm>
          <a:prstGeom prst="rect">
            <a:avLst/>
          </a:prstGeom>
          <a:ln>
            <a:noFill/>
          </a:ln>
          <a:effectLst>
            <a:outerShdw blurRad="190500" algn="tl" rotWithShape="0">
              <a:srgbClr val="000000">
                <a:alpha val="70000"/>
              </a:srgbClr>
            </a:outerShdw>
          </a:effectLst>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TotalTime>
  <Words>841</Words>
  <Application>Microsoft Office PowerPoint</Application>
  <PresentationFormat>全屏显示(4:3)</PresentationFormat>
  <Paragraphs>73</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Office 主题</vt:lpstr>
      <vt:lpstr>进口水果操作流程概述</vt:lpstr>
      <vt:lpstr>一、进境动植物检疫许可证</vt:lpstr>
      <vt:lpstr>二、报检、报关单证的审核</vt:lpstr>
      <vt:lpstr>主要单据样张</vt:lpstr>
      <vt:lpstr>三、海运提单、空运单换单</vt:lpstr>
      <vt:lpstr>四、商检报检 </vt:lpstr>
      <vt:lpstr> 五、海关报关 </vt:lpstr>
      <vt:lpstr>六、商检抽样、检验证明</vt:lpstr>
      <vt:lpstr>七、对外付款、付汇</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进口水果步骤</dc:title>
  <dc:creator>frechport</dc:creator>
  <cp:lastModifiedBy>frechport</cp:lastModifiedBy>
  <cp:revision>67</cp:revision>
  <dcterms:created xsi:type="dcterms:W3CDTF">2015-12-04T01:55:50Z</dcterms:created>
  <dcterms:modified xsi:type="dcterms:W3CDTF">2015-12-06T16:55:38Z</dcterms:modified>
</cp:coreProperties>
</file>