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3" r:id="rId8"/>
    <p:sldId id="264" r:id="rId9"/>
    <p:sldId id="265"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33BC"/>
    <a:srgbClr val="1C44EF"/>
    <a:srgbClr val="5587EF"/>
    <a:srgbClr val="2650D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85" autoAdjust="0"/>
  </p:normalViewPr>
  <p:slideViewPr>
    <p:cSldViewPr snapToGrid="0" snapToObjects="1">
      <p:cViewPr varScale="1">
        <p:scale>
          <a:sx n="75" d="100"/>
          <a:sy n="75" d="100"/>
        </p:scale>
        <p:origin x="-11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1F9695-0502-9D41-BD04-58394450637F}" type="datetimeFigureOut">
              <a:rPr lang="en-US" smtClean="0"/>
              <a:t>3/30/17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A78CC-2E46-8C41-BE33-ACE425C1CCE2}" type="slidenum">
              <a:rPr lang="en-US" smtClean="0"/>
              <a:t>‹#›</a:t>
            </a:fld>
            <a:endParaRPr lang="en-US"/>
          </a:p>
        </p:txBody>
      </p:sp>
    </p:spTree>
    <p:extLst>
      <p:ext uri="{BB962C8B-B14F-4D97-AF65-F5344CB8AC3E}">
        <p14:creationId xmlns:p14="http://schemas.microsoft.com/office/powerpoint/2010/main" val="31256359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Trip Duration</a:t>
            </a:r>
          </a:p>
          <a:p>
            <a:pPr marL="171450" indent="-171450">
              <a:buFontTx/>
              <a:buChar char="-"/>
            </a:pPr>
            <a:r>
              <a:rPr lang="en-US" dirty="0" smtClean="0"/>
              <a:t>Trip Start Date</a:t>
            </a:r>
          </a:p>
          <a:p>
            <a:pPr marL="171450" indent="-171450">
              <a:buFontTx/>
              <a:buChar char="-"/>
            </a:pPr>
            <a:r>
              <a:rPr lang="en-US" dirty="0" smtClean="0"/>
              <a:t>Gender</a:t>
            </a:r>
            <a:r>
              <a:rPr lang="en-US" baseline="0" dirty="0" smtClean="0"/>
              <a:t> of user for every trip</a:t>
            </a:r>
          </a:p>
          <a:p>
            <a:pPr marL="171450" indent="-171450">
              <a:buFontTx/>
              <a:buChar char="-"/>
            </a:pPr>
            <a:r>
              <a:rPr lang="en-US" baseline="0" dirty="0" smtClean="0"/>
              <a:t>Year of Birth of user – people lying about their age (outliers)</a:t>
            </a:r>
          </a:p>
          <a:p>
            <a:pPr marL="171450" indent="-171450">
              <a:buFontTx/>
              <a:buChar char="-"/>
            </a:pPr>
            <a:r>
              <a:rPr lang="en-US" baseline="0" dirty="0" smtClean="0"/>
              <a:t>Dropped null birth years</a:t>
            </a:r>
          </a:p>
          <a:p>
            <a:pPr marL="171450" indent="-171450">
              <a:buFontTx/>
              <a:buChar char="-"/>
            </a:pPr>
            <a:r>
              <a:rPr lang="en-US" baseline="0" dirty="0" smtClean="0"/>
              <a:t>Dropped outliers – birth years &lt;1920</a:t>
            </a:r>
          </a:p>
          <a:p>
            <a:pPr marL="171450" indent="-171450">
              <a:buFontTx/>
              <a:buChar char="-"/>
            </a:pPr>
            <a:r>
              <a:rPr lang="en-US" baseline="0" dirty="0" smtClean="0"/>
              <a:t>Start station name, </a:t>
            </a:r>
            <a:r>
              <a:rPr lang="en-US" baseline="0" dirty="0" err="1" smtClean="0"/>
              <a:t>lat</a:t>
            </a:r>
            <a:r>
              <a:rPr lang="en-US" baseline="0" dirty="0" smtClean="0"/>
              <a:t>, long</a:t>
            </a:r>
          </a:p>
          <a:p>
            <a:pPr marL="171450" indent="-171450">
              <a:buFontTx/>
              <a:buChar char="-"/>
            </a:pPr>
            <a:r>
              <a:rPr lang="en-US" baseline="0" dirty="0" smtClean="0"/>
              <a:t>End station name, </a:t>
            </a:r>
            <a:r>
              <a:rPr lang="en-US" baseline="0" dirty="0" err="1" smtClean="0"/>
              <a:t>lat</a:t>
            </a:r>
            <a:r>
              <a:rPr lang="en-US" baseline="0" dirty="0" smtClean="0"/>
              <a:t>, long</a:t>
            </a:r>
          </a:p>
          <a:p>
            <a:pPr marL="171450" indent="-171450">
              <a:buFontTx/>
              <a:buChar char="-"/>
            </a:pPr>
            <a:r>
              <a:rPr lang="en-US" baseline="0" dirty="0" smtClean="0"/>
              <a:t>Data is publicly available on Citi Bike’s own website</a:t>
            </a:r>
          </a:p>
          <a:p>
            <a:pPr marL="171450" indent="-171450">
              <a:buFontTx/>
              <a:buChar char="-"/>
            </a:pPr>
            <a:r>
              <a:rPr lang="en-US" baseline="0" dirty="0" smtClean="0"/>
              <a:t>42 files, one for every month/year combo between CB’s inception (July 2013) to December 2016</a:t>
            </a:r>
          </a:p>
          <a:p>
            <a:pPr marL="171450" indent="-171450">
              <a:buFontTx/>
              <a:buChar char="-"/>
            </a:pPr>
            <a:r>
              <a:rPr lang="en-US" baseline="0" dirty="0" smtClean="0"/>
              <a:t>All fields are aligned in each file</a:t>
            </a:r>
          </a:p>
          <a:p>
            <a:pPr marL="171450" indent="-171450">
              <a:buFontTx/>
              <a:buChar char="-"/>
            </a:pPr>
            <a:r>
              <a:rPr lang="en-US" baseline="0" dirty="0" smtClean="0"/>
              <a:t>Over 36,000,000 observations/trips – LOTS of data</a:t>
            </a:r>
          </a:p>
          <a:p>
            <a:pPr marL="171450" indent="-171450">
              <a:buFontTx/>
              <a:buChar char="-"/>
            </a:pPr>
            <a:r>
              <a:rPr lang="en-US" baseline="0" dirty="0" smtClean="0"/>
              <a:t>Limitations – no unique identifier per user, so counting number of rides taken by specific demographics</a:t>
            </a:r>
          </a:p>
        </p:txBody>
      </p:sp>
      <p:sp>
        <p:nvSpPr>
          <p:cNvPr id="4" name="Slide Number Placeholder 3"/>
          <p:cNvSpPr>
            <a:spLocks noGrp="1"/>
          </p:cNvSpPr>
          <p:nvPr>
            <p:ph type="sldNum" sz="quarter" idx="10"/>
          </p:nvPr>
        </p:nvSpPr>
        <p:spPr/>
        <p:txBody>
          <a:bodyPr/>
          <a:lstStyle/>
          <a:p>
            <a:fld id="{DEFA78CC-2E46-8C41-BE33-ACE425C1CCE2}" type="slidenum">
              <a:rPr lang="en-US" smtClean="0"/>
              <a:t>2</a:t>
            </a:fld>
            <a:endParaRPr lang="en-US"/>
          </a:p>
        </p:txBody>
      </p:sp>
    </p:spTree>
    <p:extLst>
      <p:ext uri="{BB962C8B-B14F-4D97-AF65-F5344CB8AC3E}">
        <p14:creationId xmlns:p14="http://schemas.microsoft.com/office/powerpoint/2010/main" val="236610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DEFA78CC-2E46-8C41-BE33-ACE425C1CCE2}" type="slidenum">
              <a:rPr lang="en-US" smtClean="0"/>
              <a:t>11</a:t>
            </a:fld>
            <a:endParaRPr lang="en-US"/>
          </a:p>
        </p:txBody>
      </p:sp>
    </p:spTree>
    <p:extLst>
      <p:ext uri="{BB962C8B-B14F-4D97-AF65-F5344CB8AC3E}">
        <p14:creationId xmlns:p14="http://schemas.microsoft.com/office/powerpoint/2010/main" val="236610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Create a dashboard with key metrics that can be measured over specific chosen periods of time!</a:t>
            </a:r>
          </a:p>
          <a:p>
            <a:pPr marL="171450" indent="-171450">
              <a:buFontTx/>
              <a:buChar char="-"/>
            </a:pPr>
            <a:r>
              <a:rPr lang="en-US" baseline="0" dirty="0" smtClean="0"/>
              <a:t>Questions I chose to focus on:</a:t>
            </a:r>
          </a:p>
          <a:p>
            <a:pPr marL="628650" lvl="1" indent="-171450">
              <a:buFontTx/>
              <a:buChar char="-"/>
            </a:pPr>
            <a:r>
              <a:rPr lang="en-US" dirty="0" smtClean="0"/>
              <a:t>Where are Citi Bike stations located in New York City?</a:t>
            </a:r>
          </a:p>
          <a:p>
            <a:pPr marL="628650" lvl="1" indent="-171450">
              <a:buFontTx/>
              <a:buChar char="-"/>
            </a:pPr>
            <a:r>
              <a:rPr lang="en-US" dirty="0" smtClean="0"/>
              <a:t>What are the 10 most popular stations?</a:t>
            </a:r>
          </a:p>
          <a:p>
            <a:pPr marL="628650" lvl="1" indent="-171450">
              <a:buFontTx/>
              <a:buChar char="-"/>
            </a:pPr>
            <a:r>
              <a:rPr lang="en-US" dirty="0" smtClean="0"/>
              <a:t>What are the number of trips taken by age range and gender?</a:t>
            </a:r>
          </a:p>
          <a:p>
            <a:pPr marL="628650" lvl="1" indent="-171450">
              <a:buFontTx/>
              <a:buChar char="-"/>
            </a:pPr>
            <a:r>
              <a:rPr lang="en-US" dirty="0" smtClean="0"/>
              <a:t>What is the average trip duration based off age and gender?</a:t>
            </a:r>
          </a:p>
          <a:p>
            <a:pPr marL="628650" lvl="1" indent="-171450">
              <a:buFontTx/>
              <a:buChar char="-"/>
            </a:pPr>
            <a:r>
              <a:rPr lang="en-US" dirty="0" smtClean="0"/>
              <a:t>What are the most popular times for Citi Bike use? </a:t>
            </a:r>
          </a:p>
          <a:p>
            <a:pPr marL="171450" indent="-171450">
              <a:buFontTx/>
              <a:buChar char="-"/>
            </a:pPr>
            <a:endParaRPr lang="en-US" baseline="0" dirty="0" smtClean="0"/>
          </a:p>
          <a:p>
            <a:pPr marL="628650" lvl="1"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DEFA78CC-2E46-8C41-BE33-ACE425C1CCE2}" type="slidenum">
              <a:rPr lang="en-US" smtClean="0"/>
              <a:t>3</a:t>
            </a:fld>
            <a:endParaRPr lang="en-US"/>
          </a:p>
        </p:txBody>
      </p:sp>
    </p:spTree>
    <p:extLst>
      <p:ext uri="{BB962C8B-B14F-4D97-AF65-F5344CB8AC3E}">
        <p14:creationId xmlns:p14="http://schemas.microsoft.com/office/powerpoint/2010/main" val="236610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smtClean="0"/>
              <a:t>Python!!</a:t>
            </a:r>
          </a:p>
          <a:p>
            <a:pPr marL="171450" indent="-171450">
              <a:buFontTx/>
              <a:buChar char="-"/>
            </a:pPr>
            <a:r>
              <a:rPr lang="en-US" baseline="0" smtClean="0"/>
              <a:t>User-friendly programming language, easy to manipulate, good for data visualization and manipulation, which is key for answering the questions I just outlined</a:t>
            </a:r>
          </a:p>
          <a:p>
            <a:pPr marL="171450" indent="-171450">
              <a:buFontTx/>
              <a:buChar char="-"/>
            </a:pPr>
            <a:r>
              <a:rPr lang="en-US" baseline="0" smtClean="0"/>
              <a:t>Great for working with large and/or multiple files</a:t>
            </a:r>
          </a:p>
          <a:p>
            <a:pPr marL="171450" indent="-171450">
              <a:buFontTx/>
              <a:buChar char="-"/>
            </a:pPr>
            <a:r>
              <a:rPr lang="en-US" baseline="0" smtClean="0"/>
              <a:t>Well-documented (syntax, documentation)</a:t>
            </a:r>
          </a:p>
          <a:p>
            <a:pPr marL="171450" indent="-171450">
              <a:buFontTx/>
              <a:buChar char="-"/>
            </a:pPr>
            <a:r>
              <a:rPr lang="en-US" baseline="0" smtClean="0"/>
              <a:t>Lots of smaller libraries and packages that are based off of it</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DEFA78CC-2E46-8C41-BE33-ACE425C1CCE2}" type="slidenum">
              <a:rPr lang="en-US" smtClean="0"/>
              <a:t>4</a:t>
            </a:fld>
            <a:endParaRPr lang="en-US"/>
          </a:p>
        </p:txBody>
      </p:sp>
    </p:spTree>
    <p:extLst>
      <p:ext uri="{BB962C8B-B14F-4D97-AF65-F5344CB8AC3E}">
        <p14:creationId xmlns:p14="http://schemas.microsoft.com/office/powerpoint/2010/main" val="23661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609 stations all over the city (using 12/2013 to estimate)</a:t>
            </a:r>
          </a:p>
          <a:p>
            <a:pPr marL="171450" indent="-171450">
              <a:buFontTx/>
              <a:buChar char="-"/>
            </a:pPr>
            <a:r>
              <a:rPr lang="en-US" baseline="0" dirty="0" smtClean="0"/>
              <a:t>Well-represented in lower and middle Manhattan, not as much in upper </a:t>
            </a:r>
            <a:r>
              <a:rPr lang="en-US" baseline="0" dirty="0" err="1" smtClean="0"/>
              <a:t>manhattan</a:t>
            </a:r>
            <a:endParaRPr lang="en-US" baseline="0" dirty="0" smtClean="0"/>
          </a:p>
          <a:p>
            <a:pPr marL="171450" indent="-171450">
              <a:buFontTx/>
              <a:buChar char="-"/>
            </a:pPr>
            <a:r>
              <a:rPr lang="en-US" baseline="0" dirty="0" smtClean="0"/>
              <a:t>Also many stations in Brooklyn and a couple in Queens, but there is more that could be done in terms of expansion</a:t>
            </a:r>
          </a:p>
        </p:txBody>
      </p:sp>
      <p:sp>
        <p:nvSpPr>
          <p:cNvPr id="4" name="Slide Number Placeholder 3"/>
          <p:cNvSpPr>
            <a:spLocks noGrp="1"/>
          </p:cNvSpPr>
          <p:nvPr>
            <p:ph type="sldNum" sz="quarter" idx="10"/>
          </p:nvPr>
        </p:nvSpPr>
        <p:spPr/>
        <p:txBody>
          <a:bodyPr/>
          <a:lstStyle/>
          <a:p>
            <a:fld id="{DEFA78CC-2E46-8C41-BE33-ACE425C1CCE2}" type="slidenum">
              <a:rPr lang="en-US" smtClean="0"/>
              <a:t>5</a:t>
            </a:fld>
            <a:endParaRPr lang="en-US"/>
          </a:p>
        </p:txBody>
      </p:sp>
    </p:spTree>
    <p:extLst>
      <p:ext uri="{BB962C8B-B14F-4D97-AF65-F5344CB8AC3E}">
        <p14:creationId xmlns:p14="http://schemas.microsoft.com/office/powerpoint/2010/main" val="236610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Demonstration</a:t>
            </a:r>
            <a:r>
              <a:rPr lang="en-US" sz="1200" kern="1200" baseline="0" dirty="0" smtClean="0">
                <a:solidFill>
                  <a:schemeClr val="tx1"/>
                </a:solidFill>
                <a:effectLst/>
                <a:latin typeface="+mn-lt"/>
                <a:ea typeface="+mn-ea"/>
                <a:cs typeface="+mn-cs"/>
              </a:rPr>
              <a:t> of map plot</a:t>
            </a:r>
            <a:endParaRPr lang="en-US" sz="120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Most popular stations are generally located near Grand Central (42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street), Chelsea, the East Village, and Tribeca, which intuitively makes sense because these are very popular areas in New York City for renting apartments and office spaces and nightlife.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None of the top 10 stations were located in Brooklyn</a:t>
            </a:r>
            <a:r>
              <a:rPr lang="en-US" dirty="0" smtClean="0">
                <a:effectLst/>
              </a:rPr>
              <a:t> for any of the month/year combos I tried – surprising, could mean</a:t>
            </a:r>
            <a:r>
              <a:rPr lang="en-US" baseline="0" dirty="0" smtClean="0">
                <a:effectLst/>
              </a:rPr>
              <a:t> that perhaps we can do more marketing in BK or perhaps this has something to do with ownership of bikes in that area</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Station located at 60</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street and Broadway decreased in popularity, while the station located on 40</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street and 12</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avenue increased in popularity between 2013-2016</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Focus on marketing and advertising in Brooklyn and upper parts of Manhattan</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Consider creating a promotional campaign to increase ridership in the less popular areas.</a:t>
            </a:r>
            <a:endParaRPr lang="en-US" baseline="0" dirty="0" smtClean="0">
              <a:effectLst/>
            </a:endParaRP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effectLst/>
            </a:endParaRP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effectLst/>
            </a:endParaRP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DEFA78CC-2E46-8C41-BE33-ACE425C1CCE2}" type="slidenum">
              <a:rPr lang="en-US" smtClean="0"/>
              <a:t>6</a:t>
            </a:fld>
            <a:endParaRPr lang="en-US"/>
          </a:p>
        </p:txBody>
      </p:sp>
    </p:spTree>
    <p:extLst>
      <p:ext uri="{BB962C8B-B14F-4D97-AF65-F5344CB8AC3E}">
        <p14:creationId xmlns:p14="http://schemas.microsoft.com/office/powerpoint/2010/main" val="23661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mn-lt"/>
                <a:ea typeface="+mn-ea"/>
                <a:cs typeface="+mn-cs"/>
              </a:rPr>
              <a:t>Point</a:t>
            </a:r>
            <a:r>
              <a:rPr lang="en-US" sz="1200" kern="1200" baseline="0" dirty="0" smtClean="0">
                <a:solidFill>
                  <a:schemeClr val="tx1"/>
                </a:solidFill>
                <a:effectLst/>
                <a:latin typeface="+mn-lt"/>
                <a:ea typeface="+mn-ea"/>
                <a:cs typeface="+mn-cs"/>
              </a:rPr>
              <a:t> plot shows u</a:t>
            </a:r>
            <a:r>
              <a:rPr lang="en-US" sz="1200" kern="1200" dirty="0" smtClean="0">
                <a:solidFill>
                  <a:schemeClr val="tx1"/>
                </a:solidFill>
                <a:effectLst/>
                <a:latin typeface="+mn-lt"/>
                <a:ea typeface="+mn-ea"/>
                <a:cs typeface="+mn-cs"/>
              </a:rPr>
              <a:t>sers who are between 31-35 years old take the overwhelming majority of rides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consistently have for the last couple of years</a:t>
            </a:r>
          </a:p>
          <a:p>
            <a:pPr marL="171450" indent="-171450">
              <a:buFontTx/>
              <a:buChar char="-"/>
            </a:pPr>
            <a:r>
              <a:rPr lang="en-US" sz="1200" kern="1200" dirty="0" smtClean="0">
                <a:solidFill>
                  <a:schemeClr val="tx1"/>
                </a:solidFill>
                <a:effectLst/>
                <a:latin typeface="+mn-lt"/>
                <a:ea typeface="+mn-ea"/>
                <a:cs typeface="+mn-cs"/>
              </a:rPr>
              <a:t>People who are 26-30 years old take the second most trips and consistently have for the last couple of years</a:t>
            </a:r>
          </a:p>
          <a:p>
            <a:pPr marL="171450" indent="-171450">
              <a:buFontTx/>
              <a:buChar char="-"/>
            </a:pPr>
            <a:r>
              <a:rPr lang="en-US" sz="1200" kern="1200" dirty="0" smtClean="0">
                <a:solidFill>
                  <a:schemeClr val="tx1"/>
                </a:solidFill>
                <a:effectLst/>
                <a:latin typeface="+mn-lt"/>
                <a:ea typeface="+mn-ea"/>
                <a:cs typeface="+mn-cs"/>
              </a:rPr>
              <a:t>36-50 years old take the third most trips and consistently have for the last couple of years</a:t>
            </a:r>
          </a:p>
          <a:p>
            <a:pPr marL="171450" indent="-171450">
              <a:buFontTx/>
              <a:buChar char="-"/>
            </a:pPr>
            <a:r>
              <a:rPr lang="en-US" sz="1200" kern="1200" dirty="0" smtClean="0">
                <a:solidFill>
                  <a:schemeClr val="tx1"/>
                </a:solidFill>
                <a:effectLst/>
                <a:latin typeface="+mn-lt"/>
                <a:ea typeface="+mn-ea"/>
                <a:cs typeface="+mn-cs"/>
              </a:rPr>
              <a:t>As expected, the number of trips increased between the months of March-August, and decreased from November-February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Between 2013 and 2015, few rides were taken by </a:t>
            </a:r>
            <a:r>
              <a:rPr lang="en-US" sz="1200" kern="1200" dirty="0" err="1" smtClean="0">
                <a:solidFill>
                  <a:schemeClr val="tx1"/>
                </a:solidFill>
                <a:effectLst/>
                <a:latin typeface="+mn-lt"/>
                <a:ea typeface="+mn-ea"/>
                <a:cs typeface="+mn-cs"/>
              </a:rPr>
              <a:t>millennials</a:t>
            </a:r>
            <a:r>
              <a:rPr lang="en-US" sz="1200" kern="1200" dirty="0" smtClean="0">
                <a:solidFill>
                  <a:schemeClr val="tx1"/>
                </a:solidFill>
                <a:effectLst/>
                <a:latin typeface="+mn-lt"/>
                <a:ea typeface="+mn-ea"/>
                <a:cs typeface="+mn-cs"/>
              </a:rPr>
              <a:t> aged between 21-25. Users between the ages of 36 and 50 years old took between 2-3 times more rides than riders aged 21-25.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However, in 2016, the number of rides taken by </a:t>
            </a:r>
            <a:r>
              <a:rPr lang="en-US" sz="1200" kern="1200" dirty="0" err="1" smtClean="0">
                <a:solidFill>
                  <a:schemeClr val="tx1"/>
                </a:solidFill>
                <a:effectLst/>
                <a:latin typeface="+mn-lt"/>
                <a:ea typeface="+mn-ea"/>
                <a:cs typeface="+mn-cs"/>
              </a:rPr>
              <a:t>millenials</a:t>
            </a:r>
            <a:r>
              <a:rPr lang="en-US" sz="1200" kern="1200" dirty="0" smtClean="0">
                <a:solidFill>
                  <a:schemeClr val="tx1"/>
                </a:solidFill>
                <a:effectLst/>
                <a:latin typeface="+mn-lt"/>
                <a:ea typeface="+mn-ea"/>
                <a:cs typeface="+mn-cs"/>
              </a:rPr>
              <a:t> nearly equaled the rides taken by those who are 36-50 years old.</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16-20 age group accounts for very few rides. In the three and a half years that the dataset encompasses, people in this age range took approximately 300,000 rides. This may be due to parents’ safety concerns.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bar plot illustrating the number of rides taken per age group, grouped by gender = large disparity in the rides taken by men and women.</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 In every month of every year, men accounted for at least</a:t>
            </a:r>
            <a:r>
              <a:rPr lang="en-US" sz="1200" kern="1200" baseline="0" dirty="0" smtClean="0">
                <a:solidFill>
                  <a:schemeClr val="tx1"/>
                </a:solidFill>
                <a:effectLst/>
                <a:latin typeface="+mn-lt"/>
                <a:ea typeface="+mn-ea"/>
                <a:cs typeface="+mn-cs"/>
              </a:rPr>
              <a:t> 2X </a:t>
            </a:r>
            <a:r>
              <a:rPr lang="en-US" sz="1200" kern="1200" dirty="0" smtClean="0">
                <a:solidFill>
                  <a:schemeClr val="tx1"/>
                </a:solidFill>
                <a:effectLst/>
                <a:latin typeface="+mn-lt"/>
                <a:ea typeface="+mn-ea"/>
                <a:cs typeface="+mn-cs"/>
              </a:rPr>
              <a:t>as many rides as women.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Women have only taken approximately 8 million rides out of the 36,902,025 total trips taken in July 2013–December 2016</a:t>
            </a:r>
            <a:r>
              <a:rPr lang="en-US" sz="1200" kern="1200" baseline="0" dirty="0" smtClean="0">
                <a:solidFill>
                  <a:schemeClr val="tx1"/>
                </a:solidFill>
                <a:effectLst/>
                <a:latin typeface="+mn-lt"/>
                <a:ea typeface="+mn-ea"/>
                <a:cs typeface="+mn-cs"/>
              </a:rPr>
              <a:t> (less </a:t>
            </a:r>
            <a:r>
              <a:rPr lang="en-US" sz="1200" kern="1200" dirty="0" smtClean="0">
                <a:solidFill>
                  <a:schemeClr val="tx1"/>
                </a:solidFill>
                <a:effectLst/>
                <a:latin typeface="+mn-lt"/>
                <a:ea typeface="+mn-ea"/>
                <a:cs typeface="+mn-cs"/>
              </a:rPr>
              <a:t>than 25% of the total Citi Bike trips taken, assuming that people told the truth about their gender)</a:t>
            </a:r>
            <a:r>
              <a:rPr lang="en-US" sz="1200" kern="1200" baseline="0" dirty="0" smtClean="0">
                <a:solidFill>
                  <a:schemeClr val="tx1"/>
                </a:solidFill>
                <a:effectLst/>
                <a:latin typeface="+mn-lt"/>
                <a:ea typeface="+mn-ea"/>
                <a:cs typeface="+mn-cs"/>
              </a:rPr>
              <a:t>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Because so few users’ genders are unknown, we can easily estimate that the other ~75% of rides were taken by men.</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Focus on advertisements</a:t>
            </a:r>
            <a:r>
              <a:rPr lang="en-US" sz="1200" kern="1200" baseline="0" dirty="0" smtClean="0">
                <a:solidFill>
                  <a:schemeClr val="tx1"/>
                </a:solidFill>
                <a:effectLst/>
                <a:latin typeface="+mn-lt"/>
                <a:ea typeface="+mn-ea"/>
                <a:cs typeface="+mn-cs"/>
              </a:rPr>
              <a:t> targeted towards women and </a:t>
            </a:r>
            <a:r>
              <a:rPr lang="en-US" sz="1200" kern="1200" baseline="0" dirty="0" err="1" smtClean="0">
                <a:solidFill>
                  <a:schemeClr val="tx1"/>
                </a:solidFill>
                <a:effectLst/>
                <a:latin typeface="+mn-lt"/>
                <a:ea typeface="+mn-ea"/>
                <a:cs typeface="+mn-cs"/>
              </a:rPr>
              <a:t>milennials</a:t>
            </a:r>
            <a:r>
              <a:rPr lang="en-US" sz="1200" kern="1200" baseline="0" dirty="0" smtClean="0">
                <a:solidFill>
                  <a:schemeClr val="tx1"/>
                </a:solidFill>
                <a:effectLst/>
                <a:latin typeface="+mn-lt"/>
                <a:ea typeface="+mn-ea"/>
                <a:cs typeface="+mn-cs"/>
              </a:rPr>
              <a:t> to increase ridership amongst </a:t>
            </a:r>
            <a:r>
              <a:rPr lang="en-US" sz="1200" kern="1200" baseline="0" smtClean="0">
                <a:solidFill>
                  <a:schemeClr val="tx1"/>
                </a:solidFill>
                <a:effectLst/>
                <a:latin typeface="+mn-lt"/>
                <a:ea typeface="+mn-ea"/>
                <a:cs typeface="+mn-cs"/>
              </a:rPr>
              <a:t>these groups</a:t>
            </a:r>
            <a:endParaRPr lang="en-US" sz="120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pPr marL="171450" indent="-171450">
              <a:buFontTx/>
              <a:buChar char="-"/>
            </a:pPr>
            <a:endParaRPr lang="en-US" dirty="0" smtClean="0">
              <a:effectLst/>
            </a:endParaRP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DEFA78CC-2E46-8C41-BE33-ACE425C1CCE2}" type="slidenum">
              <a:rPr lang="en-US" smtClean="0"/>
              <a:t>7</a:t>
            </a:fld>
            <a:endParaRPr lang="en-US"/>
          </a:p>
        </p:txBody>
      </p:sp>
    </p:spTree>
    <p:extLst>
      <p:ext uri="{BB962C8B-B14F-4D97-AF65-F5344CB8AC3E}">
        <p14:creationId xmlns:p14="http://schemas.microsoft.com/office/powerpoint/2010/main" val="236610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Groups with the highest average trip duration were 16-20 and 75+. This is most likely due to the fact that there were so few rides taken by people in these age ranges.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As expected, the average trip duration for all age groups increased over the spring and summer months, but only by 1-3 minutes, which was not expected</a:t>
            </a:r>
            <a:r>
              <a:rPr lang="en-US" sz="1200" kern="1200" baseline="0" dirty="0" smtClean="0">
                <a:solidFill>
                  <a:schemeClr val="tx1"/>
                </a:solidFill>
                <a:effectLst/>
                <a:latin typeface="+mn-lt"/>
                <a:ea typeface="+mn-ea"/>
                <a:cs typeface="+mn-cs"/>
              </a:rPr>
              <a:t> (perhaps because biking is not ideal in the hot summer months)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I was quite surprised that on average, Citi Bike trips have only been 12-16 minutes long, historically. This might be because most people use the bikes to go to work and not for leisurely activities</a:t>
            </a:r>
            <a:r>
              <a:rPr lang="en-US" dirty="0" smtClean="0">
                <a:effectLst/>
              </a:rPr>
              <a:t>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women’s trip durations are longer than men for almost every age group. Although the difference is quite small, I was surprised because of how many more rides have been taken by men than women.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Consider creating promotional campaigns with special subscriptions for women. For example, now that we know that most trips taken by women are about 15 minutes long, the marketing team could attempt to increase ridership by offering a certain amount of minutes for free for every 15-minute bike ride. This decision would have to be made depending on other business metrics, </a:t>
            </a:r>
            <a:endParaRPr lang="en-US" baseline="0" dirty="0" smtClean="0"/>
          </a:p>
        </p:txBody>
      </p:sp>
      <p:sp>
        <p:nvSpPr>
          <p:cNvPr id="4" name="Slide Number Placeholder 3"/>
          <p:cNvSpPr>
            <a:spLocks noGrp="1"/>
          </p:cNvSpPr>
          <p:nvPr>
            <p:ph type="sldNum" sz="quarter" idx="10"/>
          </p:nvPr>
        </p:nvSpPr>
        <p:spPr/>
        <p:txBody>
          <a:bodyPr/>
          <a:lstStyle/>
          <a:p>
            <a:fld id="{DEFA78CC-2E46-8C41-BE33-ACE425C1CCE2}" type="slidenum">
              <a:rPr lang="en-US" smtClean="0"/>
              <a:t>8</a:t>
            </a:fld>
            <a:endParaRPr lang="en-US"/>
          </a:p>
        </p:txBody>
      </p:sp>
    </p:spTree>
    <p:extLst>
      <p:ext uri="{BB962C8B-B14F-4D97-AF65-F5344CB8AC3E}">
        <p14:creationId xmlns:p14="http://schemas.microsoft.com/office/powerpoint/2010/main" val="236610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Could use this information to increase ridership during times of the day that are less popular for riders by providing discounted prices for bike rentals during these time periods.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Unsurprisingly, most Citi Bike trips are taken between 6 AM – 10 AM, corresponding to the times at which many arrive to work, and 4 PM – 9 PM, the interval at which many go home from work.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As expected, more rides were taken at later times of the day in the warmer months, while this number decreased in the colder months. These observations held true for both the ungrouped point plot and the </a:t>
            </a:r>
            <a:r>
              <a:rPr lang="en-US" sz="1200" kern="1200" dirty="0" err="1" smtClean="0">
                <a:solidFill>
                  <a:schemeClr val="tx1"/>
                </a:solidFill>
                <a:effectLst/>
                <a:latin typeface="+mn-lt"/>
                <a:ea typeface="+mn-ea"/>
                <a:cs typeface="+mn-cs"/>
              </a:rPr>
              <a:t>barplot</a:t>
            </a:r>
            <a:r>
              <a:rPr lang="en-US" sz="1200" kern="1200" dirty="0" smtClean="0">
                <a:solidFill>
                  <a:schemeClr val="tx1"/>
                </a:solidFill>
                <a:effectLst/>
                <a:latin typeface="+mn-lt"/>
                <a:ea typeface="+mn-ea"/>
                <a:cs typeface="+mn-cs"/>
              </a:rPr>
              <a:t> grouped by gender.</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sz="1200" kern="1200" dirty="0" smtClean="0">
              <a:solidFill>
                <a:schemeClr val="tx1"/>
              </a:solidFill>
              <a:effectLst/>
              <a:latin typeface="+mn-lt"/>
              <a:ea typeface="+mn-ea"/>
              <a:cs typeface="+mn-cs"/>
            </a:endParaRP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DEFA78CC-2E46-8C41-BE33-ACE425C1CCE2}" type="slidenum">
              <a:rPr lang="en-US" smtClean="0"/>
              <a:t>9</a:t>
            </a:fld>
            <a:endParaRPr lang="en-US"/>
          </a:p>
        </p:txBody>
      </p:sp>
    </p:spTree>
    <p:extLst>
      <p:ext uri="{BB962C8B-B14F-4D97-AF65-F5344CB8AC3E}">
        <p14:creationId xmlns:p14="http://schemas.microsoft.com/office/powerpoint/2010/main" val="23661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sz="1200" kern="1200" dirty="0" smtClean="0">
                <a:solidFill>
                  <a:schemeClr val="tx1"/>
                </a:solidFill>
                <a:effectLst/>
                <a:latin typeface="+mn-lt"/>
                <a:ea typeface="+mn-ea"/>
                <a:cs typeface="+mn-cs"/>
              </a:rPr>
              <a:t>Predicting the impact of weather on ridership per gender and/or age group</a:t>
            </a:r>
          </a:p>
          <a:p>
            <a:pPr marL="171450" lvl="0" indent="-171450">
              <a:buFontTx/>
              <a:buChar char="-"/>
            </a:pPr>
            <a:r>
              <a:rPr lang="en-US" sz="1200" kern="1200" dirty="0" smtClean="0">
                <a:solidFill>
                  <a:schemeClr val="tx1"/>
                </a:solidFill>
                <a:effectLst/>
                <a:latin typeface="+mn-lt"/>
                <a:ea typeface="+mn-ea"/>
                <a:cs typeface="+mn-cs"/>
              </a:rPr>
              <a:t>Gaining a better understanding of the demographics of Citi Bike users by tying in census data such as income, occupations etc.</a:t>
            </a:r>
          </a:p>
          <a:p>
            <a:pPr marL="171450" lvl="0" indent="-171450">
              <a:buFontTx/>
              <a:buChar char="-"/>
            </a:pPr>
            <a:r>
              <a:rPr lang="en-US" sz="1200" kern="1200" dirty="0" smtClean="0">
                <a:solidFill>
                  <a:schemeClr val="tx1"/>
                </a:solidFill>
                <a:effectLst/>
                <a:latin typeface="+mn-lt"/>
                <a:ea typeface="+mn-ea"/>
                <a:cs typeface="+mn-cs"/>
              </a:rPr>
              <a:t>A look at the most popular routes amongst different demographics of Citi Bike users</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DEFA78CC-2E46-8C41-BE33-ACE425C1CCE2}" type="slidenum">
              <a:rPr lang="en-US" smtClean="0"/>
              <a:t>10</a:t>
            </a:fld>
            <a:endParaRPr lang="en-US"/>
          </a:p>
        </p:txBody>
      </p:sp>
    </p:spTree>
    <p:extLst>
      <p:ext uri="{BB962C8B-B14F-4D97-AF65-F5344CB8AC3E}">
        <p14:creationId xmlns:p14="http://schemas.microsoft.com/office/powerpoint/2010/main" val="236610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FFBFC6-9A3D-1A4D-8DE6-A9AF0C70BA6F}" type="datetimeFigureOut">
              <a:rPr lang="en-US" smtClean="0"/>
              <a:t>3/30/17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10AAF-E251-9C4A-97E3-316C80D94D0E}" type="slidenum">
              <a:rPr lang="en-US" smtClean="0"/>
              <a:t>‹#›</a:t>
            </a:fld>
            <a:endParaRPr lang="en-US"/>
          </a:p>
        </p:txBody>
      </p:sp>
    </p:spTree>
    <p:extLst>
      <p:ext uri="{BB962C8B-B14F-4D97-AF65-F5344CB8AC3E}">
        <p14:creationId xmlns:p14="http://schemas.microsoft.com/office/powerpoint/2010/main" val="618902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FFBFC6-9A3D-1A4D-8DE6-A9AF0C70BA6F}" type="datetimeFigureOut">
              <a:rPr lang="en-US" smtClean="0"/>
              <a:t>3/30/17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10AAF-E251-9C4A-97E3-316C80D94D0E}" type="slidenum">
              <a:rPr lang="en-US" smtClean="0"/>
              <a:t>‹#›</a:t>
            </a:fld>
            <a:endParaRPr lang="en-US"/>
          </a:p>
        </p:txBody>
      </p:sp>
    </p:spTree>
    <p:extLst>
      <p:ext uri="{BB962C8B-B14F-4D97-AF65-F5344CB8AC3E}">
        <p14:creationId xmlns:p14="http://schemas.microsoft.com/office/powerpoint/2010/main" val="1468213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FFBFC6-9A3D-1A4D-8DE6-A9AF0C70BA6F}" type="datetimeFigureOut">
              <a:rPr lang="en-US" smtClean="0"/>
              <a:t>3/30/17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10AAF-E251-9C4A-97E3-316C80D94D0E}" type="slidenum">
              <a:rPr lang="en-US" smtClean="0"/>
              <a:t>‹#›</a:t>
            </a:fld>
            <a:endParaRPr lang="en-US"/>
          </a:p>
        </p:txBody>
      </p:sp>
    </p:spTree>
    <p:extLst>
      <p:ext uri="{BB962C8B-B14F-4D97-AF65-F5344CB8AC3E}">
        <p14:creationId xmlns:p14="http://schemas.microsoft.com/office/powerpoint/2010/main" val="284968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FFBFC6-9A3D-1A4D-8DE6-A9AF0C70BA6F}" type="datetimeFigureOut">
              <a:rPr lang="en-US" smtClean="0"/>
              <a:t>3/30/17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10AAF-E251-9C4A-97E3-316C80D94D0E}" type="slidenum">
              <a:rPr lang="en-US" smtClean="0"/>
              <a:t>‹#›</a:t>
            </a:fld>
            <a:endParaRPr lang="en-US"/>
          </a:p>
        </p:txBody>
      </p:sp>
    </p:spTree>
    <p:extLst>
      <p:ext uri="{BB962C8B-B14F-4D97-AF65-F5344CB8AC3E}">
        <p14:creationId xmlns:p14="http://schemas.microsoft.com/office/powerpoint/2010/main" val="1344402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FFBFC6-9A3D-1A4D-8DE6-A9AF0C70BA6F}" type="datetimeFigureOut">
              <a:rPr lang="en-US" smtClean="0"/>
              <a:t>3/30/17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10AAF-E251-9C4A-97E3-316C80D94D0E}" type="slidenum">
              <a:rPr lang="en-US" smtClean="0"/>
              <a:t>‹#›</a:t>
            </a:fld>
            <a:endParaRPr lang="en-US"/>
          </a:p>
        </p:txBody>
      </p:sp>
    </p:spTree>
    <p:extLst>
      <p:ext uri="{BB962C8B-B14F-4D97-AF65-F5344CB8AC3E}">
        <p14:creationId xmlns:p14="http://schemas.microsoft.com/office/powerpoint/2010/main" val="112865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FFBFC6-9A3D-1A4D-8DE6-A9AF0C70BA6F}" type="datetimeFigureOut">
              <a:rPr lang="en-US" smtClean="0"/>
              <a:t>3/30/17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10AAF-E251-9C4A-97E3-316C80D94D0E}" type="slidenum">
              <a:rPr lang="en-US" smtClean="0"/>
              <a:t>‹#›</a:t>
            </a:fld>
            <a:endParaRPr lang="en-US"/>
          </a:p>
        </p:txBody>
      </p:sp>
    </p:spTree>
    <p:extLst>
      <p:ext uri="{BB962C8B-B14F-4D97-AF65-F5344CB8AC3E}">
        <p14:creationId xmlns:p14="http://schemas.microsoft.com/office/powerpoint/2010/main" val="132208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FFBFC6-9A3D-1A4D-8DE6-A9AF0C70BA6F}" type="datetimeFigureOut">
              <a:rPr lang="en-US" smtClean="0"/>
              <a:t>3/30/17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F10AAF-E251-9C4A-97E3-316C80D94D0E}" type="slidenum">
              <a:rPr lang="en-US" smtClean="0"/>
              <a:t>‹#›</a:t>
            </a:fld>
            <a:endParaRPr lang="en-US"/>
          </a:p>
        </p:txBody>
      </p:sp>
    </p:spTree>
    <p:extLst>
      <p:ext uri="{BB962C8B-B14F-4D97-AF65-F5344CB8AC3E}">
        <p14:creationId xmlns:p14="http://schemas.microsoft.com/office/powerpoint/2010/main" val="1625693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FFBFC6-9A3D-1A4D-8DE6-A9AF0C70BA6F}" type="datetimeFigureOut">
              <a:rPr lang="en-US" smtClean="0"/>
              <a:t>3/30/17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F10AAF-E251-9C4A-97E3-316C80D94D0E}" type="slidenum">
              <a:rPr lang="en-US" smtClean="0"/>
              <a:t>‹#›</a:t>
            </a:fld>
            <a:endParaRPr lang="en-US"/>
          </a:p>
        </p:txBody>
      </p:sp>
    </p:spTree>
    <p:extLst>
      <p:ext uri="{BB962C8B-B14F-4D97-AF65-F5344CB8AC3E}">
        <p14:creationId xmlns:p14="http://schemas.microsoft.com/office/powerpoint/2010/main" val="49362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FFBFC6-9A3D-1A4D-8DE6-A9AF0C70BA6F}" type="datetimeFigureOut">
              <a:rPr lang="en-US" smtClean="0"/>
              <a:t>3/30/17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F10AAF-E251-9C4A-97E3-316C80D94D0E}" type="slidenum">
              <a:rPr lang="en-US" smtClean="0"/>
              <a:t>‹#›</a:t>
            </a:fld>
            <a:endParaRPr lang="en-US"/>
          </a:p>
        </p:txBody>
      </p:sp>
    </p:spTree>
    <p:extLst>
      <p:ext uri="{BB962C8B-B14F-4D97-AF65-F5344CB8AC3E}">
        <p14:creationId xmlns:p14="http://schemas.microsoft.com/office/powerpoint/2010/main" val="181412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FFBFC6-9A3D-1A4D-8DE6-A9AF0C70BA6F}" type="datetimeFigureOut">
              <a:rPr lang="en-US" smtClean="0"/>
              <a:t>3/30/17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10AAF-E251-9C4A-97E3-316C80D94D0E}" type="slidenum">
              <a:rPr lang="en-US" smtClean="0"/>
              <a:t>‹#›</a:t>
            </a:fld>
            <a:endParaRPr lang="en-US"/>
          </a:p>
        </p:txBody>
      </p:sp>
    </p:spTree>
    <p:extLst>
      <p:ext uri="{BB962C8B-B14F-4D97-AF65-F5344CB8AC3E}">
        <p14:creationId xmlns:p14="http://schemas.microsoft.com/office/powerpoint/2010/main" val="266402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FFBFC6-9A3D-1A4D-8DE6-A9AF0C70BA6F}" type="datetimeFigureOut">
              <a:rPr lang="en-US" smtClean="0"/>
              <a:t>3/30/17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10AAF-E251-9C4A-97E3-316C80D94D0E}" type="slidenum">
              <a:rPr lang="en-US" smtClean="0"/>
              <a:t>‹#›</a:t>
            </a:fld>
            <a:endParaRPr lang="en-US"/>
          </a:p>
        </p:txBody>
      </p:sp>
    </p:spTree>
    <p:extLst>
      <p:ext uri="{BB962C8B-B14F-4D97-AF65-F5344CB8AC3E}">
        <p14:creationId xmlns:p14="http://schemas.microsoft.com/office/powerpoint/2010/main" val="28544352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FBFC6-9A3D-1A4D-8DE6-A9AF0C70BA6F}" type="datetimeFigureOut">
              <a:rPr lang="en-US" smtClean="0"/>
              <a:t>3/30/17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10AAF-E251-9C4A-97E3-316C80D94D0E}" type="slidenum">
              <a:rPr lang="en-US" smtClean="0"/>
              <a:t>‹#›</a:t>
            </a:fld>
            <a:endParaRPr lang="en-US"/>
          </a:p>
        </p:txBody>
      </p:sp>
    </p:spTree>
    <p:extLst>
      <p:ext uri="{BB962C8B-B14F-4D97-AF65-F5344CB8AC3E}">
        <p14:creationId xmlns:p14="http://schemas.microsoft.com/office/powerpoint/2010/main" val="2001505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9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0022"/>
            <a:ext cx="7772400" cy="1470025"/>
          </a:xfrm>
        </p:spPr>
        <p:txBody>
          <a:bodyPr>
            <a:normAutofit fontScale="90000"/>
          </a:bodyPr>
          <a:lstStyle/>
          <a:p>
            <a:r>
              <a:rPr lang="en-US" dirty="0" smtClean="0">
                <a:solidFill>
                  <a:schemeClr val="bg1"/>
                </a:solidFill>
                <a:latin typeface="Candara"/>
                <a:cs typeface="Candara"/>
              </a:rPr>
              <a:t>36,000,000 Trips and Counting:</a:t>
            </a:r>
            <a:br>
              <a:rPr lang="en-US" dirty="0" smtClean="0">
                <a:solidFill>
                  <a:schemeClr val="bg1"/>
                </a:solidFill>
                <a:latin typeface="Candara"/>
                <a:cs typeface="Candara"/>
              </a:rPr>
            </a:br>
            <a:r>
              <a:rPr lang="en-US" dirty="0" smtClean="0">
                <a:solidFill>
                  <a:schemeClr val="bg1"/>
                </a:solidFill>
                <a:latin typeface="Candara"/>
                <a:cs typeface="Candara"/>
              </a:rPr>
              <a:t>An Analysis of Citi Bike Metrics</a:t>
            </a:r>
            <a:br>
              <a:rPr lang="en-US" dirty="0" smtClean="0">
                <a:solidFill>
                  <a:schemeClr val="bg1"/>
                </a:solidFill>
                <a:latin typeface="Candara"/>
                <a:cs typeface="Candara"/>
              </a:rPr>
            </a:br>
            <a:endParaRPr lang="en-US" dirty="0">
              <a:solidFill>
                <a:schemeClr val="bg1"/>
              </a:solidFill>
              <a:latin typeface="Candara"/>
              <a:cs typeface="Candara"/>
            </a:endParaRPr>
          </a:p>
        </p:txBody>
      </p:sp>
      <p:sp>
        <p:nvSpPr>
          <p:cNvPr id="3" name="Subtitle 2"/>
          <p:cNvSpPr>
            <a:spLocks noGrp="1"/>
          </p:cNvSpPr>
          <p:nvPr>
            <p:ph type="subTitle" idx="1"/>
          </p:nvPr>
        </p:nvSpPr>
        <p:spPr>
          <a:xfrm>
            <a:off x="835031" y="5404523"/>
            <a:ext cx="7410217" cy="925804"/>
          </a:xfrm>
        </p:spPr>
        <p:txBody>
          <a:bodyPr>
            <a:normAutofit fontScale="92500" lnSpcReduction="20000"/>
          </a:bodyPr>
          <a:lstStyle/>
          <a:p>
            <a:r>
              <a:rPr lang="en-US" sz="2200" dirty="0" smtClean="0">
                <a:solidFill>
                  <a:srgbClr val="FFFFFF"/>
                </a:solidFill>
                <a:latin typeface="Candara"/>
                <a:cs typeface="Candara"/>
              </a:rPr>
              <a:t>Hilda Vargas</a:t>
            </a:r>
          </a:p>
          <a:p>
            <a:r>
              <a:rPr lang="en-US" sz="2000" dirty="0" smtClean="0">
                <a:solidFill>
                  <a:srgbClr val="FFFFFF"/>
                </a:solidFill>
                <a:latin typeface="Candara"/>
                <a:cs typeface="Candara"/>
              </a:rPr>
              <a:t>Springboard Data Science Intensive Workshop</a:t>
            </a:r>
            <a:br>
              <a:rPr lang="en-US" sz="2000" dirty="0" smtClean="0">
                <a:solidFill>
                  <a:srgbClr val="FFFFFF"/>
                </a:solidFill>
                <a:latin typeface="Candara"/>
                <a:cs typeface="Candara"/>
              </a:rPr>
            </a:br>
            <a:r>
              <a:rPr lang="en-US" sz="2000" dirty="0" smtClean="0">
                <a:solidFill>
                  <a:srgbClr val="FFFFFF"/>
                </a:solidFill>
                <a:latin typeface="Candara"/>
                <a:cs typeface="Candara"/>
              </a:rPr>
              <a:t> Winter 2016 – 2017</a:t>
            </a:r>
          </a:p>
        </p:txBody>
      </p:sp>
      <p:pic>
        <p:nvPicPr>
          <p:cNvPr id="4" name="Picture 3"/>
          <p:cNvPicPr>
            <a:picLocks noChangeAspect="1"/>
          </p:cNvPicPr>
          <p:nvPr/>
        </p:nvPicPr>
        <p:blipFill>
          <a:blip r:embed="rId2"/>
          <a:stretch>
            <a:fillRect/>
          </a:stretch>
        </p:blipFill>
        <p:spPr>
          <a:xfrm>
            <a:off x="2081857" y="1740047"/>
            <a:ext cx="4754903" cy="3173621"/>
          </a:xfrm>
          <a:prstGeom prst="rect">
            <a:avLst/>
          </a:prstGeom>
        </p:spPr>
      </p:pic>
    </p:spTree>
    <p:extLst>
      <p:ext uri="{BB962C8B-B14F-4D97-AF65-F5344CB8AC3E}">
        <p14:creationId xmlns:p14="http://schemas.microsoft.com/office/powerpoint/2010/main" val="310154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9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7267" y="2499255"/>
            <a:ext cx="7772400" cy="1470025"/>
          </a:xfrm>
        </p:spPr>
        <p:txBody>
          <a:bodyPr>
            <a:normAutofit/>
          </a:bodyPr>
          <a:lstStyle/>
          <a:p>
            <a:r>
              <a:rPr lang="en-US" dirty="0" smtClean="0">
                <a:solidFill>
                  <a:schemeClr val="bg1"/>
                </a:solidFill>
                <a:latin typeface="Candara"/>
                <a:cs typeface="Candara"/>
              </a:rPr>
              <a:t>Possible Extensions of This Work</a:t>
            </a:r>
            <a:endParaRPr lang="en-US" dirty="0">
              <a:solidFill>
                <a:schemeClr val="bg1"/>
              </a:solidFill>
              <a:latin typeface="Candara"/>
              <a:cs typeface="Candara"/>
            </a:endParaRPr>
          </a:p>
        </p:txBody>
      </p:sp>
    </p:spTree>
    <p:extLst>
      <p:ext uri="{BB962C8B-B14F-4D97-AF65-F5344CB8AC3E}">
        <p14:creationId xmlns:p14="http://schemas.microsoft.com/office/powerpoint/2010/main" val="2282250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9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7267" y="2499255"/>
            <a:ext cx="7772400" cy="1470025"/>
          </a:xfrm>
        </p:spPr>
        <p:txBody>
          <a:bodyPr>
            <a:normAutofit fontScale="90000"/>
          </a:bodyPr>
          <a:lstStyle/>
          <a:p>
            <a:r>
              <a:rPr lang="en-US" dirty="0" smtClean="0">
                <a:solidFill>
                  <a:schemeClr val="bg1"/>
                </a:solidFill>
                <a:latin typeface="Candara"/>
                <a:cs typeface="Candara"/>
              </a:rPr>
              <a:t>Questions?</a:t>
            </a:r>
            <a:br>
              <a:rPr lang="en-US" dirty="0" smtClean="0">
                <a:solidFill>
                  <a:schemeClr val="bg1"/>
                </a:solidFill>
                <a:latin typeface="Candara"/>
                <a:cs typeface="Candara"/>
              </a:rPr>
            </a:br>
            <a:r>
              <a:rPr lang="en-US" dirty="0" smtClean="0">
                <a:solidFill>
                  <a:schemeClr val="bg1"/>
                </a:solidFill>
                <a:latin typeface="Candara"/>
                <a:cs typeface="Candara"/>
              </a:rPr>
              <a:t/>
            </a:r>
            <a:br>
              <a:rPr lang="en-US" dirty="0" smtClean="0">
                <a:solidFill>
                  <a:schemeClr val="bg1"/>
                </a:solidFill>
                <a:latin typeface="Candara"/>
                <a:cs typeface="Candara"/>
              </a:rPr>
            </a:br>
            <a:r>
              <a:rPr lang="en-US" dirty="0" smtClean="0">
                <a:solidFill>
                  <a:schemeClr val="bg1"/>
                </a:solidFill>
                <a:latin typeface="Candara"/>
                <a:cs typeface="Candara"/>
              </a:rPr>
              <a:t>Thank you!</a:t>
            </a:r>
            <a:r>
              <a:rPr lang="en-US" dirty="0">
                <a:solidFill>
                  <a:schemeClr val="bg1"/>
                </a:solidFill>
                <a:latin typeface="Candara"/>
                <a:cs typeface="Candara"/>
              </a:rPr>
              <a:t/>
            </a:r>
            <a:br>
              <a:rPr lang="en-US" dirty="0">
                <a:solidFill>
                  <a:schemeClr val="bg1"/>
                </a:solidFill>
                <a:latin typeface="Candara"/>
                <a:cs typeface="Candara"/>
              </a:rPr>
            </a:br>
            <a:endParaRPr lang="en-US" dirty="0">
              <a:solidFill>
                <a:schemeClr val="bg1"/>
              </a:solidFill>
              <a:latin typeface="Candara"/>
              <a:cs typeface="Candara"/>
            </a:endParaRPr>
          </a:p>
        </p:txBody>
      </p:sp>
    </p:spTree>
    <p:extLst>
      <p:ext uri="{BB962C8B-B14F-4D97-AF65-F5344CB8AC3E}">
        <p14:creationId xmlns:p14="http://schemas.microsoft.com/office/powerpoint/2010/main" val="40207660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9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8172"/>
            <a:ext cx="7772400" cy="1470025"/>
          </a:xfrm>
        </p:spPr>
        <p:txBody>
          <a:bodyPr>
            <a:normAutofit/>
          </a:bodyPr>
          <a:lstStyle/>
          <a:p>
            <a:r>
              <a:rPr lang="en-US" dirty="0" smtClean="0">
                <a:solidFill>
                  <a:schemeClr val="bg1"/>
                </a:solidFill>
                <a:latin typeface="Candara"/>
                <a:cs typeface="Candara"/>
              </a:rPr>
              <a:t>The Data</a:t>
            </a:r>
            <a:endParaRPr lang="en-US" dirty="0">
              <a:solidFill>
                <a:schemeClr val="bg1"/>
              </a:solidFill>
              <a:latin typeface="Candara"/>
              <a:cs typeface="Candara"/>
            </a:endParaRPr>
          </a:p>
        </p:txBody>
      </p:sp>
      <p:sp>
        <p:nvSpPr>
          <p:cNvPr id="7" name="Title 1"/>
          <p:cNvSpPr txBox="1">
            <a:spLocks/>
          </p:cNvSpPr>
          <p:nvPr/>
        </p:nvSpPr>
        <p:spPr>
          <a:xfrm>
            <a:off x="143083" y="3474102"/>
            <a:ext cx="4058349" cy="532920"/>
          </a:xfrm>
          <a:prstGeom prst="rect">
            <a:avLst/>
          </a:prstGeom>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latin typeface="Candara"/>
              <a:cs typeface="Candara"/>
            </a:endParaRPr>
          </a:p>
        </p:txBody>
      </p:sp>
      <p:pic>
        <p:nvPicPr>
          <p:cNvPr id="8" name="Picture 7"/>
          <p:cNvPicPr>
            <a:picLocks noChangeAspect="1"/>
          </p:cNvPicPr>
          <p:nvPr/>
        </p:nvPicPr>
        <p:blipFill>
          <a:blip r:embed="rId3"/>
          <a:stretch>
            <a:fillRect/>
          </a:stretch>
        </p:blipFill>
        <p:spPr>
          <a:xfrm>
            <a:off x="6265946" y="1296881"/>
            <a:ext cx="2192254" cy="2177221"/>
          </a:xfrm>
          <a:prstGeom prst="rect">
            <a:avLst/>
          </a:prstGeom>
        </p:spPr>
      </p:pic>
      <p:pic>
        <p:nvPicPr>
          <p:cNvPr id="9" name="Picture 8"/>
          <p:cNvPicPr>
            <a:picLocks noChangeAspect="1"/>
          </p:cNvPicPr>
          <p:nvPr/>
        </p:nvPicPr>
        <p:blipFill>
          <a:blip r:embed="rId4"/>
          <a:stretch>
            <a:fillRect/>
          </a:stretch>
        </p:blipFill>
        <p:spPr>
          <a:xfrm>
            <a:off x="458195" y="1296881"/>
            <a:ext cx="2153100" cy="2177221"/>
          </a:xfrm>
          <a:prstGeom prst="rect">
            <a:avLst/>
          </a:prstGeom>
        </p:spPr>
      </p:pic>
      <p:pic>
        <p:nvPicPr>
          <p:cNvPr id="10" name="Picture 9"/>
          <p:cNvPicPr>
            <a:picLocks noChangeAspect="1"/>
          </p:cNvPicPr>
          <p:nvPr/>
        </p:nvPicPr>
        <p:blipFill>
          <a:blip r:embed="rId5"/>
          <a:stretch>
            <a:fillRect/>
          </a:stretch>
        </p:blipFill>
        <p:spPr>
          <a:xfrm>
            <a:off x="2983877" y="4391970"/>
            <a:ext cx="2706043" cy="1860405"/>
          </a:xfrm>
          <a:prstGeom prst="rect">
            <a:avLst/>
          </a:prstGeom>
        </p:spPr>
      </p:pic>
    </p:spTree>
    <p:extLst>
      <p:ext uri="{BB962C8B-B14F-4D97-AF65-F5344CB8AC3E}">
        <p14:creationId xmlns:p14="http://schemas.microsoft.com/office/powerpoint/2010/main" val="19290295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9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8172"/>
            <a:ext cx="7772400" cy="1470025"/>
          </a:xfrm>
        </p:spPr>
        <p:txBody>
          <a:bodyPr>
            <a:normAutofit/>
          </a:bodyPr>
          <a:lstStyle/>
          <a:p>
            <a:r>
              <a:rPr lang="en-US" dirty="0" smtClean="0">
                <a:solidFill>
                  <a:schemeClr val="bg1"/>
                </a:solidFill>
                <a:latin typeface="Candara"/>
                <a:cs typeface="Candara"/>
              </a:rPr>
              <a:t>The Problem</a:t>
            </a:r>
            <a:endParaRPr lang="en-US" dirty="0">
              <a:solidFill>
                <a:schemeClr val="bg1"/>
              </a:solidFill>
              <a:latin typeface="Candara"/>
              <a:cs typeface="Candara"/>
            </a:endParaRPr>
          </a:p>
        </p:txBody>
      </p:sp>
      <p:sp>
        <p:nvSpPr>
          <p:cNvPr id="7" name="Title 1"/>
          <p:cNvSpPr txBox="1">
            <a:spLocks/>
          </p:cNvSpPr>
          <p:nvPr/>
        </p:nvSpPr>
        <p:spPr>
          <a:xfrm>
            <a:off x="143083" y="3474102"/>
            <a:ext cx="4058349" cy="532920"/>
          </a:xfrm>
          <a:prstGeom prst="rect">
            <a:avLst/>
          </a:prstGeom>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latin typeface="Candara"/>
              <a:cs typeface="Candara"/>
            </a:endParaRPr>
          </a:p>
        </p:txBody>
      </p:sp>
      <p:sp>
        <p:nvSpPr>
          <p:cNvPr id="16" name="Title 1"/>
          <p:cNvSpPr txBox="1">
            <a:spLocks/>
          </p:cNvSpPr>
          <p:nvPr/>
        </p:nvSpPr>
        <p:spPr>
          <a:xfrm>
            <a:off x="685800" y="2088527"/>
            <a:ext cx="7772400" cy="2387953"/>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latin typeface="Candara"/>
                <a:cs typeface="Candara"/>
              </a:rPr>
              <a:t>How can we use the available data to create a meaningful artifact that can be used to guide Citi Bike’s marketing team advertising decisions?</a:t>
            </a:r>
            <a:endParaRPr lang="en-US" dirty="0">
              <a:solidFill>
                <a:schemeClr val="bg1"/>
              </a:solidFill>
              <a:latin typeface="Candara"/>
              <a:cs typeface="Candara"/>
            </a:endParaRPr>
          </a:p>
        </p:txBody>
      </p:sp>
    </p:spTree>
    <p:extLst>
      <p:ext uri="{BB962C8B-B14F-4D97-AF65-F5344CB8AC3E}">
        <p14:creationId xmlns:p14="http://schemas.microsoft.com/office/powerpoint/2010/main" val="37223272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9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8172"/>
            <a:ext cx="7772400" cy="1470025"/>
          </a:xfrm>
        </p:spPr>
        <p:txBody>
          <a:bodyPr>
            <a:normAutofit/>
          </a:bodyPr>
          <a:lstStyle/>
          <a:p>
            <a:r>
              <a:rPr lang="en-US" dirty="0" smtClean="0">
                <a:solidFill>
                  <a:schemeClr val="bg1"/>
                </a:solidFill>
                <a:latin typeface="Candara"/>
                <a:cs typeface="Candara"/>
              </a:rPr>
              <a:t>The Approach</a:t>
            </a:r>
            <a:endParaRPr lang="en-US" dirty="0">
              <a:solidFill>
                <a:schemeClr val="bg1"/>
              </a:solidFill>
              <a:latin typeface="Candara"/>
              <a:cs typeface="Candara"/>
            </a:endParaRPr>
          </a:p>
        </p:txBody>
      </p:sp>
      <p:sp>
        <p:nvSpPr>
          <p:cNvPr id="7" name="Title 1"/>
          <p:cNvSpPr txBox="1">
            <a:spLocks/>
          </p:cNvSpPr>
          <p:nvPr/>
        </p:nvSpPr>
        <p:spPr>
          <a:xfrm>
            <a:off x="143083" y="3474102"/>
            <a:ext cx="4058349" cy="532920"/>
          </a:xfrm>
          <a:prstGeom prst="rect">
            <a:avLst/>
          </a:prstGeom>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latin typeface="Candara"/>
              <a:cs typeface="Candara"/>
            </a:endParaRPr>
          </a:p>
        </p:txBody>
      </p:sp>
      <p:pic>
        <p:nvPicPr>
          <p:cNvPr id="3" name="Picture 2"/>
          <p:cNvPicPr>
            <a:picLocks noChangeAspect="1"/>
          </p:cNvPicPr>
          <p:nvPr/>
        </p:nvPicPr>
        <p:blipFill>
          <a:blip r:embed="rId3"/>
          <a:stretch>
            <a:fillRect/>
          </a:stretch>
        </p:blipFill>
        <p:spPr>
          <a:xfrm>
            <a:off x="508000" y="1221853"/>
            <a:ext cx="8128000" cy="4572000"/>
          </a:xfrm>
          <a:prstGeom prst="rect">
            <a:avLst/>
          </a:prstGeom>
        </p:spPr>
      </p:pic>
    </p:spTree>
    <p:extLst>
      <p:ext uri="{BB962C8B-B14F-4D97-AF65-F5344CB8AC3E}">
        <p14:creationId xmlns:p14="http://schemas.microsoft.com/office/powerpoint/2010/main" val="35227606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9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8172"/>
            <a:ext cx="7772400" cy="1470025"/>
          </a:xfrm>
        </p:spPr>
        <p:txBody>
          <a:bodyPr>
            <a:normAutofit/>
          </a:bodyPr>
          <a:lstStyle/>
          <a:p>
            <a:r>
              <a:rPr lang="en-US" dirty="0" smtClean="0">
                <a:solidFill>
                  <a:schemeClr val="bg1"/>
                </a:solidFill>
                <a:latin typeface="Candara"/>
                <a:cs typeface="Candara"/>
              </a:rPr>
              <a:t>The Results</a:t>
            </a:r>
            <a:br>
              <a:rPr lang="en-US" dirty="0" smtClean="0">
                <a:solidFill>
                  <a:schemeClr val="bg1"/>
                </a:solidFill>
                <a:latin typeface="Candara"/>
                <a:cs typeface="Candara"/>
              </a:rPr>
            </a:br>
            <a:r>
              <a:rPr lang="en-US" sz="2400" dirty="0" smtClean="0">
                <a:solidFill>
                  <a:schemeClr val="bg1"/>
                </a:solidFill>
                <a:latin typeface="Candara"/>
                <a:cs typeface="Candara"/>
              </a:rPr>
              <a:t>Current Citi Bike Stations</a:t>
            </a:r>
            <a:endParaRPr lang="en-US" dirty="0">
              <a:solidFill>
                <a:schemeClr val="bg1"/>
              </a:solidFill>
              <a:latin typeface="Candara"/>
              <a:cs typeface="Candara"/>
            </a:endParaRPr>
          </a:p>
        </p:txBody>
      </p:sp>
      <p:sp>
        <p:nvSpPr>
          <p:cNvPr id="6" name="Title 1"/>
          <p:cNvSpPr txBox="1">
            <a:spLocks/>
          </p:cNvSpPr>
          <p:nvPr/>
        </p:nvSpPr>
        <p:spPr>
          <a:xfrm>
            <a:off x="685800" y="2190228"/>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latin typeface="Candara"/>
              <a:cs typeface="Candara"/>
            </a:endParaRPr>
          </a:p>
        </p:txBody>
      </p:sp>
      <p:pic>
        <p:nvPicPr>
          <p:cNvPr id="8" name="Picture 7" descr="Screen Shot 2017-03-30 at 1.05.1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84" y="1502833"/>
            <a:ext cx="7758816" cy="4627033"/>
          </a:xfrm>
          <a:prstGeom prst="rect">
            <a:avLst/>
          </a:prstGeom>
        </p:spPr>
      </p:pic>
    </p:spTree>
    <p:extLst>
      <p:ext uri="{BB962C8B-B14F-4D97-AF65-F5344CB8AC3E}">
        <p14:creationId xmlns:p14="http://schemas.microsoft.com/office/powerpoint/2010/main" val="38838608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9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8172"/>
            <a:ext cx="7772400" cy="1470025"/>
          </a:xfrm>
        </p:spPr>
        <p:txBody>
          <a:bodyPr>
            <a:normAutofit/>
          </a:bodyPr>
          <a:lstStyle/>
          <a:p>
            <a:r>
              <a:rPr lang="en-US" dirty="0" smtClean="0">
                <a:solidFill>
                  <a:schemeClr val="bg1"/>
                </a:solidFill>
                <a:latin typeface="Candara"/>
                <a:cs typeface="Candara"/>
              </a:rPr>
              <a:t>The Results</a:t>
            </a:r>
            <a:br>
              <a:rPr lang="en-US" dirty="0" smtClean="0">
                <a:solidFill>
                  <a:schemeClr val="bg1"/>
                </a:solidFill>
                <a:latin typeface="Candara"/>
                <a:cs typeface="Candara"/>
              </a:rPr>
            </a:br>
            <a:r>
              <a:rPr lang="en-US" sz="2400" dirty="0" smtClean="0">
                <a:solidFill>
                  <a:schemeClr val="bg1"/>
                </a:solidFill>
                <a:latin typeface="Candara"/>
                <a:cs typeface="Candara"/>
              </a:rPr>
              <a:t>10 Most Popular Citi Bike Stations</a:t>
            </a:r>
            <a:endParaRPr lang="en-US" dirty="0">
              <a:solidFill>
                <a:schemeClr val="bg1"/>
              </a:solidFill>
              <a:latin typeface="Candara"/>
              <a:cs typeface="Candara"/>
            </a:endParaRPr>
          </a:p>
        </p:txBody>
      </p:sp>
      <p:sp>
        <p:nvSpPr>
          <p:cNvPr id="6" name="Title 1"/>
          <p:cNvSpPr txBox="1">
            <a:spLocks/>
          </p:cNvSpPr>
          <p:nvPr/>
        </p:nvSpPr>
        <p:spPr>
          <a:xfrm>
            <a:off x="685800" y="2190228"/>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latin typeface="Candara"/>
              <a:cs typeface="Candara"/>
            </a:endParaRPr>
          </a:p>
        </p:txBody>
      </p:sp>
      <p:pic>
        <p:nvPicPr>
          <p:cNvPr id="3" name="Picture 2" descr="Screen Shot 2017-03-30 at 1.16.5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221853"/>
            <a:ext cx="7738533" cy="5231379"/>
          </a:xfrm>
          <a:prstGeom prst="rect">
            <a:avLst/>
          </a:prstGeom>
        </p:spPr>
      </p:pic>
    </p:spTree>
    <p:extLst>
      <p:ext uri="{BB962C8B-B14F-4D97-AF65-F5344CB8AC3E}">
        <p14:creationId xmlns:p14="http://schemas.microsoft.com/office/powerpoint/2010/main" val="6754520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9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8172"/>
            <a:ext cx="7772400" cy="1470025"/>
          </a:xfrm>
        </p:spPr>
        <p:txBody>
          <a:bodyPr>
            <a:normAutofit/>
          </a:bodyPr>
          <a:lstStyle/>
          <a:p>
            <a:r>
              <a:rPr lang="en-US" dirty="0" smtClean="0">
                <a:solidFill>
                  <a:schemeClr val="bg1"/>
                </a:solidFill>
                <a:latin typeface="Candara"/>
                <a:cs typeface="Candara"/>
              </a:rPr>
              <a:t>The Results</a:t>
            </a:r>
            <a:br>
              <a:rPr lang="en-US" dirty="0" smtClean="0">
                <a:solidFill>
                  <a:schemeClr val="bg1"/>
                </a:solidFill>
                <a:latin typeface="Candara"/>
                <a:cs typeface="Candara"/>
              </a:rPr>
            </a:br>
            <a:r>
              <a:rPr lang="en-US" sz="2400" dirty="0" smtClean="0">
                <a:solidFill>
                  <a:schemeClr val="bg1"/>
                </a:solidFill>
                <a:latin typeface="Candara"/>
                <a:cs typeface="Candara"/>
              </a:rPr>
              <a:t>Number of Trips Taken per Age Group, Gender</a:t>
            </a:r>
            <a:endParaRPr lang="en-US" dirty="0">
              <a:solidFill>
                <a:schemeClr val="bg1"/>
              </a:solidFill>
              <a:latin typeface="Candara"/>
              <a:cs typeface="Candara"/>
            </a:endParaRPr>
          </a:p>
        </p:txBody>
      </p:sp>
      <p:pic>
        <p:nvPicPr>
          <p:cNvPr id="3" name="Picture 2" descr="Screen Shot 2017-03-30 at 1.24.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7" y="1507067"/>
            <a:ext cx="3945466" cy="4656666"/>
          </a:xfrm>
          <a:prstGeom prst="rect">
            <a:avLst/>
          </a:prstGeom>
        </p:spPr>
      </p:pic>
      <p:pic>
        <p:nvPicPr>
          <p:cNvPr id="5" name="Picture 4" descr="Screen Shot 2017-03-30 at 1.26.1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2133" y="1507067"/>
            <a:ext cx="4170580" cy="4656666"/>
          </a:xfrm>
          <a:prstGeom prst="rect">
            <a:avLst/>
          </a:prstGeom>
        </p:spPr>
      </p:pic>
    </p:spTree>
    <p:extLst>
      <p:ext uri="{BB962C8B-B14F-4D97-AF65-F5344CB8AC3E}">
        <p14:creationId xmlns:p14="http://schemas.microsoft.com/office/powerpoint/2010/main" val="27148063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9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8172"/>
            <a:ext cx="7772400" cy="1470025"/>
          </a:xfrm>
        </p:spPr>
        <p:txBody>
          <a:bodyPr>
            <a:normAutofit/>
          </a:bodyPr>
          <a:lstStyle/>
          <a:p>
            <a:r>
              <a:rPr lang="en-US" dirty="0" smtClean="0">
                <a:solidFill>
                  <a:schemeClr val="bg1"/>
                </a:solidFill>
                <a:latin typeface="Candara"/>
                <a:cs typeface="Candara"/>
              </a:rPr>
              <a:t>The Results</a:t>
            </a:r>
            <a:br>
              <a:rPr lang="en-US" dirty="0" smtClean="0">
                <a:solidFill>
                  <a:schemeClr val="bg1"/>
                </a:solidFill>
                <a:latin typeface="Candara"/>
                <a:cs typeface="Candara"/>
              </a:rPr>
            </a:br>
            <a:r>
              <a:rPr lang="en-US" sz="2400" dirty="0" smtClean="0">
                <a:solidFill>
                  <a:schemeClr val="bg1"/>
                </a:solidFill>
                <a:latin typeface="Candara"/>
                <a:cs typeface="Candara"/>
              </a:rPr>
              <a:t>Average Trip Duration per Age Group, Gender</a:t>
            </a:r>
            <a:endParaRPr lang="en-US" dirty="0">
              <a:solidFill>
                <a:schemeClr val="bg1"/>
              </a:solidFill>
              <a:latin typeface="Candara"/>
              <a:cs typeface="Candara"/>
            </a:endParaRPr>
          </a:p>
        </p:txBody>
      </p:sp>
      <p:sp>
        <p:nvSpPr>
          <p:cNvPr id="6" name="Title 1"/>
          <p:cNvSpPr txBox="1">
            <a:spLocks/>
          </p:cNvSpPr>
          <p:nvPr/>
        </p:nvSpPr>
        <p:spPr>
          <a:xfrm>
            <a:off x="685800" y="2190228"/>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dirty="0">
              <a:solidFill>
                <a:schemeClr val="bg1"/>
              </a:solidFill>
              <a:latin typeface="Candara"/>
              <a:cs typeface="Candara"/>
            </a:endParaRPr>
          </a:p>
        </p:txBody>
      </p:sp>
      <p:pic>
        <p:nvPicPr>
          <p:cNvPr id="3" name="Picture 2" descr="Screen Shot 2017-03-30 at 1.30.3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1422399"/>
            <a:ext cx="4025899" cy="4588933"/>
          </a:xfrm>
          <a:prstGeom prst="rect">
            <a:avLst/>
          </a:prstGeom>
        </p:spPr>
      </p:pic>
      <p:pic>
        <p:nvPicPr>
          <p:cNvPr id="4" name="Picture 3" descr="Screen Shot 2017-03-30 at 1.30.5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3599" y="1422399"/>
            <a:ext cx="4080933" cy="4588933"/>
          </a:xfrm>
          <a:prstGeom prst="rect">
            <a:avLst/>
          </a:prstGeom>
        </p:spPr>
      </p:pic>
    </p:spTree>
    <p:extLst>
      <p:ext uri="{BB962C8B-B14F-4D97-AF65-F5344CB8AC3E}">
        <p14:creationId xmlns:p14="http://schemas.microsoft.com/office/powerpoint/2010/main" val="32704137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9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8172"/>
            <a:ext cx="7772400" cy="1470025"/>
          </a:xfrm>
        </p:spPr>
        <p:txBody>
          <a:bodyPr>
            <a:normAutofit/>
          </a:bodyPr>
          <a:lstStyle/>
          <a:p>
            <a:r>
              <a:rPr lang="en-US" dirty="0" smtClean="0">
                <a:solidFill>
                  <a:schemeClr val="bg1"/>
                </a:solidFill>
                <a:latin typeface="Candara"/>
                <a:cs typeface="Candara"/>
              </a:rPr>
              <a:t>The Results</a:t>
            </a:r>
            <a:br>
              <a:rPr lang="en-US" dirty="0" smtClean="0">
                <a:solidFill>
                  <a:schemeClr val="bg1"/>
                </a:solidFill>
                <a:latin typeface="Candara"/>
                <a:cs typeface="Candara"/>
              </a:rPr>
            </a:br>
            <a:r>
              <a:rPr lang="en-US" sz="2400" dirty="0" smtClean="0">
                <a:solidFill>
                  <a:schemeClr val="bg1"/>
                </a:solidFill>
                <a:latin typeface="Candara"/>
                <a:cs typeface="Candara"/>
              </a:rPr>
              <a:t>Most Popular Times of the Day per Gender</a:t>
            </a:r>
            <a:endParaRPr lang="en-US" dirty="0">
              <a:solidFill>
                <a:schemeClr val="bg1"/>
              </a:solidFill>
              <a:latin typeface="Candara"/>
              <a:cs typeface="Candara"/>
            </a:endParaRPr>
          </a:p>
        </p:txBody>
      </p:sp>
      <p:pic>
        <p:nvPicPr>
          <p:cNvPr id="3" name="Picture 2" descr="Screen Shot 2017-03-30 at 1.37.3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34" y="1367367"/>
            <a:ext cx="4055533" cy="4559300"/>
          </a:xfrm>
          <a:prstGeom prst="rect">
            <a:avLst/>
          </a:prstGeom>
        </p:spPr>
      </p:pic>
      <p:pic>
        <p:nvPicPr>
          <p:cNvPr id="4" name="Picture 3" descr="Screen Shot 2017-03-30 at 1.37.55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8567" y="1367367"/>
            <a:ext cx="4339167" cy="4559300"/>
          </a:xfrm>
          <a:prstGeom prst="rect">
            <a:avLst/>
          </a:prstGeom>
        </p:spPr>
      </p:pic>
    </p:spTree>
    <p:extLst>
      <p:ext uri="{BB962C8B-B14F-4D97-AF65-F5344CB8AC3E}">
        <p14:creationId xmlns:p14="http://schemas.microsoft.com/office/powerpoint/2010/main" val="40313314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139</TotalTime>
  <Words>1251</Words>
  <Application>Microsoft Macintosh PowerPoint</Application>
  <PresentationFormat>On-screen Show (4:3)</PresentationFormat>
  <Paragraphs>86</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36,000,000 Trips and Counting: An Analysis of Citi Bike Metrics </vt:lpstr>
      <vt:lpstr>The Data</vt:lpstr>
      <vt:lpstr>The Problem</vt:lpstr>
      <vt:lpstr>The Approach</vt:lpstr>
      <vt:lpstr>The Results Current Citi Bike Stations</vt:lpstr>
      <vt:lpstr>The Results 10 Most Popular Citi Bike Stations</vt:lpstr>
      <vt:lpstr>The Results Number of Trips Taken per Age Group, Gender</vt:lpstr>
      <vt:lpstr>The Results Average Trip Duration per Age Group, Gender</vt:lpstr>
      <vt:lpstr>The Results Most Popular Times of the Day per Gender</vt:lpstr>
      <vt:lpstr>Possible Extensions of This Work</vt:lpstr>
      <vt:lpstr>Questions?  Thank you! </vt:lpstr>
    </vt:vector>
  </TitlesOfParts>
  <Company>Wesleyan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36,000,000 Trips and Counting: An Analysis of Citi Bike Metrics </dc:title>
  <dc:creator>Hilda Vargas</dc:creator>
  <cp:lastModifiedBy>Hilda Vargas</cp:lastModifiedBy>
  <cp:revision>26</cp:revision>
  <dcterms:created xsi:type="dcterms:W3CDTF">2017-03-30T03:20:25Z</dcterms:created>
  <dcterms:modified xsi:type="dcterms:W3CDTF">2017-03-30T05:41:55Z</dcterms:modified>
</cp:coreProperties>
</file>