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65" r:id="rId4"/>
    <p:sldId id="259" r:id="rId5"/>
    <p:sldId id="268" r:id="rId6"/>
    <p:sldId id="271" r:id="rId7"/>
    <p:sldId id="272" r:id="rId8"/>
    <p:sldId id="273" r:id="rId9"/>
    <p:sldId id="266" r:id="rId10"/>
    <p:sldId id="274" r:id="rId11"/>
    <p:sldId id="269" r:id="rId12"/>
    <p:sldId id="262" r:id="rId13"/>
    <p:sldId id="275" r:id="rId14"/>
    <p:sldId id="276" r:id="rId15"/>
    <p:sldId id="278" r:id="rId16"/>
    <p:sldId id="260" r:id="rId17"/>
    <p:sldId id="264" r:id="rId18"/>
    <p:sldId id="267" r:id="rId19"/>
  </p:sldIdLst>
  <p:sldSz cx="13004800" cy="9753600"/>
  <p:notesSz cx="6858000" cy="9144000"/>
  <p:defaultTextStyle>
    <a:lvl1pPr defTabSz="584200">
      <a:buSzPct val="100000"/>
      <a:buChar char="•"/>
      <a:defRPr sz="4200">
        <a:solidFill>
          <a:srgbClr val="535353"/>
        </a:solidFill>
        <a:latin typeface="+mn-lt"/>
        <a:ea typeface="+mn-ea"/>
        <a:cs typeface="+mn-cs"/>
        <a:sym typeface="TheSans UHH Regular"/>
      </a:defRPr>
    </a:lvl1pPr>
    <a:lvl2pPr indent="342900" defTabSz="584200">
      <a:defRPr sz="4200">
        <a:solidFill>
          <a:srgbClr val="535353"/>
        </a:solidFill>
        <a:latin typeface="+mn-lt"/>
        <a:ea typeface="+mn-ea"/>
        <a:cs typeface="+mn-cs"/>
        <a:sym typeface="TheSans UHH Regular"/>
      </a:defRPr>
    </a:lvl2pPr>
    <a:lvl3pPr indent="685800" defTabSz="584200">
      <a:defRPr sz="4200">
        <a:solidFill>
          <a:srgbClr val="535353"/>
        </a:solidFill>
        <a:latin typeface="+mn-lt"/>
        <a:ea typeface="+mn-ea"/>
        <a:cs typeface="+mn-cs"/>
        <a:sym typeface="TheSans UHH Regular"/>
      </a:defRPr>
    </a:lvl3pPr>
    <a:lvl4pPr indent="1028700" defTabSz="584200">
      <a:defRPr sz="4200">
        <a:solidFill>
          <a:srgbClr val="535353"/>
        </a:solidFill>
        <a:latin typeface="+mn-lt"/>
        <a:ea typeface="+mn-ea"/>
        <a:cs typeface="+mn-cs"/>
        <a:sym typeface="TheSans UHH Regular"/>
      </a:defRPr>
    </a:lvl4pPr>
    <a:lvl5pPr indent="1371600" defTabSz="584200">
      <a:defRPr sz="4200">
        <a:solidFill>
          <a:srgbClr val="535353"/>
        </a:solidFill>
        <a:latin typeface="+mn-lt"/>
        <a:ea typeface="+mn-ea"/>
        <a:cs typeface="+mn-cs"/>
        <a:sym typeface="TheSans UHH Regular"/>
      </a:defRPr>
    </a:lvl5pPr>
    <a:lvl6pPr indent="1714500" defTabSz="584200">
      <a:defRPr sz="4200">
        <a:solidFill>
          <a:srgbClr val="535353"/>
        </a:solidFill>
        <a:latin typeface="+mn-lt"/>
        <a:ea typeface="+mn-ea"/>
        <a:cs typeface="+mn-cs"/>
        <a:sym typeface="TheSans UHH Regular"/>
      </a:defRPr>
    </a:lvl6pPr>
    <a:lvl7pPr indent="2057400" defTabSz="584200">
      <a:defRPr sz="4200">
        <a:solidFill>
          <a:srgbClr val="535353"/>
        </a:solidFill>
        <a:latin typeface="+mn-lt"/>
        <a:ea typeface="+mn-ea"/>
        <a:cs typeface="+mn-cs"/>
        <a:sym typeface="TheSans UHH Regular"/>
      </a:defRPr>
    </a:lvl7pPr>
    <a:lvl8pPr indent="2400300" defTabSz="584200">
      <a:defRPr sz="4200">
        <a:solidFill>
          <a:srgbClr val="535353"/>
        </a:solidFill>
        <a:latin typeface="+mn-lt"/>
        <a:ea typeface="+mn-ea"/>
        <a:cs typeface="+mn-cs"/>
        <a:sym typeface="TheSans UHH Regular"/>
      </a:defRPr>
    </a:lvl8pPr>
    <a:lvl9pPr indent="2743200" defTabSz="584200">
      <a:defRPr sz="4200">
        <a:solidFill>
          <a:srgbClr val="535353"/>
        </a:solidFill>
        <a:latin typeface="+mn-lt"/>
        <a:ea typeface="+mn-ea"/>
        <a:cs typeface="+mn-cs"/>
        <a:sym typeface="TheSans UHH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6" autoAdjust="0"/>
  </p:normalViewPr>
  <p:slideViewPr>
    <p:cSldViewPr snapToGrid="0">
      <p:cViewPr varScale="1">
        <p:scale>
          <a:sx n="56" d="100"/>
          <a:sy n="56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ci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9459" y="2407851"/>
            <a:ext cx="4705882" cy="493154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/>
        </p:nvSpPr>
        <p:spPr>
          <a:xfrm>
            <a:off x="1892300" y="7556499"/>
            <a:ext cx="9207500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 algn="ct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Human-Computer Interaction</a:t>
            </a:r>
          </a:p>
          <a:p>
            <a:pPr lvl="1" indent="228600" algn="ct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Department of Computer Science</a:t>
            </a:r>
          </a:p>
          <a:p>
            <a:pPr lvl="1" indent="228600" algn="ctr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University of Hamburg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990600"/>
            <a:ext cx="10464800" cy="1663700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 sz="9100">
                <a:latin typeface="TheSans UHH Bold"/>
                <a:ea typeface="TheSans UHH Bold"/>
                <a:cs typeface="TheSans UHH Bold"/>
                <a:sym typeface="TheSans UHH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266700" y="1181771"/>
            <a:ext cx="2972594" cy="1397448"/>
          </a:xfrm>
          <a:prstGeom prst="roundRect">
            <a:avLst>
              <a:gd name="adj" fmla="val 13851"/>
            </a:avLst>
          </a:prstGeom>
          <a:solidFill>
            <a:srgbClr val="D6D6D6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2" name="hci.png"/>
          <p:cNvPicPr/>
          <p:nvPr/>
        </p:nvPicPr>
        <p:blipFill>
          <a:blip r:embed="rId2">
            <a:extLst/>
          </a:blip>
          <a:srcRect b="13937"/>
          <a:stretch>
            <a:fillRect/>
          </a:stretch>
        </p:blipFill>
        <p:spPr>
          <a:xfrm>
            <a:off x="1049982" y="1118048"/>
            <a:ext cx="1333501" cy="1202681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  <p:sp>
        <p:nvSpPr>
          <p:cNvPr id="13" name="Shape 13"/>
          <p:cNvSpPr/>
          <p:nvPr/>
        </p:nvSpPr>
        <p:spPr>
          <a:xfrm>
            <a:off x="-2959100" y="965200"/>
            <a:ext cx="2819401" cy="1689100"/>
          </a:xfrm>
          <a:prstGeom prst="roundRect">
            <a:avLst>
              <a:gd name="adj" fmla="val 11278"/>
            </a:avLst>
          </a:prstGeom>
          <a:gradFill>
            <a:gsLst>
              <a:gs pos="0">
                <a:srgbClr val="DBDEE4">
                  <a:alpha val="75000"/>
                </a:srgbClr>
              </a:gs>
              <a:gs pos="100000">
                <a:srgbClr val="EFF0F3">
                  <a:alpha val="7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buSz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117600" y="8731249"/>
            <a:ext cx="100711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buSzTx/>
              <a:buNone/>
              <a:defRPr sz="3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535353"/>
                </a:solidFill>
              </a:rPr>
              <a:t>Human-Computer Interaction, University of Hamburg</a:t>
            </a:r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003300" y="3314700"/>
            <a:ext cx="10083800" cy="11557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6800">
                <a:latin typeface="TheSans UHH Bold"/>
                <a:ea typeface="TheSans UHH Bold"/>
                <a:cs typeface="TheSans UHH Bold"/>
                <a:sym typeface="TheSans UHH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-"/>
            </a:lvl2pPr>
            <a:lvl3pPr>
              <a:buSzPct val="120000"/>
              <a:buChar char="‣"/>
            </a:lvl3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SzPct val="100000"/>
              <a:buAutoNum type="arabicPeriod"/>
            </a:lvl1pPr>
            <a:lvl2pPr>
              <a:buSzPct val="100000"/>
              <a:buAutoNum type="alphaLcPeriod"/>
            </a:lvl2pPr>
            <a:lvl3pPr>
              <a:buSzPct val="100000"/>
              <a:buAutoNum type="romanUcPeriod"/>
            </a:lvl3pPr>
            <a:lvl4pPr>
              <a:buSzPct val="100000"/>
              <a:buAutoNum type="arabicPeriod"/>
            </a:lvl4pPr>
            <a:lvl5pPr>
              <a:buSzPct val="100000"/>
              <a:buAutoNum type="arabicPeriod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  <p:pic>
        <p:nvPicPr>
          <p:cNvPr id="35" name="hci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82" y="8987193"/>
            <a:ext cx="669902" cy="702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screen Phot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screen Photo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buChar char="-"/>
              <a:defRPr sz="3200"/>
            </a:lvl2pPr>
            <a:lvl3pPr marL="1701120" indent="-494620">
              <a:spcBef>
                <a:spcPts val="3800"/>
              </a:spcBef>
              <a:buSzPct val="100000"/>
              <a:buFont typeface="Lucida Grande"/>
              <a:buChar char="‣"/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  <p:pic>
        <p:nvPicPr>
          <p:cNvPr id="46" name="hci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82" y="8987193"/>
            <a:ext cx="669902" cy="702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ci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0982" y="8987193"/>
            <a:ext cx="669902" cy="70202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>
              <a:buChar char="-"/>
            </a:lvl2pPr>
            <a:lvl3pPr>
              <a:buSzPct val="120000"/>
              <a:buChar char="‣"/>
            </a:lvl3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535353"/>
                </a:solid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68250" y="9131300"/>
            <a:ext cx="348234" cy="4318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buSzTx/>
              <a:buNone/>
              <a:defRPr sz="2000"/>
            </a:lvl1pPr>
          </a:lstStyle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</p:sldLayoutIdLst>
  <p:transition spd="med"/>
  <p:txStyles>
    <p:titleStyle>
      <a:lvl1pPr defTabSz="584200">
        <a:defRPr sz="84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1pPr>
      <a:lvl2pPr indent="228600" defTabSz="584200">
        <a:defRPr sz="84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2pPr>
      <a:lvl3pPr indent="457200" defTabSz="584200">
        <a:defRPr sz="84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3pPr>
      <a:lvl4pPr indent="685800" defTabSz="584200">
        <a:defRPr sz="84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4pPr>
      <a:lvl5pPr indent="914400" defTabSz="584200">
        <a:defRPr sz="84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5pPr>
      <a:lvl6pPr indent="1143000" defTabSz="584200">
        <a:defRPr sz="84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6pPr>
      <a:lvl7pPr indent="1371600" defTabSz="584200">
        <a:defRPr sz="84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7pPr>
      <a:lvl8pPr indent="1600200" defTabSz="584200">
        <a:defRPr sz="84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8pPr>
      <a:lvl9pPr indent="1828800" defTabSz="584200">
        <a:defRPr sz="84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solidFill>
            <a:srgbClr val="535353"/>
          </a:solidFill>
          <a:latin typeface="+mn-lt"/>
          <a:ea typeface="+mn-ea"/>
          <a:cs typeface="+mn-cs"/>
          <a:sym typeface="TheSans UHH Regular"/>
        </a:defRPr>
      </a:lvl9pPr>
    </p:bodyStyle>
    <p:otherStyle>
      <a:lvl1pPr defTabSz="584200">
        <a:defRPr sz="2000">
          <a:solidFill>
            <a:schemeClr val="tx1"/>
          </a:solidFill>
          <a:latin typeface="+mn-lt"/>
          <a:ea typeface="+mn-ea"/>
          <a:cs typeface="+mn-cs"/>
          <a:sym typeface="TheSans UHH Regular"/>
        </a:defRPr>
      </a:lvl1pPr>
      <a:lvl2pPr indent="228600" defTabSz="584200">
        <a:defRPr sz="2000">
          <a:solidFill>
            <a:schemeClr val="tx1"/>
          </a:solidFill>
          <a:latin typeface="+mn-lt"/>
          <a:ea typeface="+mn-ea"/>
          <a:cs typeface="+mn-cs"/>
          <a:sym typeface="TheSans UHH Regular"/>
        </a:defRPr>
      </a:lvl2pPr>
      <a:lvl3pPr indent="457200" defTabSz="584200">
        <a:defRPr sz="2000">
          <a:solidFill>
            <a:schemeClr val="tx1"/>
          </a:solidFill>
          <a:latin typeface="+mn-lt"/>
          <a:ea typeface="+mn-ea"/>
          <a:cs typeface="+mn-cs"/>
          <a:sym typeface="TheSans UHH Regular"/>
        </a:defRPr>
      </a:lvl3pPr>
      <a:lvl4pPr indent="685800" defTabSz="584200">
        <a:defRPr sz="2000">
          <a:solidFill>
            <a:schemeClr val="tx1"/>
          </a:solidFill>
          <a:latin typeface="+mn-lt"/>
          <a:ea typeface="+mn-ea"/>
          <a:cs typeface="+mn-cs"/>
          <a:sym typeface="TheSans UHH Regular"/>
        </a:defRPr>
      </a:lvl4pPr>
      <a:lvl5pPr indent="914400" defTabSz="584200">
        <a:defRPr sz="2000">
          <a:solidFill>
            <a:schemeClr val="tx1"/>
          </a:solidFill>
          <a:latin typeface="+mn-lt"/>
          <a:ea typeface="+mn-ea"/>
          <a:cs typeface="+mn-cs"/>
          <a:sym typeface="TheSans UHH Regular"/>
        </a:defRPr>
      </a:lvl5pPr>
      <a:lvl6pPr indent="1143000" defTabSz="584200">
        <a:defRPr sz="2000">
          <a:solidFill>
            <a:schemeClr val="tx1"/>
          </a:solidFill>
          <a:latin typeface="+mn-lt"/>
          <a:ea typeface="+mn-ea"/>
          <a:cs typeface="+mn-cs"/>
          <a:sym typeface="TheSans UHH Regular"/>
        </a:defRPr>
      </a:lvl6pPr>
      <a:lvl7pPr indent="1371600" defTabSz="584200">
        <a:defRPr sz="2000">
          <a:solidFill>
            <a:schemeClr val="tx1"/>
          </a:solidFill>
          <a:latin typeface="+mn-lt"/>
          <a:ea typeface="+mn-ea"/>
          <a:cs typeface="+mn-cs"/>
          <a:sym typeface="TheSans UHH Regular"/>
        </a:defRPr>
      </a:lvl7pPr>
      <a:lvl8pPr indent="1600200" defTabSz="584200">
        <a:defRPr sz="2000">
          <a:solidFill>
            <a:schemeClr val="tx1"/>
          </a:solidFill>
          <a:latin typeface="+mn-lt"/>
          <a:ea typeface="+mn-ea"/>
          <a:cs typeface="+mn-cs"/>
          <a:sym typeface="TheSans UHH Regular"/>
        </a:defRPr>
      </a:lvl8pPr>
      <a:lvl9pPr indent="1828800" defTabSz="584200">
        <a:defRPr sz="2000">
          <a:solidFill>
            <a:schemeClr val="tx1"/>
          </a:solidFill>
          <a:latin typeface="+mn-lt"/>
          <a:ea typeface="+mn-ea"/>
          <a:cs typeface="+mn-cs"/>
          <a:sym typeface="TheSans UHH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1460500" y="7091194"/>
            <a:ext cx="10071100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buSzTx/>
              <a:buNone/>
              <a:defRPr sz="3400">
                <a:latin typeface="TheSans UHH Bold"/>
                <a:ea typeface="TheSans UHH Bold"/>
                <a:cs typeface="TheSans UHH Bold"/>
                <a:sym typeface="TheSans UHH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3400" dirty="0">
                <a:solidFill>
                  <a:srgbClr val="535353"/>
                </a:solidFill>
              </a:rPr>
              <a:t>Alexander Hildebrandt</a:t>
            </a:r>
            <a:endParaRPr sz="3400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63650" y="533400"/>
            <a:ext cx="10464800" cy="1663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500" dirty="0" err="1">
                <a:solidFill>
                  <a:srgbClr val="535353"/>
                </a:solidFill>
              </a:rPr>
              <a:t>Dexmo</a:t>
            </a:r>
            <a:r>
              <a:rPr lang="de-DE" sz="4500" dirty="0">
                <a:solidFill>
                  <a:srgbClr val="535353"/>
                </a:solidFill>
              </a:rPr>
              <a:t>: An </a:t>
            </a:r>
            <a:r>
              <a:rPr lang="de-DE" sz="4500" dirty="0" err="1">
                <a:solidFill>
                  <a:srgbClr val="535353"/>
                </a:solidFill>
              </a:rPr>
              <a:t>Inexpensive</a:t>
            </a:r>
            <a:r>
              <a:rPr lang="de-DE" sz="4500" dirty="0">
                <a:solidFill>
                  <a:srgbClr val="535353"/>
                </a:solidFill>
              </a:rPr>
              <a:t> </a:t>
            </a:r>
            <a:r>
              <a:rPr lang="de-DE" sz="4500" dirty="0" err="1">
                <a:solidFill>
                  <a:srgbClr val="535353"/>
                </a:solidFill>
              </a:rPr>
              <a:t>and</a:t>
            </a:r>
            <a:r>
              <a:rPr lang="de-DE" sz="4500" dirty="0">
                <a:solidFill>
                  <a:srgbClr val="535353"/>
                </a:solidFill>
              </a:rPr>
              <a:t> Lightweight </a:t>
            </a:r>
            <a:r>
              <a:rPr lang="de-DE" sz="4500" dirty="0" err="1">
                <a:solidFill>
                  <a:srgbClr val="535353"/>
                </a:solidFill>
              </a:rPr>
              <a:t>Mechanical</a:t>
            </a:r>
            <a:r>
              <a:rPr lang="de-DE" sz="4500" dirty="0">
                <a:solidFill>
                  <a:srgbClr val="535353"/>
                </a:solidFill>
              </a:rPr>
              <a:t> </a:t>
            </a:r>
            <a:r>
              <a:rPr lang="de-DE" sz="4500" dirty="0" err="1">
                <a:solidFill>
                  <a:srgbClr val="535353"/>
                </a:solidFill>
              </a:rPr>
              <a:t>Exoskeleton</a:t>
            </a:r>
            <a:r>
              <a:rPr lang="de-DE" sz="4500" dirty="0">
                <a:solidFill>
                  <a:srgbClr val="535353"/>
                </a:solidFill>
              </a:rPr>
              <a:t> </a:t>
            </a:r>
            <a:r>
              <a:rPr lang="de-DE" sz="4500" dirty="0" err="1">
                <a:solidFill>
                  <a:srgbClr val="535353"/>
                </a:solidFill>
              </a:rPr>
              <a:t>for</a:t>
            </a:r>
            <a:r>
              <a:rPr lang="de-DE" sz="4500" dirty="0">
                <a:solidFill>
                  <a:srgbClr val="535353"/>
                </a:solidFill>
              </a:rPr>
              <a:t> Motion Capture </a:t>
            </a:r>
            <a:r>
              <a:rPr lang="de-DE" sz="4500" dirty="0" err="1">
                <a:solidFill>
                  <a:srgbClr val="535353"/>
                </a:solidFill>
              </a:rPr>
              <a:t>and</a:t>
            </a:r>
            <a:r>
              <a:rPr lang="de-DE" sz="4500" dirty="0">
                <a:solidFill>
                  <a:srgbClr val="535353"/>
                </a:solidFill>
              </a:rPr>
              <a:t> Force Feedback in VR</a:t>
            </a:r>
            <a:endParaRPr sz="45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6299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5300" dirty="0">
                <a:solidFill>
                  <a:srgbClr val="535353"/>
                </a:solidFill>
              </a:rPr>
              <a:t>Force Feedback Einheit</a:t>
            </a:r>
            <a:endParaRPr sz="5300" dirty="0">
              <a:solidFill>
                <a:srgbClr val="535353"/>
              </a:solidFill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12668250" y="9131300"/>
            <a:ext cx="292608" cy="43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535353"/>
                </a:solidFill>
              </a:rPr>
              <a:t>10</a:t>
            </a:fld>
            <a:endParaRPr sz="2000">
              <a:solidFill>
                <a:srgbClr val="535353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9" t="11747" r="514" b="7715"/>
          <a:stretch/>
        </p:blipFill>
        <p:spPr>
          <a:xfrm>
            <a:off x="2622429" y="4866390"/>
            <a:ext cx="7630424" cy="426491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07032" y="2692400"/>
            <a:ext cx="12461218" cy="17184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Kern des Designs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Sensoren an</a:t>
            </a:r>
            <a:r>
              <a:rPr kumimoji="0" lang="de-DE" sz="3500" b="0" i="0" u="none" strike="noStrike" cap="none" spc="0" normalizeH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den beweglichen Teilen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de-DE" sz="3500" baseline="0" dirty="0"/>
              <a:t> Sperrräder</a:t>
            </a:r>
            <a:r>
              <a:rPr lang="de-DE" sz="3500" dirty="0"/>
              <a:t> werden nach Signal durch Schieberegler blockiert</a:t>
            </a:r>
            <a:endParaRPr kumimoji="0" lang="de-DE" sz="35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968831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 dirty="0">
                <a:solidFill>
                  <a:srgbClr val="535353"/>
                </a:solidFill>
              </a:rPr>
              <a:t>Design Trade-Offs</a:t>
            </a:r>
            <a:endParaRPr sz="8400" dirty="0">
              <a:solidFill>
                <a:srgbClr val="535353"/>
              </a:solidFill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 dirty="0">
                <a:solidFill>
                  <a:srgbClr val="535353"/>
                </a:solidFill>
              </a:rPr>
              <a:t>Sparsamer Energieverbrauch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 dirty="0">
                <a:solidFill>
                  <a:srgbClr val="535353"/>
                </a:solidFill>
              </a:rPr>
              <a:t>Geringes Gewicht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 dirty="0">
                <a:solidFill>
                  <a:srgbClr val="535353"/>
                </a:solidFill>
              </a:rPr>
              <a:t>Robust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 dirty="0">
                <a:solidFill>
                  <a:srgbClr val="535353"/>
                </a:solidFill>
              </a:rPr>
              <a:t>Binäres haptisches Feedback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 dirty="0">
                <a:solidFill>
                  <a:srgbClr val="535353"/>
                </a:solidFill>
              </a:rPr>
              <a:t>Verzögerung der Eingabe 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668250" y="9131300"/>
            <a:ext cx="252223" cy="43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535353"/>
                </a:solidFill>
              </a:rPr>
              <a:t>11</a:t>
            </a:fld>
            <a:endParaRPr sz="200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305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000" dirty="0">
                <a:solidFill>
                  <a:srgbClr val="535353"/>
                </a:solidFill>
              </a:rPr>
              <a:t>Verbesserungen seit der Publizierung</a:t>
            </a:r>
            <a:endParaRPr sz="8000" dirty="0">
              <a:solidFill>
                <a:srgbClr val="535353"/>
              </a:solidFill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12668250" y="9131300"/>
            <a:ext cx="229616" cy="43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535353"/>
                </a:solidFill>
              </a:rPr>
              <a:t>12</a:t>
            </a:fld>
            <a:endParaRPr sz="2000">
              <a:solidFill>
                <a:srgbClr val="535353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25" y="3122762"/>
            <a:ext cx="8921950" cy="50185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117600" y="8208794"/>
            <a:ext cx="10071100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buSzTx/>
              <a:buNone/>
              <a:defRPr sz="3400">
                <a:latin typeface="TheSans UHH Bold"/>
                <a:ea typeface="TheSans UHH Bold"/>
                <a:cs typeface="TheSans UHH Bold"/>
                <a:sym typeface="TheSans UHH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3400" dirty="0">
                <a:solidFill>
                  <a:srgbClr val="535353"/>
                </a:solidFill>
              </a:rPr>
              <a:t>Alexander Hildebrandt</a:t>
            </a:r>
            <a:endParaRPr sz="3400" dirty="0">
              <a:solidFill>
                <a:srgbClr val="535353"/>
              </a:solidFill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1117600" y="3556239"/>
            <a:ext cx="10083800" cy="356917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6800" dirty="0">
                <a:solidFill>
                  <a:srgbClr val="535353"/>
                </a:solidFill>
              </a:rPr>
              <a:t>Evaluation von </a:t>
            </a:r>
            <a:r>
              <a:rPr lang="de-DE" sz="6800" dirty="0" err="1">
                <a:solidFill>
                  <a:srgbClr val="535353"/>
                </a:solidFill>
              </a:rPr>
              <a:t>Dexmo</a:t>
            </a:r>
            <a:r>
              <a:rPr lang="de-DE" sz="6800" dirty="0">
                <a:solidFill>
                  <a:srgbClr val="535353"/>
                </a:solidFill>
              </a:rPr>
              <a:t> in einer Laborstudie</a:t>
            </a:r>
            <a:endParaRPr sz="6800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918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6299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800" dirty="0">
                <a:solidFill>
                  <a:srgbClr val="535353"/>
                </a:solidFill>
              </a:rPr>
              <a:t>Aufbau der Studie</a:t>
            </a:r>
            <a:endParaRPr sz="8800" dirty="0">
              <a:solidFill>
                <a:srgbClr val="535353"/>
              </a:solidFill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12668250" y="9131300"/>
            <a:ext cx="292608" cy="43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535353"/>
                </a:solidFill>
              </a:rPr>
              <a:t>14</a:t>
            </a:fld>
            <a:endParaRPr sz="2000">
              <a:solidFill>
                <a:srgbClr val="535353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8792" y="3608037"/>
            <a:ext cx="5849908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kumimoji="0" lang="de-DE" sz="28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TheSans UHH Regular"/>
              </a:rPr>
              <a:t> Ziel: Verifizierung der Nutzbarkeit von </a:t>
            </a:r>
            <a:r>
              <a:rPr kumimoji="0" lang="de-DE" sz="28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sym typeface="TheSans UHH Regular"/>
              </a:rPr>
              <a:t>Dexmo</a:t>
            </a:r>
            <a:endParaRPr kumimoji="0" lang="de-DE" sz="28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TheSans UHH Regular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de-DE" sz="2800" dirty="0"/>
              <a:t> Aufgabe: Bogenschießen in VR   mit und ohne Force Feedback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kumimoji="0" lang="de-DE" sz="28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TheSans UHH Regular"/>
              </a:rPr>
              <a:t> Probanden: 20 Endnutzer aus       verschiedensten Bereichen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62" y="2692400"/>
            <a:ext cx="6182588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901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6299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800" dirty="0">
                <a:solidFill>
                  <a:srgbClr val="535353"/>
                </a:solidFill>
              </a:rPr>
              <a:t>Aufbau der Studie</a:t>
            </a:r>
            <a:endParaRPr sz="8800" dirty="0">
              <a:solidFill>
                <a:srgbClr val="535353"/>
              </a:solidFill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12668250" y="9131300"/>
            <a:ext cx="292608" cy="43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535353"/>
                </a:solidFill>
              </a:rPr>
              <a:t>15</a:t>
            </a:fld>
            <a:endParaRPr sz="2000">
              <a:solidFill>
                <a:srgbClr val="535353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8792" y="3177148"/>
            <a:ext cx="6021238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de-DE" sz="2800" dirty="0"/>
              <a:t> </a:t>
            </a:r>
            <a:r>
              <a:rPr lang="de-DE" sz="2800" dirty="0" err="1"/>
              <a:t>Within-subject</a:t>
            </a:r>
            <a:r>
              <a:rPr lang="de-DE" sz="2800" dirty="0"/>
              <a:t>, informell</a:t>
            </a:r>
            <a:endParaRPr kumimoji="0" lang="de-DE" sz="28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TheSans UHH Regular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kumimoji="0" lang="de-DE" sz="28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TheSans UHH Regular"/>
              </a:rPr>
              <a:t> Nullthese</a:t>
            </a:r>
            <a:r>
              <a:rPr lang="de-DE" sz="2800" dirty="0"/>
              <a:t>: Force Feedback              verbessert die Fehlerrate nicht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kumimoji="0" lang="de-DE" sz="28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TheSans UHH Regular"/>
              </a:rPr>
              <a:t> Durch diese These ist kein             </a:t>
            </a:r>
            <a:r>
              <a:rPr kumimoji="0" lang="de-DE" sz="28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sym typeface="TheSans UHH Regular"/>
              </a:rPr>
              <a:t>Counterbalancing</a:t>
            </a:r>
            <a:r>
              <a:rPr kumimoji="0" lang="de-DE" sz="28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TheSans UHH Regular"/>
              </a:rPr>
              <a:t> nötig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kumimoji="0" lang="de-DE" sz="28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TheSans UHH Regular"/>
              </a:rPr>
              <a:t> Unabhängige Variable: Fehlerrate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de-DE" sz="2800" dirty="0"/>
              <a:t> Zwei Level: Mit und ohne Force           Feedback</a:t>
            </a:r>
            <a:endParaRPr kumimoji="0" lang="de-DE" sz="28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TheSans UHH Regular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62" y="2692400"/>
            <a:ext cx="6182588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832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800" dirty="0">
                <a:solidFill>
                  <a:srgbClr val="535353"/>
                </a:solidFill>
              </a:rPr>
              <a:t>Ergebnisse</a:t>
            </a:r>
            <a:endParaRPr sz="8800" dirty="0">
              <a:solidFill>
                <a:srgbClr val="535353"/>
              </a:solidFill>
            </a:endParaRP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87197" y="2692400"/>
            <a:ext cx="11630406" cy="283857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de-DE" sz="4200" dirty="0">
                <a:solidFill>
                  <a:srgbClr val="535353"/>
                </a:solidFill>
              </a:rPr>
              <a:t>Mittlere Fehlerquote ohne Force Feedback: 61% 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de-DE" sz="4200" dirty="0">
                <a:solidFill>
                  <a:srgbClr val="535353"/>
                </a:solidFill>
              </a:rPr>
              <a:t>Mittlere Fehlerquote mit Force Feedback: 44%</a:t>
            </a:r>
            <a:endParaRPr sz="4200" dirty="0">
              <a:solidFill>
                <a:srgbClr val="535353"/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2668250" y="9131300"/>
            <a:ext cx="232156" cy="43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535353"/>
                </a:solidFill>
              </a:rPr>
              <a:t>16</a:t>
            </a:fld>
            <a:endParaRPr sz="2000">
              <a:solidFill>
                <a:srgbClr val="535353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6257464"/>
            <a:ext cx="5715798" cy="330563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270000" y="6257464"/>
            <a:ext cx="5086191" cy="2795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de-DE" sz="3500" dirty="0"/>
              <a:t>Resultat: mit einem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de-DE" sz="3500" dirty="0"/>
              <a:t>Signifikanzlevel von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de-DE" sz="3500" dirty="0" err="1"/>
              <a:t>alpha</a:t>
            </a:r>
            <a:r>
              <a:rPr lang="de-DE" sz="3500" dirty="0"/>
              <a:t> = 0.05 wurde ein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de-DE" sz="3500" dirty="0"/>
              <a:t>statistisch signifikanter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de-DE" sz="3500" dirty="0"/>
              <a:t>Unterschied festgestellt</a:t>
            </a:r>
            <a:endParaRPr kumimoji="0" lang="de-DE" sz="35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TheSans UHH Regular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-101600" y="8013700"/>
            <a:ext cx="13208000" cy="863600"/>
          </a:xfrm>
          <a:prstGeom prst="rect">
            <a:avLst/>
          </a:prstGeom>
          <a:gradFill>
            <a:gsLst>
              <a:gs pos="0">
                <a:srgbClr val="DBDEE4">
                  <a:alpha val="75000"/>
                </a:srgbClr>
              </a:gs>
              <a:gs pos="100000">
                <a:srgbClr val="EFF0F3">
                  <a:alpha val="75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buSzTx/>
              <a:buNone/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3400" dirty="0">
                <a:solidFill>
                  <a:srgbClr val="535353"/>
                </a:solidFill>
              </a:rPr>
              <a:t>Informelle Eindrücke</a:t>
            </a:r>
            <a:endParaRPr sz="3400" dirty="0">
              <a:solidFill>
                <a:srgbClr val="53535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43251" y="2600279"/>
            <a:ext cx="44258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„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this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is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really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cool“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13622" y="3206523"/>
            <a:ext cx="9472145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„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this</a:t>
            </a:r>
            <a:r>
              <a:rPr kumimoji="0" lang="de-DE" sz="4200" b="0" i="0" u="none" strike="noStrike" cap="none" spc="0" normalizeH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is</a:t>
            </a:r>
            <a:r>
              <a:rPr kumimoji="0" lang="de-DE" sz="4200" b="0" i="0" u="none" strike="noStrike" cap="none" spc="0" normalizeH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very</a:t>
            </a:r>
            <a:r>
              <a:rPr kumimoji="0" lang="de-DE" sz="4200" b="0" i="0" u="none" strike="noStrike" cap="none" spc="0" normalizeH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light,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de-DE" sz="4200" b="0" i="0" u="none" strike="noStrike" cap="none" spc="0" normalizeH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it‘s</a:t>
            </a:r>
            <a:r>
              <a:rPr kumimoji="0" lang="de-DE" sz="4200" b="0" i="0" u="none" strike="noStrike" cap="none" spc="0" normalizeH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not </a:t>
            </a:r>
            <a:r>
              <a:rPr kumimoji="0" lang="de-DE" sz="4200" b="0" i="0" u="none" strike="noStrike" cap="none" spc="0" normalizeH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as</a:t>
            </a:r>
            <a:r>
              <a:rPr kumimoji="0" lang="de-DE" sz="4200" b="0" i="0" u="none" strike="noStrike" cap="none" spc="0" normalizeH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uncomfortable</a:t>
            </a:r>
            <a:r>
              <a:rPr kumimoji="0" lang="de-DE" sz="4200" b="0" i="0" u="none" strike="noStrike" cap="none" spc="0" normalizeH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as</a:t>
            </a:r>
            <a:r>
              <a:rPr kumimoji="0" lang="de-DE" sz="4200" b="0" i="0" u="none" strike="noStrike" cap="none" spc="0" normalizeH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I </a:t>
            </a:r>
            <a:r>
              <a:rPr kumimoji="0" lang="de-DE" sz="4200" b="0" i="0" u="none" strike="noStrike" cap="none" spc="0" normalizeH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expected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“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13622" y="891104"/>
            <a:ext cx="1034257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„I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never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had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this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kind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of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experience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before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“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43251" y="5793811"/>
            <a:ext cx="423353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de-DE" dirty="0"/>
              <a:t>„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feels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real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“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3622" y="5793811"/>
            <a:ext cx="60288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„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this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looks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very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 </a:t>
            </a:r>
            <a:r>
              <a:rPr kumimoji="0" lang="de-DE" sz="42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futuristic</a:t>
            </a:r>
            <a:r>
              <a:rPr kumimoji="0" lang="de-DE" sz="4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TheSans UHH Regular"/>
              </a:rPr>
              <a:t>“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 dirty="0">
                <a:solidFill>
                  <a:srgbClr val="535353"/>
                </a:solidFill>
              </a:rPr>
              <a:t>Quellen:</a:t>
            </a:r>
            <a:endParaRPr sz="8400" dirty="0">
              <a:solidFill>
                <a:srgbClr val="535353"/>
              </a:solidFill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1270000" y="1803748"/>
            <a:ext cx="10464800" cy="6679852"/>
          </a:xfrm>
          <a:prstGeom prst="rect">
            <a:avLst/>
          </a:prstGeom>
        </p:spPr>
        <p:txBody>
          <a:bodyPr/>
          <a:lstStyle/>
          <a:p>
            <a:pPr marL="317500" lvl="0" indent="0">
              <a:buNone/>
              <a:defRPr sz="1800">
                <a:solidFill>
                  <a:srgbClr val="000000"/>
                </a:solidFill>
              </a:defRPr>
            </a:pPr>
            <a:endParaRPr lang="de-DE" sz="32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2400" dirty="0" err="1">
                <a:solidFill>
                  <a:schemeClr val="tx1"/>
                </a:solidFill>
              </a:rPr>
              <a:t>Dexmo</a:t>
            </a:r>
            <a:r>
              <a:rPr lang="de-DE" sz="2400" dirty="0">
                <a:solidFill>
                  <a:schemeClr val="tx1"/>
                </a:solidFill>
              </a:rPr>
              <a:t>: An </a:t>
            </a:r>
            <a:r>
              <a:rPr lang="de-DE" sz="2400" dirty="0" err="1">
                <a:solidFill>
                  <a:schemeClr val="tx1"/>
                </a:solidFill>
              </a:rPr>
              <a:t>Inexpensive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and</a:t>
            </a:r>
            <a:r>
              <a:rPr lang="de-DE" sz="2400" dirty="0">
                <a:solidFill>
                  <a:schemeClr val="tx1"/>
                </a:solidFill>
              </a:rPr>
              <a:t> Lightweight </a:t>
            </a:r>
            <a:r>
              <a:rPr lang="de-DE" sz="2400" dirty="0" err="1">
                <a:solidFill>
                  <a:schemeClr val="tx1"/>
                </a:solidFill>
              </a:rPr>
              <a:t>Mechanical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Exoskeleton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for</a:t>
            </a:r>
            <a:r>
              <a:rPr lang="de-DE" sz="2400" dirty="0">
                <a:solidFill>
                  <a:schemeClr val="tx1"/>
                </a:solidFill>
              </a:rPr>
              <a:t> Motion Capture </a:t>
            </a:r>
            <a:r>
              <a:rPr lang="de-DE" sz="2400" dirty="0" err="1">
                <a:solidFill>
                  <a:schemeClr val="tx1"/>
                </a:solidFill>
              </a:rPr>
              <a:t>and</a:t>
            </a:r>
            <a:r>
              <a:rPr lang="de-DE" sz="2400" dirty="0">
                <a:solidFill>
                  <a:schemeClr val="tx1"/>
                </a:solidFill>
              </a:rPr>
              <a:t> Force Feedback in VR von </a:t>
            </a:r>
            <a:r>
              <a:rPr lang="de-DE" sz="2400" dirty="0" err="1">
                <a:solidFill>
                  <a:schemeClr val="tx1"/>
                </a:solidFill>
              </a:rPr>
              <a:t>Xiaochi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Gu</a:t>
            </a:r>
            <a:r>
              <a:rPr lang="de-DE" sz="2400" dirty="0">
                <a:solidFill>
                  <a:schemeClr val="tx1"/>
                </a:solidFill>
              </a:rPr>
              <a:t> et. 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2400" dirty="0">
                <a:solidFill>
                  <a:schemeClr val="tx1"/>
                </a:solidFill>
              </a:rPr>
              <a:t>https://chi2016.acm.org/wp/</a:t>
            </a:r>
          </a:p>
          <a:p>
            <a:pPr marL="3175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de-DE" sz="2400" dirty="0">
                <a:solidFill>
                  <a:srgbClr val="535353"/>
                </a:solidFill>
              </a:rPr>
              <a:t>Weitere Bilder:</a:t>
            </a:r>
            <a:endParaRPr lang="de-DE" sz="24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2400" dirty="0">
                <a:solidFill>
                  <a:schemeClr val="tx2"/>
                </a:solidFill>
              </a:rPr>
              <a:t>http://www.dentsable.com/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2400" dirty="0">
                <a:solidFill>
                  <a:schemeClr val="tx2"/>
                </a:solidFill>
              </a:rPr>
              <a:t>http://www.dextarobotics.com/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2400" dirty="0">
                <a:solidFill>
                  <a:schemeClr val="tx2"/>
                </a:solidFill>
              </a:rPr>
              <a:t>http://blogs.iad.zhdk.ch/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2400" dirty="0">
                <a:solidFill>
                  <a:schemeClr val="tx2"/>
                </a:solidFill>
              </a:rPr>
              <a:t>http://compass.xbox.com/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2400" dirty="0">
                <a:solidFill>
                  <a:schemeClr val="tx2"/>
                </a:solidFill>
              </a:rPr>
              <a:t>http://virtualrealitytimes.com/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2400" dirty="0">
                <a:solidFill>
                  <a:schemeClr val="tx2"/>
                </a:solidFill>
              </a:rPr>
              <a:t>http://www.wired.com/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668250" y="9131300"/>
            <a:ext cx="252223" cy="43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535353"/>
                </a:solidFill>
              </a:rPr>
              <a:t>18</a:t>
            </a:fld>
            <a:endParaRPr sz="200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750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117600" y="8208794"/>
            <a:ext cx="10071100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buSzTx/>
              <a:buNone/>
              <a:defRPr sz="3400">
                <a:latin typeface="TheSans UHH Bold"/>
                <a:ea typeface="TheSans UHH Bold"/>
                <a:cs typeface="TheSans UHH Bold"/>
                <a:sym typeface="TheSans UHH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3400" dirty="0">
                <a:solidFill>
                  <a:srgbClr val="535353"/>
                </a:solidFill>
              </a:rPr>
              <a:t>Alexander Hildebrandt</a:t>
            </a:r>
            <a:endParaRPr sz="3400" dirty="0">
              <a:solidFill>
                <a:srgbClr val="535353"/>
              </a:solidFill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1117600" y="3556239"/>
            <a:ext cx="10083800" cy="356917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6800" dirty="0" err="1">
                <a:solidFill>
                  <a:srgbClr val="535353"/>
                </a:solidFill>
              </a:rPr>
              <a:t>Dexmo</a:t>
            </a:r>
            <a:r>
              <a:rPr lang="de-DE" sz="6800" dirty="0">
                <a:solidFill>
                  <a:srgbClr val="535353"/>
                </a:solidFill>
              </a:rPr>
              <a:t> im Kontext </a:t>
            </a:r>
            <a:endParaRPr sz="6800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028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01600" y="850900"/>
            <a:ext cx="13208000" cy="863600"/>
          </a:xfrm>
          <a:prstGeom prst="rect">
            <a:avLst/>
          </a:prstGeom>
          <a:gradFill>
            <a:gsLst>
              <a:gs pos="0">
                <a:srgbClr val="DBDEE4">
                  <a:alpha val="75000"/>
                </a:srgbClr>
              </a:gs>
              <a:gs pos="100000">
                <a:srgbClr val="EFF0F3">
                  <a:alpha val="75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buSzTx/>
              <a:buNone/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3400" dirty="0">
                <a:solidFill>
                  <a:srgbClr val="535353"/>
                </a:solidFill>
              </a:rPr>
              <a:t>Das Problem: Interaktion mit der virtuellen Realität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12" y="1930315"/>
            <a:ext cx="6912977" cy="388855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424" b="9494"/>
          <a:stretch/>
        </p:blipFill>
        <p:spPr>
          <a:xfrm>
            <a:off x="7263537" y="6034680"/>
            <a:ext cx="5741263" cy="36200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7" r="12578" b="6884"/>
          <a:stretch/>
        </p:blipFill>
        <p:spPr>
          <a:xfrm>
            <a:off x="0" y="5737987"/>
            <a:ext cx="5741263" cy="40156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 dirty="0" err="1">
                <a:solidFill>
                  <a:srgbClr val="535353"/>
                </a:solidFill>
              </a:rPr>
              <a:t>Xiaochi</a:t>
            </a:r>
            <a:r>
              <a:rPr lang="de-DE" sz="8400" dirty="0">
                <a:solidFill>
                  <a:srgbClr val="535353"/>
                </a:solidFill>
              </a:rPr>
              <a:t> </a:t>
            </a:r>
            <a:r>
              <a:rPr lang="de-DE" sz="8400" dirty="0" err="1">
                <a:solidFill>
                  <a:srgbClr val="535353"/>
                </a:solidFill>
              </a:rPr>
              <a:t>Gu</a:t>
            </a:r>
            <a:endParaRPr sz="8400" dirty="0">
              <a:solidFill>
                <a:srgbClr val="535353"/>
              </a:solidFill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 dirty="0">
                <a:solidFill>
                  <a:srgbClr val="535353"/>
                </a:solidFill>
              </a:rPr>
              <a:t>Gegenwärtig CEO von </a:t>
            </a:r>
            <a:r>
              <a:rPr lang="de-DE" sz="4200" dirty="0" err="1">
                <a:solidFill>
                  <a:srgbClr val="535353"/>
                </a:solidFill>
              </a:rPr>
              <a:t>Dextra</a:t>
            </a:r>
            <a:r>
              <a:rPr lang="de-DE" sz="4200" dirty="0">
                <a:solidFill>
                  <a:srgbClr val="535353"/>
                </a:solidFill>
              </a:rPr>
              <a:t> </a:t>
            </a:r>
            <a:r>
              <a:rPr lang="de-DE" sz="4200" dirty="0" err="1">
                <a:solidFill>
                  <a:srgbClr val="535353"/>
                </a:solidFill>
              </a:rPr>
              <a:t>Robotics</a:t>
            </a:r>
            <a:endParaRPr lang="de-DE" sz="42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 dirty="0">
                <a:solidFill>
                  <a:srgbClr val="535353"/>
                </a:solidFill>
              </a:rPr>
              <a:t>Studierte </a:t>
            </a:r>
            <a:r>
              <a:rPr lang="de-DE" sz="4200" dirty="0" err="1">
                <a:solidFill>
                  <a:srgbClr val="535353"/>
                </a:solidFill>
              </a:rPr>
              <a:t>Mechanical</a:t>
            </a:r>
            <a:r>
              <a:rPr lang="de-DE" sz="4200" dirty="0">
                <a:solidFill>
                  <a:srgbClr val="535353"/>
                </a:solidFill>
              </a:rPr>
              <a:t> &amp; Control Engineering in Cambridge</a:t>
            </a:r>
            <a:endParaRPr lang="de-DE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 dirty="0">
                <a:solidFill>
                  <a:srgbClr val="535353"/>
                </a:solidFill>
              </a:rPr>
              <a:t>Publizierte </a:t>
            </a:r>
            <a:r>
              <a:rPr lang="de-DE" sz="4200" dirty="0" err="1">
                <a:solidFill>
                  <a:srgbClr val="535353"/>
                </a:solidFill>
              </a:rPr>
              <a:t>Dexmo</a:t>
            </a:r>
            <a:r>
              <a:rPr lang="de-DE" sz="4200" dirty="0">
                <a:solidFill>
                  <a:srgbClr val="535353"/>
                </a:solidFill>
              </a:rPr>
              <a:t> in „</a:t>
            </a:r>
            <a:r>
              <a:rPr lang="de-DE" sz="4200" dirty="0" err="1">
                <a:solidFill>
                  <a:srgbClr val="535353"/>
                </a:solidFill>
              </a:rPr>
              <a:t>Proceedings</a:t>
            </a:r>
            <a:r>
              <a:rPr lang="de-DE" sz="4200" dirty="0">
                <a:solidFill>
                  <a:srgbClr val="535353"/>
                </a:solidFill>
              </a:rPr>
              <a:t> </a:t>
            </a:r>
            <a:r>
              <a:rPr lang="de-DE" sz="4200" dirty="0" err="1">
                <a:solidFill>
                  <a:srgbClr val="535353"/>
                </a:solidFill>
              </a:rPr>
              <a:t>of</a:t>
            </a:r>
            <a:r>
              <a:rPr lang="de-DE" sz="4200" dirty="0">
                <a:solidFill>
                  <a:srgbClr val="535353"/>
                </a:solidFill>
              </a:rPr>
              <a:t> </a:t>
            </a:r>
            <a:r>
              <a:rPr lang="de-DE" sz="4200" dirty="0" err="1">
                <a:solidFill>
                  <a:srgbClr val="535353"/>
                </a:solidFill>
              </a:rPr>
              <a:t>the</a:t>
            </a:r>
            <a:r>
              <a:rPr lang="de-DE" sz="4200" dirty="0">
                <a:solidFill>
                  <a:srgbClr val="535353"/>
                </a:solidFill>
              </a:rPr>
              <a:t> 2016 CHI Conference on Human </a:t>
            </a:r>
            <a:r>
              <a:rPr lang="de-DE" sz="4200" dirty="0" err="1">
                <a:solidFill>
                  <a:srgbClr val="535353"/>
                </a:solidFill>
              </a:rPr>
              <a:t>Factors</a:t>
            </a:r>
            <a:r>
              <a:rPr lang="de-DE" sz="4200" dirty="0">
                <a:solidFill>
                  <a:srgbClr val="535353"/>
                </a:solidFill>
              </a:rPr>
              <a:t> in Computing Systems“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 dirty="0">
                <a:solidFill>
                  <a:srgbClr val="535353"/>
                </a:solidFill>
              </a:rPr>
              <a:t>Keine weiteren Arbeiten seit </a:t>
            </a:r>
            <a:r>
              <a:rPr lang="de-DE" sz="4200" dirty="0" err="1">
                <a:solidFill>
                  <a:srgbClr val="535353"/>
                </a:solidFill>
              </a:rPr>
              <a:t>Dexmo</a:t>
            </a:r>
            <a:endParaRPr lang="de-DE" sz="4200" dirty="0">
              <a:solidFill>
                <a:srgbClr val="535353"/>
              </a:solidFill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668250" y="9131300"/>
            <a:ext cx="252223" cy="43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535353"/>
                </a:solidFill>
              </a:rPr>
              <a:t>4</a:t>
            </a:fld>
            <a:endParaRPr sz="2000">
              <a:solidFill>
                <a:srgbClr val="535353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78" y="415597"/>
            <a:ext cx="2305372" cy="23530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01600" y="850900"/>
            <a:ext cx="13208000" cy="863600"/>
          </a:xfrm>
          <a:prstGeom prst="rect">
            <a:avLst/>
          </a:prstGeom>
          <a:gradFill>
            <a:gsLst>
              <a:gs pos="0">
                <a:srgbClr val="DBDEE4">
                  <a:alpha val="75000"/>
                </a:srgbClr>
              </a:gs>
              <a:gs pos="100000">
                <a:srgbClr val="EFF0F3">
                  <a:alpha val="75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buSzTx/>
              <a:buNone/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3400" dirty="0">
                <a:solidFill>
                  <a:srgbClr val="535353"/>
                </a:solidFill>
              </a:rPr>
              <a:t>Das Produkt: </a:t>
            </a:r>
            <a:r>
              <a:rPr lang="de-DE" sz="3400" dirty="0" err="1">
                <a:solidFill>
                  <a:srgbClr val="535353"/>
                </a:solidFill>
              </a:rPr>
              <a:t>Dexmo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3" name="Happy Girl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2686"/>
            <a:ext cx="13004800" cy="3927488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6438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01600" y="850900"/>
            <a:ext cx="13208000" cy="863600"/>
          </a:xfrm>
          <a:prstGeom prst="rect">
            <a:avLst/>
          </a:prstGeom>
          <a:gradFill>
            <a:gsLst>
              <a:gs pos="0">
                <a:srgbClr val="DBDEE4">
                  <a:alpha val="75000"/>
                </a:srgbClr>
              </a:gs>
              <a:gs pos="100000">
                <a:srgbClr val="EFF0F3">
                  <a:alpha val="75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buSzTx/>
              <a:buNone/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3400" dirty="0">
                <a:solidFill>
                  <a:srgbClr val="535353"/>
                </a:solidFill>
              </a:rPr>
              <a:t>Frühere Versuche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2431"/>
            <a:ext cx="8199210" cy="637204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199210" y="4344719"/>
            <a:ext cx="4209689" cy="2927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TheSans UHH Regular"/>
              </a:rPr>
              <a:t>Phantom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de-DE" sz="3600" dirty="0"/>
              <a:t>+  Präzise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de-DE" sz="3600" dirty="0"/>
              <a:t>+  Force Feedback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TheSans UHH Regular"/>
              </a:rPr>
              <a:t>Aufgabenbereich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</a:pPr>
            <a:r>
              <a:rPr lang="de-DE" sz="3600" dirty="0"/>
              <a:t>Größe</a:t>
            </a:r>
          </a:p>
        </p:txBody>
      </p:sp>
    </p:spTree>
    <p:extLst>
      <p:ext uri="{BB962C8B-B14F-4D97-AF65-F5344CB8AC3E}">
        <p14:creationId xmlns:p14="http://schemas.microsoft.com/office/powerpoint/2010/main" val="19455187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01600" y="850900"/>
            <a:ext cx="13208000" cy="863600"/>
          </a:xfrm>
          <a:prstGeom prst="rect">
            <a:avLst/>
          </a:prstGeom>
          <a:gradFill>
            <a:gsLst>
              <a:gs pos="0">
                <a:srgbClr val="DBDEE4">
                  <a:alpha val="75000"/>
                </a:srgbClr>
              </a:gs>
              <a:gs pos="100000">
                <a:srgbClr val="EFF0F3">
                  <a:alpha val="75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buSzTx/>
              <a:buNone/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3400" dirty="0">
                <a:solidFill>
                  <a:srgbClr val="535353"/>
                </a:solidFill>
              </a:rPr>
              <a:t>Frühere Versuche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60101" y="4303153"/>
            <a:ext cx="4953001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>
              <a:buNone/>
            </a:pPr>
            <a:r>
              <a:rPr lang="de-DE" sz="3600" dirty="0" err="1"/>
              <a:t>Rutgers</a:t>
            </a:r>
            <a:r>
              <a:rPr lang="de-DE" sz="3600" dirty="0"/>
              <a:t> Master II-ND</a:t>
            </a:r>
          </a:p>
          <a:p>
            <a:pPr algn="l" rtl="0" latinLnBrk="1" hangingPunct="0">
              <a:buNone/>
            </a:pPr>
            <a:r>
              <a:rPr lang="de-DE" sz="3600" dirty="0"/>
              <a:t>+  Vielseitig</a:t>
            </a:r>
          </a:p>
          <a:p>
            <a:pPr algn="l" rtl="0" latinLnBrk="1" hangingPunct="0">
              <a:buNone/>
            </a:pPr>
            <a:r>
              <a:rPr lang="de-DE" sz="3600" dirty="0"/>
              <a:t>+  Force Feedback</a:t>
            </a:r>
          </a:p>
          <a:p>
            <a:pPr marL="571500" indent="-571500" algn="l" rtl="0" latinLnBrk="1" hangingPunct="0">
              <a:buFontTx/>
              <a:buChar char="-"/>
            </a:pPr>
            <a:r>
              <a:rPr lang="de-DE" sz="3600" dirty="0"/>
              <a:t>Blockiert Handfläche</a:t>
            </a:r>
          </a:p>
          <a:p>
            <a:pPr marL="571500" indent="-571500" algn="l" rtl="0" latinLnBrk="1" hangingPunct="0">
              <a:buFontTx/>
              <a:buChar char="-"/>
            </a:pPr>
            <a:r>
              <a:rPr lang="de-DE" sz="3600" dirty="0"/>
              <a:t>Kosten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346" r="10112" b="4030"/>
          <a:stretch/>
        </p:blipFill>
        <p:spPr>
          <a:xfrm>
            <a:off x="1" y="2622056"/>
            <a:ext cx="6921500" cy="71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07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117600" y="8208794"/>
            <a:ext cx="10071100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buSzTx/>
              <a:buNone/>
              <a:defRPr sz="3400">
                <a:latin typeface="TheSans UHH Bold"/>
                <a:ea typeface="TheSans UHH Bold"/>
                <a:cs typeface="TheSans UHH Bold"/>
                <a:sym typeface="TheSans UHH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3400" dirty="0">
                <a:solidFill>
                  <a:srgbClr val="535353"/>
                </a:solidFill>
              </a:rPr>
              <a:t>Alexander Hildebrandt</a:t>
            </a:r>
            <a:endParaRPr sz="3400" dirty="0">
              <a:solidFill>
                <a:srgbClr val="535353"/>
              </a:solidFill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1117600" y="3556239"/>
            <a:ext cx="10083800" cy="356917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6800" dirty="0">
                <a:solidFill>
                  <a:srgbClr val="535353"/>
                </a:solidFill>
              </a:rPr>
              <a:t>Wie löst </a:t>
            </a:r>
            <a:r>
              <a:rPr lang="de-DE" sz="6800" dirty="0" err="1">
                <a:solidFill>
                  <a:srgbClr val="535353"/>
                </a:solidFill>
              </a:rPr>
              <a:t>Dexmo</a:t>
            </a:r>
            <a:r>
              <a:rPr lang="de-DE" sz="6800" dirty="0">
                <a:solidFill>
                  <a:srgbClr val="535353"/>
                </a:solidFill>
              </a:rPr>
              <a:t> frühere Probleme?</a:t>
            </a:r>
            <a:endParaRPr sz="6800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775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6299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5300" dirty="0">
                <a:solidFill>
                  <a:srgbClr val="535353"/>
                </a:solidFill>
              </a:rPr>
              <a:t>Das Design</a:t>
            </a:r>
            <a:endParaRPr sz="5300" dirty="0">
              <a:solidFill>
                <a:srgbClr val="535353"/>
              </a:solidFill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12668250" y="9131300"/>
            <a:ext cx="292608" cy="431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535353"/>
                </a:solidFill>
              </a:rPr>
              <a:t>9</a:t>
            </a:fld>
            <a:endParaRPr sz="2000">
              <a:solidFill>
                <a:srgbClr val="535353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74"/>
          <a:stretch/>
        </p:blipFill>
        <p:spPr>
          <a:xfrm>
            <a:off x="2196381" y="2692400"/>
            <a:ext cx="8777138" cy="57196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53535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TheSans UHH Regular"/>
        <a:ea typeface="TheSans UHH Regular"/>
        <a:cs typeface="TheSans UHH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TheSans UHH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Pct val="100000"/>
          <a:buFontTx/>
          <a:buChar char="•"/>
          <a:tabLst/>
          <a:defRPr kumimoji="0" sz="42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TheSans UHH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TheSans UHH Regular"/>
        <a:ea typeface="TheSans UHH Regular"/>
        <a:cs typeface="TheSans UHH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TheSans UHH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Pct val="100000"/>
          <a:buFontTx/>
          <a:buChar char="•"/>
          <a:tabLst/>
          <a:defRPr kumimoji="0" sz="42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TheSans UHH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Benutzerdefiniert</PresentationFormat>
  <Paragraphs>84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Lucida Grande</vt:lpstr>
      <vt:lpstr>TheSans UHH Bold</vt:lpstr>
      <vt:lpstr>TheSans UHH Regular</vt:lpstr>
      <vt:lpstr>White</vt:lpstr>
      <vt:lpstr>Dexmo: An Inexpensive and Lightweight Mechanical Exoskeleton for Motion Capture and Force Feedback in VR</vt:lpstr>
      <vt:lpstr>Dexmo im Kontext </vt:lpstr>
      <vt:lpstr>PowerPoint-Präsentation</vt:lpstr>
      <vt:lpstr>Xiaochi Gu</vt:lpstr>
      <vt:lpstr>PowerPoint-Präsentation</vt:lpstr>
      <vt:lpstr>PowerPoint-Präsentation</vt:lpstr>
      <vt:lpstr>PowerPoint-Präsentation</vt:lpstr>
      <vt:lpstr>Wie löst Dexmo frühere Probleme?</vt:lpstr>
      <vt:lpstr>Das Design</vt:lpstr>
      <vt:lpstr>Force Feedback Einheit</vt:lpstr>
      <vt:lpstr>Design Trade-Offs</vt:lpstr>
      <vt:lpstr>Verbesserungen seit der Publizierung</vt:lpstr>
      <vt:lpstr>Evaluation von Dexmo in einer Laborstudie</vt:lpstr>
      <vt:lpstr>Aufbau der Studie</vt:lpstr>
      <vt:lpstr>Aufbau der Studie</vt:lpstr>
      <vt:lpstr>Ergebnisse</vt:lpstr>
      <vt:lpstr>PowerPoint-Präsentation</vt:lpstr>
      <vt:lpstr>Quellen: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Dexmo: An Inexpensive and Lightweight Mechanical Exoskeleton for Motion Capture and Force Feedback in VR</dc:title>
  <dc:creator>Alex Hill</dc:creator>
  <cp:lastModifiedBy>Alex Hill</cp:lastModifiedBy>
  <cp:revision>26</cp:revision>
  <dcterms:modified xsi:type="dcterms:W3CDTF">2016-11-17T01:00:59Z</dcterms:modified>
</cp:coreProperties>
</file>