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57" r:id="rId4"/>
    <p:sldId id="258" r:id="rId5"/>
    <p:sldId id="260" r:id="rId6"/>
    <p:sldId id="274" r:id="rId7"/>
    <p:sldId id="259" r:id="rId8"/>
    <p:sldId id="278" r:id="rId9"/>
    <p:sldId id="279" r:id="rId10"/>
    <p:sldId id="280" r:id="rId11"/>
    <p:sldId id="263" r:id="rId12"/>
    <p:sldId id="276" r:id="rId13"/>
    <p:sldId id="264" r:id="rId14"/>
    <p:sldId id="262" r:id="rId15"/>
    <p:sldId id="266" r:id="rId16"/>
    <p:sldId id="277" r:id="rId17"/>
    <p:sldId id="268" r:id="rId18"/>
    <p:sldId id="283" r:id="rId19"/>
    <p:sldId id="273" r:id="rId20"/>
    <p:sldId id="275" r:id="rId21"/>
    <p:sldId id="28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66CE8-2C72-4598-BBD4-7E351C235DC5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98D62-B130-4E60-B6F6-146FD3B14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46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C6D-F97C-4C12-BEA4-D83B570845E7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9368-C1B7-4267-8E75-4713CD7B1F1D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D445-A760-4540-809A-6602F1E0C5FB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28BB-EA48-4DE8-B62B-3F25BFE8193C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40E8-E0D7-434B-8F93-2E1243205A81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694-B74F-41A9-A7B7-908E30C483A6}" type="datetime1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34C8-EE0F-4BF4-A9A2-B766E510F500}" type="datetime1">
              <a:rPr lang="de-DE" smtClean="0"/>
              <a:t>17.08.2016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E634-8C0A-43F5-B7C5-D9755EB6C86C}" type="datetime1">
              <a:rPr lang="de-DE" smtClean="0"/>
              <a:t>17.08.2016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DCC3-CE6D-4B0D-9C0F-300CD9A536B3}" type="datetime1">
              <a:rPr lang="de-DE" smtClean="0"/>
              <a:t>17.08.2016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9B81-5BE2-4B95-A123-D5DEF1E6C39E}" type="datetime1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47FC-4765-4E28-A9AB-A5FEAE843FC1}" type="datetime1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00C9-D8F4-4769-BEB4-551C1C057D08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de/tutorials/websockets/basics/" TargetMode="External"/><Relationship Id="rId2" Type="http://schemas.openxmlformats.org/officeDocument/2006/relationships/hyperlink" Target="http://docs.spring.io/spring/docs/current/spring-framework-reference/html/websock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webfolder/technetwork/tutorials/obe/java/HomeWebsocket/WebsocketHo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WebSocket" TargetMode="External"/><Relationship Id="rId2" Type="http://schemas.openxmlformats.org/officeDocument/2006/relationships/hyperlink" Target="https://de.wikipedia.org/wiki/Spring_(Framework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nksco.de/p/state-of-realtime-web-2016.html" TargetMode="External"/><Relationship Id="rId4" Type="http://schemas.openxmlformats.org/officeDocument/2006/relationships/hyperlink" Target="https://www.engineyard.com/articles/websocke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messaging-stomp-websocket/" TargetMode="External"/><Relationship Id="rId2" Type="http://schemas.openxmlformats.org/officeDocument/2006/relationships/hyperlink" Target="https://samsaffron.com/archive/2015/12/29/websockets-caution-requir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/>
              <a:t>Spring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810793"/>
            <a:ext cx="6400800" cy="1752600"/>
          </a:xfrm>
        </p:spPr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</a:t>
            </a:r>
          </a:p>
          <a:p>
            <a:r>
              <a:rPr lang="de-DE" dirty="0"/>
              <a:t>(für Events und Chat im Spiel)</a:t>
            </a:r>
          </a:p>
        </p:txBody>
      </p:sp>
      <p:sp>
        <p:nvSpPr>
          <p:cNvPr id="4" name="Rechteck 3"/>
          <p:cNvSpPr/>
          <p:nvPr/>
        </p:nvSpPr>
        <p:spPr>
          <a:xfrm>
            <a:off x="2339658" y="5661248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von Tobias Herzog und Alexander Hildebrandt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0" y="2170819"/>
            <a:ext cx="6394779" cy="3384724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30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Einige (ältere) Browserversionen können nicht damit arbeiten</a:t>
            </a:r>
          </a:p>
          <a:p>
            <a:r>
              <a:rPr lang="de-DE" dirty="0"/>
              <a:t>Proxy-Server benötigen </a:t>
            </a:r>
            <a:r>
              <a:rPr lang="de-DE" dirty="0" err="1"/>
              <a:t>Fallback</a:t>
            </a:r>
            <a:r>
              <a:rPr lang="de-DE" dirty="0"/>
              <a:t> Methoden</a:t>
            </a:r>
          </a:p>
          <a:p>
            <a:r>
              <a:rPr lang="de-DE" dirty="0"/>
              <a:t>Alte (und schlechte) Protokolle müssen für hohe Browser Abdeckung genutzt werden</a:t>
            </a:r>
          </a:p>
          <a:p>
            <a:r>
              <a:rPr lang="de-DE" dirty="0" err="1"/>
              <a:t>WebSockets</a:t>
            </a:r>
            <a:r>
              <a:rPr lang="de-DE" dirty="0"/>
              <a:t> erlauben eine hohe Menge an gleichzeitig offenen Sockets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und HTTP/2 funktionieren nicht zusammen</a:t>
            </a:r>
          </a:p>
          <a:p>
            <a:r>
              <a:rPr lang="de-DE" dirty="0"/>
              <a:t>Load-</a:t>
            </a:r>
            <a:r>
              <a:rPr lang="de-DE" dirty="0" err="1"/>
              <a:t>Balancing</a:t>
            </a:r>
            <a:r>
              <a:rPr lang="de-DE" dirty="0"/>
              <a:t> ist sehr schwer möglich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Reale zweiseitige Kommunikation</a:t>
            </a:r>
          </a:p>
          <a:p>
            <a:r>
              <a:rPr lang="de-DE" dirty="0"/>
              <a:t>Erhöhte Kommunikationseffizienz</a:t>
            </a:r>
          </a:p>
          <a:p>
            <a:r>
              <a:rPr lang="de-DE" dirty="0"/>
              <a:t>Simple API</a:t>
            </a:r>
          </a:p>
          <a:p>
            <a:r>
              <a:rPr lang="de-DE" dirty="0"/>
              <a:t>Durch TCP sehr stabil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- Proxys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und Proxys haben Schwierigkeiten miteinander zu arbeiten</a:t>
            </a:r>
          </a:p>
          <a:p>
            <a:r>
              <a:rPr lang="de-DE" dirty="0"/>
              <a:t>HTTPS läuft relativ stabil – HTTP hingegen kann verschiedene Probleme verursachen</a:t>
            </a:r>
          </a:p>
          <a:p>
            <a:pPr lvl="1"/>
            <a:r>
              <a:rPr lang="de-DE" dirty="0"/>
              <a:t>Verbindungsabbrüche trotz Traffic</a:t>
            </a:r>
          </a:p>
          <a:p>
            <a:pPr lvl="1"/>
            <a:r>
              <a:rPr lang="de-DE" dirty="0"/>
              <a:t>Das nicht Senden von Daten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Fallback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Fallbacks sind automatisierte Abläufe, welche unter anderem bei Proxy Problemen ausgeführt werden.</a:t>
            </a:r>
          </a:p>
          <a:p>
            <a:r>
              <a:rPr lang="de-DE" dirty="0"/>
              <a:t>Sie sollen die Funktionalität der Anwendung gewährleisten, wenn </a:t>
            </a:r>
            <a:r>
              <a:rPr lang="de-DE" dirty="0" err="1"/>
              <a:t>WebSockets</a:t>
            </a:r>
            <a:r>
              <a:rPr lang="de-DE" dirty="0"/>
              <a:t> nicht richtig funktionieren.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Fallback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Fallbacks nutzen bewährte Methoden um Echtzeitkommunikation zu simulieren</a:t>
            </a:r>
          </a:p>
          <a:p>
            <a:pPr lvl="1"/>
            <a:r>
              <a:rPr lang="de-DE" dirty="0"/>
              <a:t>Long-</a:t>
            </a:r>
            <a:r>
              <a:rPr lang="de-DE" dirty="0" err="1"/>
              <a:t>polling</a:t>
            </a:r>
            <a:endParaRPr lang="de-DE" dirty="0"/>
          </a:p>
          <a:p>
            <a:pPr lvl="1"/>
            <a:r>
              <a:rPr lang="de-DE" dirty="0" err="1"/>
              <a:t>Polling</a:t>
            </a:r>
            <a:endParaRPr lang="de-DE" dirty="0"/>
          </a:p>
          <a:p>
            <a:r>
              <a:rPr lang="de-DE" dirty="0"/>
              <a:t>Über Fallbacks werden häufig auftretende Probleme versucht abzufangen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Unterstützende Browser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Google Chrome</a:t>
            </a:r>
          </a:p>
          <a:p>
            <a:r>
              <a:rPr lang="de-DE" dirty="0"/>
              <a:t>Safari</a:t>
            </a:r>
          </a:p>
          <a:p>
            <a:r>
              <a:rPr lang="de-DE" dirty="0"/>
              <a:t>Opera, ab Version 10.70</a:t>
            </a:r>
          </a:p>
          <a:p>
            <a:r>
              <a:rPr lang="de-DE" dirty="0" err="1"/>
              <a:t>Firefox</a:t>
            </a:r>
            <a:r>
              <a:rPr lang="de-DE" dirty="0"/>
              <a:t>, ab Version 4</a:t>
            </a:r>
          </a:p>
          <a:p>
            <a:r>
              <a:rPr lang="de-DE" dirty="0"/>
              <a:t>Internet Explorer, ab Version 10.0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64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http://docs.spring.io/spring/docs/current/spring-framework-reference/html/websocket.html</a:t>
            </a:r>
            <a:endParaRPr lang="de-DE" dirty="0"/>
          </a:p>
          <a:p>
            <a:r>
              <a:rPr lang="de-DE" dirty="0">
                <a:hlinkClick r:id="rId3"/>
              </a:rPr>
              <a:t>http://www.html5rocks.com/de/tutorials/websockets/basics/</a:t>
            </a:r>
            <a:endParaRPr lang="de-DE" dirty="0"/>
          </a:p>
          <a:p>
            <a:r>
              <a:rPr lang="de-DE" dirty="0">
                <a:hlinkClick r:id="rId4"/>
              </a:rPr>
              <a:t>http://www.oracle.com/webfolder/technetwork/tutorials/obe/java/HomeWebsocket/WebsocketHome.html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Einführung</a:t>
            </a:r>
          </a:p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  <a:p>
            <a:r>
              <a:rPr lang="de-DE" dirty="0"/>
              <a:t>Vor- und Nachteile</a:t>
            </a:r>
          </a:p>
          <a:p>
            <a:r>
              <a:rPr lang="de-DE" dirty="0"/>
              <a:t>Probleme – Proxys</a:t>
            </a:r>
          </a:p>
          <a:p>
            <a:r>
              <a:rPr lang="de-DE" dirty="0" err="1"/>
              <a:t>Fallback</a:t>
            </a:r>
            <a:endParaRPr lang="de-DE" dirty="0"/>
          </a:p>
          <a:p>
            <a:r>
              <a:rPr lang="de-DE" dirty="0" err="1"/>
              <a:t>Unterstütende</a:t>
            </a:r>
            <a:r>
              <a:rPr lang="de-DE" dirty="0"/>
              <a:t> Browser</a:t>
            </a:r>
          </a:p>
          <a:p>
            <a:r>
              <a:rPr lang="de-DE" dirty="0"/>
              <a:t>Zusammenfassung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11353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https://de.wikipedia.org/wiki/Spring_(Framework)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https://de.wikipedia.org/wiki/WebSocket</a:t>
            </a:r>
            <a:endParaRPr lang="de-DE" dirty="0"/>
          </a:p>
          <a:p>
            <a:r>
              <a:rPr lang="de-DE" dirty="0">
                <a:hlinkClick r:id="rId4"/>
              </a:rPr>
              <a:t>https://www.engineyard.com/articles/websocket</a:t>
            </a:r>
            <a:endParaRPr lang="de-DE" dirty="0"/>
          </a:p>
          <a:p>
            <a:r>
              <a:rPr lang="de-DE" dirty="0">
                <a:hlinkClick r:id="rId5"/>
              </a:rPr>
              <a:t>https://banksco.de/p/state-of-realtime-web-2016.html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https://samsaffron.com/archive/2015/12/29/websockets-caution-required</a:t>
            </a:r>
            <a:endParaRPr lang="de-DE" dirty="0"/>
          </a:p>
          <a:p>
            <a:r>
              <a:rPr lang="de-DE" dirty="0">
                <a:hlinkClick r:id="rId3"/>
              </a:rPr>
              <a:t>https://spring.io/guides/gs/messaging-stomp-websocket/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7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Warum </a:t>
            </a:r>
            <a:r>
              <a:rPr lang="de-DE" dirty="0" err="1"/>
              <a:t>WebSockets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Traditionelle Kommunikation im Web geht vom Client aus.</a:t>
            </a:r>
          </a:p>
          <a:p>
            <a:r>
              <a:rPr lang="de-DE" dirty="0"/>
              <a:t>Der Server kann eigenständig keine Mitteilungen senden.</a:t>
            </a:r>
          </a:p>
          <a:p>
            <a:r>
              <a:rPr lang="de-DE" dirty="0"/>
              <a:t>Workarounds für: </a:t>
            </a:r>
            <a:r>
              <a:rPr lang="de-DE" dirty="0" err="1"/>
              <a:t>low-latency-low-frequency</a:t>
            </a:r>
            <a:r>
              <a:rPr lang="de-DE" dirty="0"/>
              <a:t> und </a:t>
            </a:r>
            <a:r>
              <a:rPr lang="de-DE" dirty="0" err="1"/>
              <a:t>high-latency-high-frequency</a:t>
            </a:r>
            <a:endParaRPr lang="de-DE" dirty="0"/>
          </a:p>
          <a:p>
            <a:r>
              <a:rPr lang="de-DE" dirty="0"/>
              <a:t>Wie aber löst man </a:t>
            </a:r>
            <a:r>
              <a:rPr lang="de-DE" dirty="0" err="1"/>
              <a:t>low-latency-high-frequency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– Eine 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bieten eine Möglichkeit der bi-direktionalen Verbindung zwischen Server und Client</a:t>
            </a:r>
          </a:p>
          <a:p>
            <a:r>
              <a:rPr lang="de-DE" dirty="0"/>
              <a:t>Sie erlauben beiden Seiten das Senden von Informationen</a:t>
            </a:r>
          </a:p>
          <a:p>
            <a:r>
              <a:rPr lang="de-DE" dirty="0"/>
              <a:t>Sie eignen sich daher gut für Kommunikation, die häufig und in Echtzeit Erfolgen muss.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 Öffnen eines </a:t>
            </a:r>
            <a:r>
              <a:rPr lang="de-DE" dirty="0" err="1"/>
              <a:t>WebSockets</a:t>
            </a:r>
            <a:r>
              <a:rPr lang="de-DE" dirty="0"/>
              <a:t> geht immer ein sog. Handshake voraus.</a:t>
            </a:r>
          </a:p>
          <a:p>
            <a:r>
              <a:rPr lang="de-DE" dirty="0"/>
              <a:t>Der Client nutzt eine normale HTTP-Verbindung um den ersten Kontakt aufzunehmen.</a:t>
            </a:r>
          </a:p>
          <a:p>
            <a:r>
              <a:rPr lang="de-DE" dirty="0"/>
              <a:t>Diese Verbindung wird daraufhin zu einem WebSocket aufgewertet.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4" name="Inhaltsplatzhalter 3" descr="Handshak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988840"/>
            <a:ext cx="3524742" cy="1448002"/>
          </a:xfrm>
        </p:spPr>
      </p:pic>
      <p:pic>
        <p:nvPicPr>
          <p:cNvPr id="5" name="Grafik 4" descr="Handshak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4221088"/>
            <a:ext cx="4029638" cy="952633"/>
          </a:xfrm>
          <a:prstGeom prst="rect">
            <a:avLst/>
          </a:prstGeom>
        </p:spPr>
      </p:pic>
      <p:pic>
        <p:nvPicPr>
          <p:cNvPr id="6" name="Grafik 5" descr="Link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5877272"/>
            <a:ext cx="2304256" cy="154131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75"/>
          <a:stretch/>
        </p:blipFill>
        <p:spPr>
          <a:xfrm>
            <a:off x="1656294" y="1417638"/>
            <a:ext cx="2984540" cy="2228965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" r="49901" b="361"/>
          <a:stretch/>
        </p:blipFill>
        <p:spPr>
          <a:xfrm>
            <a:off x="4640834" y="1417638"/>
            <a:ext cx="3203740" cy="303545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7</a:t>
            </a:fld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227421" y="4453094"/>
            <a:ext cx="6617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Code aus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HelloMessage</a:t>
            </a:r>
            <a:r>
              <a:rPr lang="de-DE" dirty="0"/>
              <a:t>: Seite des Users, der sich mit Namen anmeldet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Greeting</a:t>
            </a:r>
            <a:r>
              <a:rPr lang="de-DE" dirty="0"/>
              <a:t>: Seite des Servers, der jedem User eine persönliche Begrüßung schickt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3" y="1417638"/>
            <a:ext cx="6420180" cy="3606985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8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97183" y="5024623"/>
            <a:ext cx="642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POJO-Controller für das Senden einer Begrüßung nach Erhalt einer Nachricht</a:t>
            </a:r>
          </a:p>
          <a:p>
            <a:pPr marL="285750" indent="-285750">
              <a:buFontTx/>
              <a:buChar char="-"/>
            </a:pPr>
            <a:r>
              <a:rPr lang="de-DE" dirty="0"/>
              <a:t>@</a:t>
            </a:r>
            <a:r>
              <a:rPr lang="de-DE" dirty="0" err="1"/>
              <a:t>MessageMapping</a:t>
            </a:r>
            <a:r>
              <a:rPr lang="de-DE" dirty="0"/>
              <a:t>(x): alles, was an x geschickt wird, löst die Methode </a:t>
            </a:r>
            <a:r>
              <a:rPr lang="de-DE" dirty="0" err="1"/>
              <a:t>greeting</a:t>
            </a:r>
            <a:r>
              <a:rPr lang="de-DE" dirty="0"/>
              <a:t>() aus</a:t>
            </a:r>
          </a:p>
          <a:p>
            <a:pPr marL="285750" indent="-285750">
              <a:buFontTx/>
              <a:buChar char="-"/>
            </a:pPr>
            <a:r>
              <a:rPr lang="de-DE" dirty="0"/>
              <a:t>@</a:t>
            </a:r>
            <a:r>
              <a:rPr lang="de-DE" dirty="0" err="1"/>
              <a:t>SendTo</a:t>
            </a:r>
            <a:r>
              <a:rPr lang="de-DE" dirty="0"/>
              <a:t>(y): schickt das </a:t>
            </a:r>
            <a:r>
              <a:rPr lang="de-DE" dirty="0" err="1"/>
              <a:t>return</a:t>
            </a:r>
            <a:r>
              <a:rPr lang="de-DE" dirty="0"/>
              <a:t>-Element an alle Abonnenten von y</a:t>
            </a:r>
          </a:p>
        </p:txBody>
      </p:sp>
    </p:spTree>
    <p:extLst>
      <p:ext uri="{BB962C8B-B14F-4D97-AF65-F5344CB8AC3E}">
        <p14:creationId xmlns:p14="http://schemas.microsoft.com/office/powerpoint/2010/main" val="400414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51" y="1268760"/>
            <a:ext cx="5342698" cy="4099594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9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0650" y="5589240"/>
            <a:ext cx="5342699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4232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Bildschirmpräsentation 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Calibri</vt:lpstr>
      <vt:lpstr>Larissa-Design</vt:lpstr>
      <vt:lpstr>Spring</vt:lpstr>
      <vt:lpstr>Übersicht</vt:lpstr>
      <vt:lpstr>Motivation – Warum WebSockets?</vt:lpstr>
      <vt:lpstr>WebSockets – Eine Einführung</vt:lpstr>
      <vt:lpstr>Das Öffnen eines WebSockets</vt:lpstr>
      <vt:lpstr>Das Öffnen eines WebSockets</vt:lpstr>
      <vt:lpstr>Das Öffnen eines WebSockets</vt:lpstr>
      <vt:lpstr>Das Öffnen eines WebSockets</vt:lpstr>
      <vt:lpstr>Das Öffnen eines WebSockets</vt:lpstr>
      <vt:lpstr>Das Öffnen eines WebSockets</vt:lpstr>
      <vt:lpstr>Nachteile</vt:lpstr>
      <vt:lpstr>Nachteile</vt:lpstr>
      <vt:lpstr>Vorteile</vt:lpstr>
      <vt:lpstr>Probleme - Proxys</vt:lpstr>
      <vt:lpstr>Fallback</vt:lpstr>
      <vt:lpstr>Fallback</vt:lpstr>
      <vt:lpstr>Unterstützende Browser</vt:lpstr>
      <vt:lpstr>Zusammenfassung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Tobias Herzog</dc:creator>
  <cp:lastModifiedBy>Alex Hill</cp:lastModifiedBy>
  <cp:revision>27</cp:revision>
  <dcterms:created xsi:type="dcterms:W3CDTF">2016-08-16T07:49:55Z</dcterms:created>
  <dcterms:modified xsi:type="dcterms:W3CDTF">2016-08-17T10:39:08Z</dcterms:modified>
</cp:coreProperties>
</file>