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2" r:id="rId7"/>
    <p:sldId id="263" r:id="rId8"/>
    <p:sldId id="265"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F1E160B-7B54-4250-8FED-F74968334B33}" type="datetimeFigureOut">
              <a:rPr lang="de-DE" smtClean="0"/>
              <a:t>18.06.2014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136543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F1E160B-7B54-4250-8FED-F74968334B33}" type="datetimeFigureOut">
              <a:rPr lang="de-DE" smtClean="0"/>
              <a:t>18.06.2014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6514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F1E160B-7B54-4250-8FED-F74968334B33}" type="datetimeFigureOut">
              <a:rPr lang="de-DE" smtClean="0"/>
              <a:t>18.06.2014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22880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F1E160B-7B54-4250-8FED-F74968334B33}" type="datetimeFigureOut">
              <a:rPr lang="de-DE" smtClean="0"/>
              <a:t>18.06.2014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348938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2F1E160B-7B54-4250-8FED-F74968334B33}" type="datetimeFigureOut">
              <a:rPr lang="de-DE" smtClean="0"/>
              <a:t>18.06.2014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246360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F1E160B-7B54-4250-8FED-F74968334B33}" type="datetimeFigureOut">
              <a:rPr lang="de-DE" smtClean="0"/>
              <a:t>18.06.2014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306668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F1E160B-7B54-4250-8FED-F74968334B33}" type="datetimeFigureOut">
              <a:rPr lang="de-DE" smtClean="0"/>
              <a:t>18.06.2014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285963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2F1E160B-7B54-4250-8FED-F74968334B33}" type="datetimeFigureOut">
              <a:rPr lang="de-DE" smtClean="0"/>
              <a:t>18.06.2014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398303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F1E160B-7B54-4250-8FED-F74968334B33}" type="datetimeFigureOut">
              <a:rPr lang="de-DE" smtClean="0"/>
              <a:t>18.06.2014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100420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F1E160B-7B54-4250-8FED-F74968334B33}" type="datetimeFigureOut">
              <a:rPr lang="de-DE" smtClean="0"/>
              <a:t>18.06.2014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33025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F1E160B-7B54-4250-8FED-F74968334B33}" type="datetimeFigureOut">
              <a:rPr lang="de-DE" smtClean="0"/>
              <a:t>18.06.2014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110D672-7EF3-461A-BD15-E546A5B17A3A}" type="slidenum">
              <a:rPr lang="de-DE" smtClean="0"/>
              <a:t>‹Nr.›</a:t>
            </a:fld>
            <a:endParaRPr lang="de-DE"/>
          </a:p>
        </p:txBody>
      </p:sp>
    </p:spTree>
    <p:extLst>
      <p:ext uri="{BB962C8B-B14F-4D97-AF65-F5344CB8AC3E}">
        <p14:creationId xmlns:p14="http://schemas.microsoft.com/office/powerpoint/2010/main" val="244963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E160B-7B54-4250-8FED-F74968334B33}" type="datetimeFigureOut">
              <a:rPr lang="de-DE" smtClean="0"/>
              <a:t>18.06.2014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0D672-7EF3-461A-BD15-E546A5B17A3A}" type="slidenum">
              <a:rPr lang="de-DE" smtClean="0"/>
              <a:t>‹Nr.›</a:t>
            </a:fld>
            <a:endParaRPr lang="de-DE"/>
          </a:p>
        </p:txBody>
      </p:sp>
    </p:spTree>
    <p:extLst>
      <p:ext uri="{BB962C8B-B14F-4D97-AF65-F5344CB8AC3E}">
        <p14:creationId xmlns:p14="http://schemas.microsoft.com/office/powerpoint/2010/main" val="401103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jure.org/gesetze/UrhG/69g.html" TargetMode="External"/><Relationship Id="rId2" Type="http://schemas.openxmlformats.org/officeDocument/2006/relationships/hyperlink" Target="http://dejure.org/gesetze/UrhG/69a.html"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dejure.org/gesetze/UrhG/95d.html" TargetMode="External"/><Relationship Id="rId2" Type="http://schemas.openxmlformats.org/officeDocument/2006/relationships/hyperlink" Target="http://dejure.org/gesetze/UrhG/95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jure.org/gesetze/UrhG/69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jure.org/gesetze/UrhG/69c.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jure.org/gesetze/UrhG/69e.html" TargetMode="External"/><Relationship Id="rId2" Type="http://schemas.openxmlformats.org/officeDocument/2006/relationships/hyperlink" Target="http://dejure.org/gesetze/UrhG/69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764705"/>
            <a:ext cx="7772400" cy="2160239"/>
          </a:xfrm>
        </p:spPr>
        <p:txBody>
          <a:bodyPr>
            <a:normAutofit/>
          </a:bodyPr>
          <a:lstStyle/>
          <a:p>
            <a:r>
              <a:rPr lang="de-DE" sz="3600" b="1" dirty="0" smtClean="0">
                <a:solidFill>
                  <a:schemeClr val="accent1">
                    <a:lumMod val="75000"/>
                  </a:schemeClr>
                </a:solidFill>
              </a:rPr>
              <a:t>Schutz von Computerprogrammen</a:t>
            </a:r>
            <a:br>
              <a:rPr lang="de-DE" sz="3600" b="1" dirty="0" smtClean="0">
                <a:solidFill>
                  <a:schemeClr val="accent1">
                    <a:lumMod val="75000"/>
                  </a:schemeClr>
                </a:solidFill>
              </a:rPr>
            </a:br>
            <a:r>
              <a:rPr lang="de-DE" sz="2000" dirty="0" smtClean="0"/>
              <a:t>Urheberrechtsgesetz,</a:t>
            </a:r>
            <a:r>
              <a:rPr lang="de-DE" sz="3600" b="1" dirty="0" smtClean="0">
                <a:solidFill>
                  <a:schemeClr val="accent1">
                    <a:lumMod val="75000"/>
                  </a:schemeClr>
                </a:solidFill>
              </a:rPr>
              <a:t> </a:t>
            </a:r>
            <a:r>
              <a:rPr lang="de-DE" sz="2000" dirty="0" smtClean="0"/>
              <a:t>Abschnitt 8 - Besondere Bestimmungen für Computerprogramme (§§ </a:t>
            </a:r>
            <a:r>
              <a:rPr lang="de-DE" sz="2000" dirty="0" smtClean="0">
                <a:hlinkClick r:id="rId2"/>
              </a:rPr>
              <a:t>69a</a:t>
            </a:r>
            <a:r>
              <a:rPr lang="de-DE" sz="2000" dirty="0" smtClean="0"/>
              <a:t> - </a:t>
            </a:r>
            <a:r>
              <a:rPr lang="de-DE" sz="2000" dirty="0" smtClean="0">
                <a:hlinkClick r:id="rId3"/>
              </a:rPr>
              <a:t>69g</a:t>
            </a:r>
            <a:r>
              <a:rPr lang="de-DE" sz="2000" dirty="0" smtClean="0"/>
              <a:t>)</a:t>
            </a:r>
            <a:r>
              <a:rPr lang="de-DE" sz="2000" b="1" dirty="0" smtClean="0">
                <a:solidFill>
                  <a:schemeClr val="accent1">
                    <a:lumMod val="75000"/>
                  </a:schemeClr>
                </a:solidFill>
              </a:rPr>
              <a:t> </a:t>
            </a:r>
            <a:endParaRPr lang="de-DE" sz="2000" b="1" dirty="0">
              <a:solidFill>
                <a:schemeClr val="accent1">
                  <a:lumMod val="75000"/>
                </a:schemeClr>
              </a:solidFill>
            </a:endParaRPr>
          </a:p>
        </p:txBody>
      </p:sp>
      <p:sp>
        <p:nvSpPr>
          <p:cNvPr id="3" name="Untertitel 2"/>
          <p:cNvSpPr>
            <a:spLocks noGrp="1"/>
          </p:cNvSpPr>
          <p:nvPr>
            <p:ph type="subTitle" idx="1"/>
          </p:nvPr>
        </p:nvSpPr>
        <p:spPr/>
        <p:txBody>
          <a:bodyPr/>
          <a:lstStyle/>
          <a:p>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492896"/>
            <a:ext cx="5832648" cy="431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450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2" y="260648"/>
            <a:ext cx="8229600" cy="1143000"/>
          </a:xfrm>
        </p:spPr>
        <p:txBody>
          <a:bodyPr>
            <a:noAutofit/>
          </a:bodyPr>
          <a:lstStyle/>
          <a:p>
            <a:r>
              <a:rPr lang="de-DE" sz="3200" b="1" dirty="0" smtClean="0">
                <a:solidFill>
                  <a:schemeClr val="accent1">
                    <a:lumMod val="75000"/>
                  </a:schemeClr>
                </a:solidFill>
              </a:rPr>
              <a:t/>
            </a:r>
            <a:br>
              <a:rPr lang="de-DE" sz="3200" b="1" dirty="0" smtClean="0">
                <a:solidFill>
                  <a:schemeClr val="accent1">
                    <a:lumMod val="75000"/>
                  </a:schemeClr>
                </a:solidFill>
              </a:rPr>
            </a:br>
            <a:r>
              <a:rPr lang="de-DE" sz="2800" b="1" dirty="0" smtClean="0">
                <a:solidFill>
                  <a:schemeClr val="accent1">
                    <a:lumMod val="75000"/>
                  </a:schemeClr>
                </a:solidFill>
              </a:rPr>
              <a:t>§ 69a </a:t>
            </a:r>
            <a:br>
              <a:rPr lang="de-DE" sz="2800" b="1" dirty="0" smtClean="0">
                <a:solidFill>
                  <a:schemeClr val="accent1">
                    <a:lumMod val="75000"/>
                  </a:schemeClr>
                </a:solidFill>
              </a:rPr>
            </a:br>
            <a:r>
              <a:rPr lang="de-DE" sz="2800" b="1" dirty="0" smtClean="0">
                <a:solidFill>
                  <a:schemeClr val="accent1">
                    <a:lumMod val="75000"/>
                  </a:schemeClr>
                </a:solidFill>
              </a:rPr>
              <a:t>Gegenstand des Schutzes</a:t>
            </a:r>
            <a:br>
              <a:rPr lang="de-DE" sz="2800" b="1" dirty="0" smtClean="0">
                <a:solidFill>
                  <a:schemeClr val="accent1">
                    <a:lumMod val="75000"/>
                  </a:schemeClr>
                </a:solidFill>
              </a:rPr>
            </a:br>
            <a:endParaRPr lang="de-DE" sz="2800" dirty="0">
              <a:solidFill>
                <a:schemeClr val="accent1">
                  <a:lumMod val="75000"/>
                </a:schemeClr>
              </a:solidFill>
            </a:endParaRPr>
          </a:p>
        </p:txBody>
      </p:sp>
      <p:sp>
        <p:nvSpPr>
          <p:cNvPr id="3" name="Inhaltsplatzhalter 2"/>
          <p:cNvSpPr>
            <a:spLocks noGrp="1"/>
          </p:cNvSpPr>
          <p:nvPr>
            <p:ph idx="1"/>
          </p:nvPr>
        </p:nvSpPr>
        <p:spPr/>
        <p:txBody>
          <a:bodyPr>
            <a:normAutofit fontScale="62500" lnSpcReduction="20000"/>
          </a:bodyPr>
          <a:lstStyle/>
          <a:p>
            <a:pPr marL="0" indent="0">
              <a:buNone/>
            </a:pPr>
            <a:endParaRPr lang="de-DE" dirty="0" smtClean="0"/>
          </a:p>
          <a:p>
            <a:pPr marL="0" indent="0">
              <a:buNone/>
            </a:pPr>
            <a:r>
              <a:rPr lang="de-DE" dirty="0" smtClean="0"/>
              <a:t>(1) Computerprogramme im Sinne dieses Gesetzes sind </a:t>
            </a:r>
            <a:r>
              <a:rPr lang="de-DE" b="1" dirty="0" smtClean="0">
                <a:solidFill>
                  <a:schemeClr val="accent1">
                    <a:lumMod val="75000"/>
                  </a:schemeClr>
                </a:solidFill>
              </a:rPr>
              <a:t>Programme in jeder Gestalt, einschließlich des Entwurfsmaterials.</a:t>
            </a:r>
          </a:p>
          <a:p>
            <a:pPr marL="0" indent="0">
              <a:buNone/>
            </a:pPr>
            <a:r>
              <a:rPr lang="de-DE" dirty="0" smtClean="0"/>
              <a:t>(2) Der gewährte Schutz gilt für alle Ausdrucksformen eines Computerprogramms. Ideen und Grundsätze, die einem Element eines Computerprogramms zugrunde liegen, einschließlich der den Schnittstellen zugrundeliegenden Ideen und Grundsätze, sind nicht geschützt.</a:t>
            </a:r>
          </a:p>
          <a:p>
            <a:pPr marL="0" indent="0">
              <a:buNone/>
            </a:pPr>
            <a:r>
              <a:rPr lang="de-DE" dirty="0" smtClean="0"/>
              <a:t>(3) Computerprogramme werden geschützt, wenn sie </a:t>
            </a:r>
            <a:r>
              <a:rPr lang="de-DE" b="1" dirty="0" smtClean="0">
                <a:solidFill>
                  <a:schemeClr val="accent1">
                    <a:lumMod val="75000"/>
                  </a:schemeClr>
                </a:solidFill>
              </a:rPr>
              <a:t>individuelle Werke in dem Sinne darstellen, </a:t>
            </a:r>
            <a:r>
              <a:rPr lang="de-DE" b="1" dirty="0" err="1" smtClean="0">
                <a:solidFill>
                  <a:schemeClr val="accent1">
                    <a:lumMod val="75000"/>
                  </a:schemeClr>
                </a:solidFill>
              </a:rPr>
              <a:t>daß</a:t>
            </a:r>
            <a:r>
              <a:rPr lang="de-DE" b="1" dirty="0" smtClean="0">
                <a:solidFill>
                  <a:schemeClr val="accent1">
                    <a:lumMod val="75000"/>
                  </a:schemeClr>
                </a:solidFill>
              </a:rPr>
              <a:t> sie das Ergebnis der eigenen geistigen Schöpfung </a:t>
            </a:r>
            <a:r>
              <a:rPr lang="de-DE" dirty="0" smtClean="0"/>
              <a:t>ihres Urhebers sind. Zur Bestimmung ihrer Schutzfähigkeit sind keine anderen Kriterien, insbesondere nicht qualitative oder ästhetische, anzuwenden.</a:t>
            </a:r>
          </a:p>
          <a:p>
            <a:pPr marL="0" indent="0">
              <a:buNone/>
            </a:pPr>
            <a:r>
              <a:rPr lang="de-DE" dirty="0" smtClean="0"/>
              <a:t>(4) Auf Computerprogramme finden die für Sprachwerke geltenden Bestimmungen Anwendung, soweit in diesem Abschnitt nichts anderes bestimmt ist.</a:t>
            </a:r>
          </a:p>
          <a:p>
            <a:pPr marL="0" indent="0">
              <a:buNone/>
            </a:pPr>
            <a:r>
              <a:rPr lang="de-DE" dirty="0" smtClean="0"/>
              <a:t>(5) Die Vorschriften der §§ </a:t>
            </a:r>
            <a:r>
              <a:rPr lang="de-DE" dirty="0" smtClean="0">
                <a:hlinkClick r:id="rId2"/>
              </a:rPr>
              <a:t>95a</a:t>
            </a:r>
            <a:r>
              <a:rPr lang="de-DE" dirty="0" smtClean="0"/>
              <a:t> bis </a:t>
            </a:r>
            <a:r>
              <a:rPr lang="de-DE" dirty="0" smtClean="0">
                <a:hlinkClick r:id="rId3"/>
              </a:rPr>
              <a:t>95d</a:t>
            </a:r>
            <a:r>
              <a:rPr lang="de-DE" dirty="0" smtClean="0"/>
              <a:t> (technische Schutzmaßnahmen) finden auf Computerprogramme keine Anwendung.</a:t>
            </a:r>
          </a:p>
          <a:p>
            <a:pPr marL="0" indent="0">
              <a:buNone/>
            </a:pPr>
            <a:endParaRPr lang="de-DE" dirty="0"/>
          </a:p>
        </p:txBody>
      </p:sp>
    </p:spTree>
    <p:extLst>
      <p:ext uri="{BB962C8B-B14F-4D97-AF65-F5344CB8AC3E}">
        <p14:creationId xmlns:p14="http://schemas.microsoft.com/office/powerpoint/2010/main" val="1118883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b="1" dirty="0" smtClean="0">
                <a:solidFill>
                  <a:schemeClr val="accent1">
                    <a:lumMod val="75000"/>
                  </a:schemeClr>
                </a:solidFill>
              </a:rPr>
              <a:t/>
            </a:r>
            <a:br>
              <a:rPr lang="de-DE" sz="2800" b="1" dirty="0" smtClean="0">
                <a:solidFill>
                  <a:schemeClr val="accent1">
                    <a:lumMod val="75000"/>
                  </a:schemeClr>
                </a:solidFill>
              </a:rPr>
            </a:br>
            <a:r>
              <a:rPr lang="de-DE" sz="2800" b="1" dirty="0" smtClean="0">
                <a:solidFill>
                  <a:schemeClr val="accent1">
                    <a:lumMod val="75000"/>
                  </a:schemeClr>
                </a:solidFill>
              </a:rPr>
              <a:t>§ 69b</a:t>
            </a:r>
            <a:br>
              <a:rPr lang="de-DE" sz="2800" b="1" dirty="0" smtClean="0">
                <a:solidFill>
                  <a:schemeClr val="accent1">
                    <a:lumMod val="75000"/>
                  </a:schemeClr>
                </a:solidFill>
              </a:rPr>
            </a:br>
            <a:r>
              <a:rPr lang="de-DE" sz="2800" b="1" dirty="0" smtClean="0">
                <a:solidFill>
                  <a:schemeClr val="accent1">
                    <a:lumMod val="75000"/>
                  </a:schemeClr>
                </a:solidFill>
              </a:rPr>
              <a:t>Urheber in Arbeits- und Dienstverhältnissen</a:t>
            </a:r>
            <a:r>
              <a:rPr lang="de-DE" sz="3200" b="1" dirty="0" smtClean="0">
                <a:solidFill>
                  <a:schemeClr val="accent1">
                    <a:lumMod val="75000"/>
                  </a:schemeClr>
                </a:solidFill>
              </a:rPr>
              <a:t/>
            </a:r>
            <a:br>
              <a:rPr lang="de-DE" sz="3200" b="1" dirty="0" smtClean="0">
                <a:solidFill>
                  <a:schemeClr val="accent1">
                    <a:lumMod val="75000"/>
                  </a:schemeClr>
                </a:solidFill>
              </a:rPr>
            </a:br>
            <a:endParaRPr lang="de-DE" sz="3200" dirty="0">
              <a:solidFill>
                <a:schemeClr val="accent1">
                  <a:lumMod val="75000"/>
                </a:schemeClr>
              </a:solidFill>
            </a:endParaRPr>
          </a:p>
        </p:txBody>
      </p:sp>
      <p:sp>
        <p:nvSpPr>
          <p:cNvPr id="3" name="Inhaltsplatzhalter 2"/>
          <p:cNvSpPr>
            <a:spLocks noGrp="1"/>
          </p:cNvSpPr>
          <p:nvPr>
            <p:ph idx="1"/>
          </p:nvPr>
        </p:nvSpPr>
        <p:spPr/>
        <p:txBody>
          <a:bodyPr>
            <a:normAutofit/>
          </a:bodyPr>
          <a:lstStyle/>
          <a:p>
            <a:pPr marL="0" indent="0">
              <a:buNone/>
            </a:pPr>
            <a:endParaRPr lang="de-DE" sz="2000" dirty="0" smtClean="0">
              <a:effectLst/>
            </a:endParaRPr>
          </a:p>
          <a:p>
            <a:pPr marL="457200" indent="-457200">
              <a:buAutoNum type="arabicParenBoth"/>
            </a:pPr>
            <a:r>
              <a:rPr lang="de-DE" sz="2000" dirty="0" smtClean="0">
                <a:effectLst/>
              </a:rPr>
              <a:t>Wird ein Computerprogramm von einem Arbeitnehmer </a:t>
            </a:r>
            <a:r>
              <a:rPr lang="de-DE" sz="2000" b="1" dirty="0" smtClean="0">
                <a:solidFill>
                  <a:schemeClr val="accent1">
                    <a:lumMod val="75000"/>
                  </a:schemeClr>
                </a:solidFill>
                <a:effectLst/>
              </a:rPr>
              <a:t>in Wahrnehmung seiner Aufgaben oder nach den Anweisungen seines Arbeitgebers geschaffen, so ist ausschließlich der Arbeitgeber zur Ausübung aller vermögensrechtlichen Befugnisse </a:t>
            </a:r>
            <a:r>
              <a:rPr lang="de-DE" sz="2000" dirty="0" smtClean="0">
                <a:effectLst/>
              </a:rPr>
              <a:t>an dem Computerprogramm berechtigt, sofern nichts anderes vereinbart ist.</a:t>
            </a:r>
          </a:p>
          <a:p>
            <a:pPr marL="0" indent="0">
              <a:buNone/>
            </a:pPr>
            <a:endParaRPr lang="de-DE" sz="2000" dirty="0" smtClean="0">
              <a:effectLst/>
            </a:endParaRPr>
          </a:p>
          <a:p>
            <a:pPr marL="0" indent="0">
              <a:buNone/>
            </a:pPr>
            <a:r>
              <a:rPr lang="de-DE" sz="2000" dirty="0" smtClean="0">
                <a:effectLst/>
              </a:rPr>
              <a:t>(2) Absatz 1 ist auf Dienstverhältnisse entsprechend anzuwenden.</a:t>
            </a:r>
          </a:p>
          <a:p>
            <a:endParaRPr lang="de-DE" dirty="0"/>
          </a:p>
        </p:txBody>
      </p:sp>
    </p:spTree>
    <p:extLst>
      <p:ext uri="{BB962C8B-B14F-4D97-AF65-F5344CB8AC3E}">
        <p14:creationId xmlns:p14="http://schemas.microsoft.com/office/powerpoint/2010/main" val="3691523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marL="0" indent="0"/>
            <a:r>
              <a:rPr lang="de-DE" sz="2800" b="1" dirty="0" smtClean="0">
                <a:solidFill>
                  <a:schemeClr val="accent1">
                    <a:lumMod val="75000"/>
                  </a:schemeClr>
                </a:solidFill>
              </a:rPr>
              <a:t>§ 69c</a:t>
            </a:r>
            <a:br>
              <a:rPr lang="de-DE" sz="2800" b="1" dirty="0" smtClean="0">
                <a:solidFill>
                  <a:schemeClr val="accent1">
                    <a:lumMod val="75000"/>
                  </a:schemeClr>
                </a:solidFill>
              </a:rPr>
            </a:br>
            <a:r>
              <a:rPr lang="de-DE" sz="2800" b="1" dirty="0" smtClean="0">
                <a:solidFill>
                  <a:schemeClr val="accent1">
                    <a:lumMod val="75000"/>
                  </a:schemeClr>
                </a:solidFill>
              </a:rPr>
              <a:t>Zustimmungsbedürftige Handlungen</a:t>
            </a:r>
            <a:endParaRPr lang="de-DE" sz="2800" b="1" dirty="0">
              <a:solidFill>
                <a:schemeClr val="accent1">
                  <a:lumMod val="75000"/>
                </a:schemeClr>
              </a:solidFill>
            </a:endParaRPr>
          </a:p>
        </p:txBody>
      </p:sp>
      <p:sp>
        <p:nvSpPr>
          <p:cNvPr id="3" name="Inhaltsplatzhalter 2"/>
          <p:cNvSpPr>
            <a:spLocks noGrp="1"/>
          </p:cNvSpPr>
          <p:nvPr>
            <p:ph idx="1"/>
          </p:nvPr>
        </p:nvSpPr>
        <p:spPr/>
        <p:txBody>
          <a:bodyPr>
            <a:noAutofit/>
          </a:bodyPr>
          <a:lstStyle/>
          <a:p>
            <a:pPr marL="0" indent="0">
              <a:buNone/>
            </a:pPr>
            <a:r>
              <a:rPr lang="de-DE" sz="1600" dirty="0" smtClean="0"/>
              <a:t>Der Rechtsinhaber hat das ausschließliche Recht, folgende Handlungen vorzunehmen oder zu gestatten:</a:t>
            </a:r>
          </a:p>
          <a:p>
            <a:pPr marL="0" indent="0">
              <a:buNone/>
            </a:pPr>
            <a:endParaRPr lang="de-DE" sz="1600" dirty="0" smtClean="0"/>
          </a:p>
          <a:p>
            <a:pPr marL="0" indent="0">
              <a:buNone/>
            </a:pPr>
            <a:r>
              <a:rPr lang="de-DE" sz="1600" dirty="0" smtClean="0"/>
              <a:t> 1.  die </a:t>
            </a:r>
            <a:r>
              <a:rPr lang="de-DE" sz="1600" b="1" dirty="0" smtClean="0">
                <a:solidFill>
                  <a:schemeClr val="accent1">
                    <a:lumMod val="75000"/>
                  </a:schemeClr>
                </a:solidFill>
              </a:rPr>
              <a:t>dauerhafte oder vorübergehende Vervielfältigung</a:t>
            </a:r>
            <a:r>
              <a:rPr lang="de-DE" sz="1600" dirty="0" smtClean="0"/>
              <a:t>, ganz oder teilweise, eines Computerprogramms mit jedem Mittel und in jeder Form. Soweit das Laden, Anzeigen, Ablaufen, Übertragen oder Speichern des Computerprogramms eine Vervielfältigung erfordert, bedürfen diese Handlungen der Zustimmung des Rechtsinhabers; </a:t>
            </a:r>
          </a:p>
          <a:p>
            <a:pPr marL="0" indent="0">
              <a:buNone/>
            </a:pPr>
            <a:r>
              <a:rPr lang="de-DE" sz="1600" dirty="0" smtClean="0"/>
              <a:t> 2.  die </a:t>
            </a:r>
            <a:r>
              <a:rPr lang="de-DE" sz="1600" b="1" dirty="0" smtClean="0">
                <a:solidFill>
                  <a:schemeClr val="accent1">
                    <a:lumMod val="75000"/>
                  </a:schemeClr>
                </a:solidFill>
              </a:rPr>
              <a:t>Übersetzung, die Bearbeitung, das Arrangement und andere Umarbeitungen </a:t>
            </a:r>
            <a:r>
              <a:rPr lang="de-DE" sz="1600" dirty="0" smtClean="0"/>
              <a:t>eines Computerprogramms sowie die Vervielfältigung der erzielten Ergebnisse. Die Rechte derjenigen, die das Programm bearbeiten, bleiben unberührt; </a:t>
            </a:r>
          </a:p>
          <a:p>
            <a:pPr marL="0" indent="0">
              <a:buNone/>
            </a:pPr>
            <a:r>
              <a:rPr lang="de-DE" sz="1600" dirty="0" smtClean="0"/>
              <a:t> 3.  jede Form </a:t>
            </a:r>
            <a:r>
              <a:rPr lang="de-DE" sz="1600" b="1" dirty="0" smtClean="0">
                <a:solidFill>
                  <a:schemeClr val="accent1">
                    <a:lumMod val="75000"/>
                  </a:schemeClr>
                </a:solidFill>
              </a:rPr>
              <a:t>der Verbreitung des Originals eines Computerprogramms oder von Vervielfältigungsstücken, einschließlich der Vermietung</a:t>
            </a:r>
            <a:r>
              <a:rPr lang="de-DE" sz="1600" dirty="0" smtClean="0"/>
              <a:t>. Wird ein Vervielfältigungsstück eines Computerprogramms mit Zustimmung des Rechtsinhabers im Gebiet der Europäischen Union oder eines anderen Vertragsstaates des Abkommens über den Europäischen Wirtschaftsraum im Wege der Veräußerung in Verkehr gebracht, so erschöpft sich das Verbreitungsrecht in </a:t>
            </a:r>
            <a:r>
              <a:rPr lang="de-DE" sz="1600" dirty="0" err="1" smtClean="0"/>
              <a:t>bezug</a:t>
            </a:r>
            <a:r>
              <a:rPr lang="de-DE" sz="1600" dirty="0" smtClean="0"/>
              <a:t> auf dieses Vervielfältigungsstück mit Ausnahme des </a:t>
            </a:r>
            <a:r>
              <a:rPr lang="de-DE" sz="1600" dirty="0" err="1" smtClean="0"/>
              <a:t>Vermietrechts</a:t>
            </a:r>
            <a:r>
              <a:rPr lang="de-DE" sz="1600" dirty="0" smtClean="0"/>
              <a:t>; </a:t>
            </a:r>
          </a:p>
          <a:p>
            <a:pPr marL="0" indent="0">
              <a:buNone/>
            </a:pPr>
            <a:r>
              <a:rPr lang="de-DE" sz="1600" dirty="0" smtClean="0"/>
              <a:t> 4.  die </a:t>
            </a:r>
            <a:r>
              <a:rPr lang="de-DE" sz="1600" b="1" dirty="0" smtClean="0">
                <a:solidFill>
                  <a:schemeClr val="accent1">
                    <a:lumMod val="75000"/>
                  </a:schemeClr>
                </a:solidFill>
              </a:rPr>
              <a:t>drahtgebundene oder drahtlose öffentliche Wiedergabe </a:t>
            </a:r>
            <a:r>
              <a:rPr lang="de-DE" sz="1600" dirty="0" smtClean="0"/>
              <a:t>eines Computerprogramms einschließlich der </a:t>
            </a:r>
            <a:r>
              <a:rPr lang="de-DE" sz="1600" b="1" dirty="0" smtClean="0">
                <a:solidFill>
                  <a:schemeClr val="accent1">
                    <a:lumMod val="75000"/>
                  </a:schemeClr>
                </a:solidFill>
              </a:rPr>
              <a:t>öffentlichen Zugänglichmachung </a:t>
            </a:r>
            <a:r>
              <a:rPr lang="de-DE" sz="1600" dirty="0" smtClean="0"/>
              <a:t>in der Weise, dass es Mitgliedern der Öffentlichkeit von Orten und zu Zeiten ihrer Wahl zugänglich ist. </a:t>
            </a:r>
            <a:endParaRPr lang="de-DE" sz="1600" dirty="0"/>
          </a:p>
        </p:txBody>
      </p:sp>
    </p:spTree>
    <p:extLst>
      <p:ext uri="{BB962C8B-B14F-4D97-AF65-F5344CB8AC3E}">
        <p14:creationId xmlns:p14="http://schemas.microsoft.com/office/powerpoint/2010/main" val="98925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100" b="1" dirty="0" smtClean="0">
                <a:solidFill>
                  <a:schemeClr val="accent1">
                    <a:lumMod val="75000"/>
                  </a:schemeClr>
                </a:solidFill>
              </a:rPr>
              <a:t/>
            </a:r>
            <a:br>
              <a:rPr lang="de-DE" sz="3100" b="1" dirty="0" smtClean="0">
                <a:solidFill>
                  <a:schemeClr val="accent1">
                    <a:lumMod val="75000"/>
                  </a:schemeClr>
                </a:solidFill>
              </a:rPr>
            </a:br>
            <a:r>
              <a:rPr lang="de-DE" sz="2700" b="1" dirty="0" smtClean="0">
                <a:solidFill>
                  <a:schemeClr val="accent1">
                    <a:lumMod val="75000"/>
                  </a:schemeClr>
                </a:solidFill>
              </a:rPr>
              <a:t>§ 69d</a:t>
            </a:r>
            <a:br>
              <a:rPr lang="de-DE" sz="2700" b="1" dirty="0" smtClean="0">
                <a:solidFill>
                  <a:schemeClr val="accent1">
                    <a:lumMod val="75000"/>
                  </a:schemeClr>
                </a:solidFill>
              </a:rPr>
            </a:br>
            <a:r>
              <a:rPr lang="de-DE" sz="2700" b="1" dirty="0" smtClean="0">
                <a:solidFill>
                  <a:schemeClr val="accent1">
                    <a:lumMod val="75000"/>
                  </a:schemeClr>
                </a:solidFill>
              </a:rPr>
              <a:t>Ausnahmen von den zustimmungsbedürftigen Handlungen </a:t>
            </a:r>
            <a:br>
              <a:rPr lang="de-DE" sz="2700" b="1" dirty="0" smtClean="0">
                <a:solidFill>
                  <a:schemeClr val="accent1">
                    <a:lumMod val="75000"/>
                  </a:schemeClr>
                </a:solidFill>
              </a:rPr>
            </a:br>
            <a:r>
              <a:rPr lang="de-DE" sz="2700" b="1" dirty="0" smtClean="0">
                <a:solidFill>
                  <a:schemeClr val="accent1">
                    <a:lumMod val="75000"/>
                  </a:schemeClr>
                </a:solidFill>
              </a:rPr>
              <a:t>(nur für Berechtigte)</a:t>
            </a:r>
            <a:r>
              <a:rPr lang="de-DE" sz="2700" b="1" dirty="0" smtClean="0"/>
              <a:t/>
            </a:r>
            <a:br>
              <a:rPr lang="de-DE" sz="2700" b="1" dirty="0" smtClean="0"/>
            </a:br>
            <a:endParaRPr lang="de-DE" sz="2700" dirty="0"/>
          </a:p>
        </p:txBody>
      </p:sp>
      <p:sp>
        <p:nvSpPr>
          <p:cNvPr id="3" name="Inhaltsplatzhalter 2"/>
          <p:cNvSpPr>
            <a:spLocks noGrp="1"/>
          </p:cNvSpPr>
          <p:nvPr>
            <p:ph idx="1"/>
          </p:nvPr>
        </p:nvSpPr>
        <p:spPr/>
        <p:txBody>
          <a:bodyPr>
            <a:normAutofit fontScale="62500" lnSpcReduction="20000"/>
          </a:bodyPr>
          <a:lstStyle/>
          <a:p>
            <a:pPr marL="0" indent="0">
              <a:buNone/>
            </a:pPr>
            <a:endParaRPr lang="de-DE" dirty="0" smtClean="0"/>
          </a:p>
          <a:p>
            <a:pPr marL="0" indent="0">
              <a:buNone/>
            </a:pPr>
            <a:r>
              <a:rPr lang="de-DE" dirty="0" smtClean="0"/>
              <a:t>(1) Soweit keine besonderen vertraglichen Bestimmungen vorliegen, bedürfen die in § </a:t>
            </a:r>
            <a:r>
              <a:rPr lang="de-DE" dirty="0" smtClean="0">
                <a:hlinkClick r:id="rId2"/>
              </a:rPr>
              <a:t>69c</a:t>
            </a:r>
            <a:r>
              <a:rPr lang="de-DE" dirty="0" smtClean="0"/>
              <a:t> Nr. 1 und 2 genannten Handlungen nicht der Zustimmung des Rechtsinhabers, wenn sie für eine </a:t>
            </a:r>
            <a:r>
              <a:rPr lang="de-DE" b="1" dirty="0" smtClean="0">
                <a:solidFill>
                  <a:schemeClr val="accent1">
                    <a:lumMod val="75000"/>
                  </a:schemeClr>
                </a:solidFill>
              </a:rPr>
              <a:t>bestimmungsgemäße Benutzung des Computerprogramms einschließlich der Fehlerberichtigung </a:t>
            </a:r>
            <a:r>
              <a:rPr lang="de-DE" dirty="0" smtClean="0"/>
              <a:t>durch jeden zur Verwendung eines Vervielfältigungsstücks des Programms </a:t>
            </a:r>
            <a:r>
              <a:rPr lang="de-DE" b="1" dirty="0" smtClean="0">
                <a:solidFill>
                  <a:schemeClr val="accent1">
                    <a:lumMod val="75000"/>
                  </a:schemeClr>
                </a:solidFill>
              </a:rPr>
              <a:t>Berechtigten notwendig </a:t>
            </a:r>
            <a:r>
              <a:rPr lang="de-DE" dirty="0" smtClean="0"/>
              <a:t>sind.</a:t>
            </a:r>
          </a:p>
          <a:p>
            <a:pPr marL="0" indent="0">
              <a:buNone/>
            </a:pPr>
            <a:r>
              <a:rPr lang="de-DE" dirty="0" smtClean="0"/>
              <a:t>(2) Die Erstellung einer </a:t>
            </a:r>
            <a:r>
              <a:rPr lang="de-DE" b="1" dirty="0" smtClean="0">
                <a:solidFill>
                  <a:schemeClr val="accent1">
                    <a:lumMod val="75000"/>
                  </a:schemeClr>
                </a:solidFill>
              </a:rPr>
              <a:t>Sicherungskopie</a:t>
            </a:r>
            <a:r>
              <a:rPr lang="de-DE" dirty="0" smtClean="0"/>
              <a:t> durch eine Person, die zur Benutzung des Programms berechtigt ist, darf nicht vertraglich untersagt werden, wenn sie für die Sicherung künftiger Benutzung erforderlich ist.</a:t>
            </a:r>
          </a:p>
          <a:p>
            <a:pPr marL="0" indent="0">
              <a:buNone/>
            </a:pPr>
            <a:r>
              <a:rPr lang="de-DE" dirty="0" smtClean="0"/>
              <a:t>(3) Der zur Verwendung eines Vervielfältigungsstücks eines Programms Berechtigte kann ohne Zustimmung des Rechtsinhabers das </a:t>
            </a:r>
            <a:r>
              <a:rPr lang="de-DE" b="1" dirty="0" smtClean="0">
                <a:solidFill>
                  <a:schemeClr val="accent1">
                    <a:lumMod val="75000"/>
                  </a:schemeClr>
                </a:solidFill>
              </a:rPr>
              <a:t>Funktionieren dieses Programms beobachten, untersuchen oder testen, um die einem Programmelement zugrundeliegenden Ideen und Grundsätze zu ermitteln, </a:t>
            </a:r>
            <a:r>
              <a:rPr lang="de-DE" dirty="0" smtClean="0"/>
              <a:t>wenn dies durch Handlungen zum Laden, Anzeigen, Ablaufen, Übertragen oder Speichern des Programms geschieht, zu denen er berechtigt ist.</a:t>
            </a:r>
          </a:p>
          <a:p>
            <a:pPr marL="0" indent="0">
              <a:buNone/>
            </a:pPr>
            <a:endParaRPr lang="de-DE" dirty="0"/>
          </a:p>
        </p:txBody>
      </p:sp>
    </p:spTree>
    <p:extLst>
      <p:ext uri="{BB962C8B-B14F-4D97-AF65-F5344CB8AC3E}">
        <p14:creationId xmlns:p14="http://schemas.microsoft.com/office/powerpoint/2010/main" val="3750012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282154"/>
          </a:xfrm>
        </p:spPr>
        <p:txBody>
          <a:bodyPr>
            <a:noAutofit/>
          </a:bodyPr>
          <a:lstStyle/>
          <a:p>
            <a:r>
              <a:rPr lang="de-DE" sz="2800" b="1" dirty="0" smtClean="0">
                <a:solidFill>
                  <a:schemeClr val="accent1">
                    <a:lumMod val="75000"/>
                  </a:schemeClr>
                </a:solidFill>
              </a:rPr>
              <a:t>§ 69e </a:t>
            </a:r>
            <a:r>
              <a:rPr lang="de-DE" sz="2800" b="1" dirty="0" err="1" smtClean="0">
                <a:solidFill>
                  <a:schemeClr val="accent1">
                    <a:lumMod val="75000"/>
                  </a:schemeClr>
                </a:solidFill>
              </a:rPr>
              <a:t>Dekompilierung</a:t>
            </a:r>
            <a:r>
              <a:rPr lang="de-DE" sz="2800" b="1" dirty="0" smtClean="0">
                <a:solidFill>
                  <a:schemeClr val="accent1">
                    <a:lumMod val="75000"/>
                  </a:schemeClr>
                </a:solidFill>
              </a:rPr>
              <a:t/>
            </a:r>
            <a:br>
              <a:rPr lang="de-DE" sz="2800" b="1" dirty="0" smtClean="0">
                <a:solidFill>
                  <a:schemeClr val="accent1">
                    <a:lumMod val="75000"/>
                  </a:schemeClr>
                </a:solidFill>
              </a:rPr>
            </a:br>
            <a:r>
              <a:rPr lang="de-DE" sz="2400" b="1" dirty="0" smtClean="0">
                <a:solidFill>
                  <a:schemeClr val="accent1">
                    <a:lumMod val="75000"/>
                  </a:schemeClr>
                </a:solidFill>
              </a:rPr>
              <a:t>(Anwendung darf normale Auswertung nicht beeinträchtigen und berechtigten Interessen der Rechtsinhaber nicht unzumutbar verletzten)</a:t>
            </a:r>
            <a:endParaRPr lang="de-DE" sz="2400" dirty="0">
              <a:solidFill>
                <a:schemeClr val="accent1">
                  <a:lumMod val="75000"/>
                </a:schemeClr>
              </a:solidFill>
            </a:endParaRPr>
          </a:p>
        </p:txBody>
      </p:sp>
      <p:sp>
        <p:nvSpPr>
          <p:cNvPr id="3" name="Inhaltsplatzhalter 2"/>
          <p:cNvSpPr>
            <a:spLocks noGrp="1"/>
          </p:cNvSpPr>
          <p:nvPr>
            <p:ph idx="1"/>
          </p:nvPr>
        </p:nvSpPr>
        <p:spPr/>
        <p:txBody>
          <a:bodyPr/>
          <a:lstStyle/>
          <a:p>
            <a:pPr marL="0" indent="0">
              <a:buNone/>
            </a:pPr>
            <a:endParaRPr lang="de-DE" sz="2000" dirty="0" smtClean="0"/>
          </a:p>
          <a:p>
            <a:pPr marL="457200" indent="-457200">
              <a:buAutoNum type="arabicParenBoth"/>
            </a:pPr>
            <a:r>
              <a:rPr lang="de-DE" sz="2000" dirty="0" smtClean="0"/>
              <a:t>Die Zustimmung des Rechtsinhabers ist nicht erforderlich, wenn die Vervielfältigung des Codes oder die Übersetzung der Codeform im Sinne des § </a:t>
            </a:r>
            <a:r>
              <a:rPr lang="de-DE" sz="2000" dirty="0" smtClean="0">
                <a:hlinkClick r:id="rId2"/>
              </a:rPr>
              <a:t>69c</a:t>
            </a:r>
            <a:r>
              <a:rPr lang="de-DE" sz="2000" dirty="0" smtClean="0"/>
              <a:t> Nr. 1 und 2 </a:t>
            </a:r>
            <a:r>
              <a:rPr lang="de-DE" sz="2000" dirty="0" err="1" smtClean="0"/>
              <a:t>unerläßlich</a:t>
            </a:r>
            <a:r>
              <a:rPr lang="de-DE" sz="2000" dirty="0" smtClean="0"/>
              <a:t> ist, um die erforderlichen Informationen zur Herstellung der Interoperabilität eines unabhängig geschaffenen Computerprogramms mit anderen Programmen zu erhalten, sofern folgende Bedingungen erfüllt sind:</a:t>
            </a:r>
          </a:p>
          <a:p>
            <a:pPr marL="0" indent="0">
              <a:buNone/>
            </a:pPr>
            <a:endParaRPr lang="de-DE" sz="2000" dirty="0" smtClean="0"/>
          </a:p>
          <a:p>
            <a:pPr marL="457200" indent="-457200">
              <a:buAutoNum type="arabicPeriod"/>
            </a:pPr>
            <a:r>
              <a:rPr lang="de-DE" sz="2000" dirty="0" smtClean="0"/>
              <a:t>Berechtigte nehmen die Handlung vor</a:t>
            </a:r>
          </a:p>
          <a:p>
            <a:pPr marL="457200" indent="-457200">
              <a:buAutoNum type="arabicPeriod"/>
            </a:pPr>
            <a:r>
              <a:rPr lang="de-DE" sz="2000" dirty="0" smtClean="0"/>
              <a:t>Notwendige Informationen zur Herstellung der Interoperabilität sind diesen Berechtigten nicht bekannt.</a:t>
            </a:r>
          </a:p>
          <a:p>
            <a:pPr marL="457200" indent="-457200">
              <a:buAutoNum type="arabicPeriod"/>
            </a:pPr>
            <a:r>
              <a:rPr lang="de-DE" sz="2000" dirty="0" smtClean="0"/>
              <a:t>Handlungen beschränken sich auf die Teile des ursprünglichen Programms, die zur Interoperabilität notwendig sind.</a:t>
            </a:r>
          </a:p>
          <a:p>
            <a:pPr marL="0" indent="0">
              <a:buNone/>
            </a:pPr>
            <a:endParaRPr lang="de-DE" dirty="0"/>
          </a:p>
        </p:txBody>
      </p:sp>
    </p:spTree>
    <p:extLst>
      <p:ext uri="{BB962C8B-B14F-4D97-AF65-F5344CB8AC3E}">
        <p14:creationId xmlns:p14="http://schemas.microsoft.com/office/powerpoint/2010/main" val="354748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b="1" dirty="0" smtClean="0">
                <a:solidFill>
                  <a:schemeClr val="accent1">
                    <a:lumMod val="75000"/>
                  </a:schemeClr>
                </a:solidFill>
              </a:rPr>
              <a:t/>
            </a:r>
            <a:br>
              <a:rPr lang="de-DE" sz="2800" b="1" dirty="0" smtClean="0">
                <a:solidFill>
                  <a:schemeClr val="accent1">
                    <a:lumMod val="75000"/>
                  </a:schemeClr>
                </a:solidFill>
              </a:rPr>
            </a:br>
            <a:r>
              <a:rPr lang="de-DE" sz="2800" b="1" dirty="0" smtClean="0">
                <a:solidFill>
                  <a:schemeClr val="accent1">
                    <a:lumMod val="75000"/>
                  </a:schemeClr>
                </a:solidFill>
              </a:rPr>
              <a:t>§ 69e</a:t>
            </a:r>
            <a:br>
              <a:rPr lang="de-DE" sz="2800" b="1" dirty="0" smtClean="0">
                <a:solidFill>
                  <a:schemeClr val="accent1">
                    <a:lumMod val="75000"/>
                  </a:schemeClr>
                </a:solidFill>
              </a:rPr>
            </a:br>
            <a:r>
              <a:rPr lang="de-DE" sz="2800" b="1" dirty="0" err="1" smtClean="0">
                <a:solidFill>
                  <a:schemeClr val="accent1">
                    <a:lumMod val="75000"/>
                  </a:schemeClr>
                </a:solidFill>
              </a:rPr>
              <a:t>Dekompilierung</a:t>
            </a:r>
            <a:r>
              <a:rPr lang="de-DE" sz="2800" b="1" dirty="0" smtClean="0">
                <a:solidFill>
                  <a:schemeClr val="accent1">
                    <a:lumMod val="75000"/>
                  </a:schemeClr>
                </a:solidFill>
              </a:rPr>
              <a:t/>
            </a:r>
            <a:br>
              <a:rPr lang="de-DE" sz="2800" b="1" dirty="0" smtClean="0">
                <a:solidFill>
                  <a:schemeClr val="accent1">
                    <a:lumMod val="75000"/>
                  </a:schemeClr>
                </a:solidFill>
              </a:rPr>
            </a:br>
            <a:endParaRPr lang="de-DE" sz="2800" dirty="0">
              <a:solidFill>
                <a:schemeClr val="accent1">
                  <a:lumMod val="75000"/>
                </a:schemeClr>
              </a:solidFill>
            </a:endParaRPr>
          </a:p>
        </p:txBody>
      </p:sp>
      <p:sp>
        <p:nvSpPr>
          <p:cNvPr id="3" name="Inhaltsplatzhalter 2"/>
          <p:cNvSpPr>
            <a:spLocks noGrp="1"/>
          </p:cNvSpPr>
          <p:nvPr>
            <p:ph idx="1"/>
          </p:nvPr>
        </p:nvSpPr>
        <p:spPr/>
        <p:txBody>
          <a:bodyPr>
            <a:normAutofit/>
          </a:bodyPr>
          <a:lstStyle/>
          <a:p>
            <a:pPr marL="0" indent="0">
              <a:buNone/>
            </a:pPr>
            <a:endParaRPr lang="de-DE" sz="2000" dirty="0" smtClean="0"/>
          </a:p>
          <a:p>
            <a:pPr marL="0" indent="0">
              <a:buNone/>
            </a:pPr>
            <a:r>
              <a:rPr lang="de-DE" sz="2000" dirty="0" smtClean="0"/>
              <a:t>(2) Bei Handlungen nach Absatz 1 gewonnene Informationen dürfen nicht</a:t>
            </a:r>
          </a:p>
          <a:p>
            <a:pPr marL="0" indent="0">
              <a:buNone/>
            </a:pPr>
            <a:endParaRPr lang="de-DE" sz="2000" dirty="0" smtClean="0"/>
          </a:p>
          <a:p>
            <a:pPr marL="457200" indent="-457200">
              <a:buAutoNum type="arabicPeriod"/>
            </a:pPr>
            <a:r>
              <a:rPr lang="de-DE" sz="2000" dirty="0" smtClean="0"/>
              <a:t>zu anderen Zwecken als zur Herstellung der Interoperabilität des unabhängig geschaffenen Programms verwendet werden,</a:t>
            </a:r>
          </a:p>
          <a:p>
            <a:pPr marL="457200" indent="-457200">
              <a:buAutoNum type="arabicPeriod"/>
            </a:pPr>
            <a:r>
              <a:rPr lang="de-DE" sz="2000" dirty="0" smtClean="0"/>
              <a:t>an Dritte weitergegeben werden, es sei denn, </a:t>
            </a:r>
            <a:r>
              <a:rPr lang="de-DE" sz="2000" dirty="0" err="1" smtClean="0"/>
              <a:t>daß</a:t>
            </a:r>
            <a:r>
              <a:rPr lang="de-DE" sz="2000" dirty="0" smtClean="0"/>
              <a:t> dies für die Interoperabilität des unabhängig geschaffenen Programms notwendig ist,</a:t>
            </a:r>
          </a:p>
          <a:p>
            <a:pPr marL="457200" indent="-457200">
              <a:buAutoNum type="arabicPeriod"/>
            </a:pPr>
            <a:r>
              <a:rPr lang="de-DE" sz="2000" dirty="0" smtClean="0"/>
              <a:t>für die Entwicklung, Herstellung oder Vermarktung eines Programms mit im wesentlichen ähnlicher Ausdrucksform oder für irgendwelche anderen das Urheberrecht verletzenden Handlungen verwendet werden.</a:t>
            </a:r>
            <a:endParaRPr lang="de-DE" sz="2000" dirty="0"/>
          </a:p>
        </p:txBody>
      </p:sp>
    </p:spTree>
    <p:extLst>
      <p:ext uri="{BB962C8B-B14F-4D97-AF65-F5344CB8AC3E}">
        <p14:creationId xmlns:p14="http://schemas.microsoft.com/office/powerpoint/2010/main" val="1278147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3100" b="1" dirty="0" smtClean="0">
                <a:solidFill>
                  <a:schemeClr val="accent1">
                    <a:lumMod val="75000"/>
                  </a:schemeClr>
                </a:solidFill>
              </a:rPr>
              <a:t/>
            </a:r>
            <a:br>
              <a:rPr lang="de-DE" sz="3100" b="1" dirty="0" smtClean="0">
                <a:solidFill>
                  <a:schemeClr val="accent1">
                    <a:lumMod val="75000"/>
                  </a:schemeClr>
                </a:solidFill>
              </a:rPr>
            </a:br>
            <a:r>
              <a:rPr lang="de-DE" sz="2700" b="1" dirty="0" smtClean="0">
                <a:solidFill>
                  <a:schemeClr val="accent1">
                    <a:lumMod val="75000"/>
                  </a:schemeClr>
                </a:solidFill>
              </a:rPr>
              <a:t>§ 69g</a:t>
            </a:r>
            <a:br>
              <a:rPr lang="de-DE" sz="2700" b="1" dirty="0" smtClean="0">
                <a:solidFill>
                  <a:schemeClr val="accent1">
                    <a:lumMod val="75000"/>
                  </a:schemeClr>
                </a:solidFill>
              </a:rPr>
            </a:br>
            <a:r>
              <a:rPr lang="de-DE" sz="2700" b="1" dirty="0" smtClean="0">
                <a:solidFill>
                  <a:schemeClr val="accent1">
                    <a:lumMod val="75000"/>
                  </a:schemeClr>
                </a:solidFill>
              </a:rPr>
              <a:t>Anwendung sonstiger Rechtsvorschriften; Vertragsrecht</a:t>
            </a:r>
            <a:r>
              <a:rPr lang="de-DE" sz="2700" b="1" dirty="0" smtClean="0"/>
              <a:t/>
            </a:r>
            <a:br>
              <a:rPr lang="de-DE" sz="2700" b="1" dirty="0" smtClean="0"/>
            </a:br>
            <a:endParaRPr lang="de-DE" sz="2700" dirty="0"/>
          </a:p>
        </p:txBody>
      </p:sp>
      <p:sp>
        <p:nvSpPr>
          <p:cNvPr id="3" name="Inhaltsplatzhalter 2"/>
          <p:cNvSpPr>
            <a:spLocks noGrp="1"/>
          </p:cNvSpPr>
          <p:nvPr>
            <p:ph idx="1"/>
          </p:nvPr>
        </p:nvSpPr>
        <p:spPr/>
        <p:txBody>
          <a:bodyPr>
            <a:normAutofit/>
          </a:bodyPr>
          <a:lstStyle/>
          <a:p>
            <a:pPr marL="0" indent="0">
              <a:buNone/>
            </a:pPr>
            <a:endParaRPr lang="de-DE" sz="2000" dirty="0" smtClean="0"/>
          </a:p>
          <a:p>
            <a:pPr marL="457200" indent="-457200">
              <a:buAutoNum type="arabicParenBoth"/>
            </a:pPr>
            <a:r>
              <a:rPr lang="de-DE" sz="2000" dirty="0" smtClean="0"/>
              <a:t>Die Bestimmungen dieses Abschnitts lassen die Anwendung sonstiger Rechtsvorschriften auf Computerprogramme, insbesondere über den Schutz von Erfindungen, Topographien von Halbleitererzeugnissen, Marken und den Schutz gegen unlauteren Wettbewerb einschließlich des Schutzes von Geschäfts- und Betriebsgeheimnissen, sowie schuldrechtliche Vereinbarungen unberührt.</a:t>
            </a:r>
          </a:p>
          <a:p>
            <a:pPr marL="0" indent="0">
              <a:buNone/>
            </a:pPr>
            <a:endParaRPr lang="de-DE" sz="2000" dirty="0" smtClean="0"/>
          </a:p>
          <a:p>
            <a:pPr marL="457200" indent="-457200">
              <a:buAutoNum type="arabicParenBoth" startAt="2"/>
            </a:pPr>
            <a:r>
              <a:rPr lang="de-DE" sz="2000" b="1" dirty="0" smtClean="0">
                <a:solidFill>
                  <a:schemeClr val="accent1">
                    <a:lumMod val="75000"/>
                  </a:schemeClr>
                </a:solidFill>
              </a:rPr>
              <a:t>Vertragliche Bestimmungen, die in Widerspruch zu § </a:t>
            </a:r>
            <a:r>
              <a:rPr lang="de-DE" sz="2000" b="1" dirty="0" smtClean="0">
                <a:solidFill>
                  <a:schemeClr val="accent1">
                    <a:lumMod val="75000"/>
                  </a:schemeClr>
                </a:solidFill>
                <a:hlinkClick r:id="rId2"/>
              </a:rPr>
              <a:t>69d</a:t>
            </a:r>
            <a:r>
              <a:rPr lang="de-DE" sz="2000" b="1" dirty="0" smtClean="0">
                <a:solidFill>
                  <a:schemeClr val="accent1">
                    <a:lumMod val="75000"/>
                  </a:schemeClr>
                </a:solidFill>
              </a:rPr>
              <a:t> Abs. 2 und 3 </a:t>
            </a:r>
            <a:r>
              <a:rPr lang="de-DE" sz="2000" dirty="0" smtClean="0"/>
              <a:t>(Sicherheitskopie und Untersuchung) </a:t>
            </a:r>
            <a:r>
              <a:rPr lang="de-DE" sz="2000" b="1" dirty="0" smtClean="0">
                <a:solidFill>
                  <a:schemeClr val="accent1">
                    <a:lumMod val="75000"/>
                  </a:schemeClr>
                </a:solidFill>
              </a:rPr>
              <a:t>und § </a:t>
            </a:r>
            <a:r>
              <a:rPr lang="de-DE" sz="2000" b="1" dirty="0" smtClean="0">
                <a:solidFill>
                  <a:schemeClr val="accent1">
                    <a:lumMod val="75000"/>
                  </a:schemeClr>
                </a:solidFill>
                <a:hlinkClick r:id="rId3"/>
              </a:rPr>
              <a:t>69e</a:t>
            </a:r>
            <a:r>
              <a:rPr lang="de-DE" sz="2000" b="1" dirty="0" smtClean="0">
                <a:solidFill>
                  <a:schemeClr val="accent1">
                    <a:lumMod val="75000"/>
                  </a:schemeClr>
                </a:solidFill>
              </a:rPr>
              <a:t> </a:t>
            </a:r>
            <a:r>
              <a:rPr lang="de-DE" sz="2000" dirty="0" smtClean="0"/>
              <a:t>(</a:t>
            </a:r>
            <a:r>
              <a:rPr lang="de-DE" sz="2000" dirty="0" err="1" smtClean="0"/>
              <a:t>Dekompilierung</a:t>
            </a:r>
            <a:r>
              <a:rPr lang="de-DE" sz="2000" dirty="0" smtClean="0"/>
              <a:t>) </a:t>
            </a:r>
            <a:r>
              <a:rPr lang="de-DE" sz="2000" b="1" dirty="0" smtClean="0">
                <a:solidFill>
                  <a:schemeClr val="accent1">
                    <a:lumMod val="75000"/>
                  </a:schemeClr>
                </a:solidFill>
              </a:rPr>
              <a:t>stehen, sind nichtig.</a:t>
            </a:r>
          </a:p>
          <a:p>
            <a:pPr marL="0" indent="0">
              <a:buNone/>
            </a:pPr>
            <a:endParaRPr lang="de-DE" sz="2000" dirty="0"/>
          </a:p>
        </p:txBody>
      </p:sp>
    </p:spTree>
    <p:extLst>
      <p:ext uri="{BB962C8B-B14F-4D97-AF65-F5344CB8AC3E}">
        <p14:creationId xmlns:p14="http://schemas.microsoft.com/office/powerpoint/2010/main" val="520639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Bildschirmpräsentation (4:3)</PresentationFormat>
  <Paragraphs>44</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vt:lpstr>
      <vt:lpstr>Schutz von Computerprogrammen Urheberrechtsgesetz, Abschnitt 8 - Besondere Bestimmungen für Computerprogramme (§§ 69a - 69g) </vt:lpstr>
      <vt:lpstr> § 69a  Gegenstand des Schutzes </vt:lpstr>
      <vt:lpstr> § 69b Urheber in Arbeits- und Dienstverhältnissen </vt:lpstr>
      <vt:lpstr>§ 69c Zustimmungsbedürftige Handlungen</vt:lpstr>
      <vt:lpstr> § 69d Ausnahmen von den zustimmungsbedürftigen Handlungen  (nur für Berechtigte) </vt:lpstr>
      <vt:lpstr>§ 69e Dekompilierung (Anwendung darf normale Auswertung nicht beeinträchtigen und berechtigten Interessen der Rechtsinhaber nicht unzumutbar verletzten)</vt:lpstr>
      <vt:lpstr> § 69e Dekompilierung </vt:lpstr>
      <vt:lpstr> § 69g Anwendung sonstiger Rechtsvorschriften; Vertragsrecht </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Schutz von Computerprogrammen </dc:title>
  <dc:creator>Beger, Prof. Dr. Gabriele</dc:creator>
  <cp:lastModifiedBy>Beger, Prof. Dr. Gabriele</cp:lastModifiedBy>
  <cp:revision>7</cp:revision>
  <dcterms:created xsi:type="dcterms:W3CDTF">2014-06-18T06:57:43Z</dcterms:created>
  <dcterms:modified xsi:type="dcterms:W3CDTF">2014-06-18T08:21:07Z</dcterms:modified>
</cp:coreProperties>
</file>