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933" autoAdjust="0"/>
    <p:restoredTop sz="94660"/>
  </p:normalViewPr>
  <p:slideViewPr>
    <p:cSldViewPr snapToGrid="0">
      <p:cViewPr varScale="1">
        <p:scale>
          <a:sx n="64" d="100"/>
          <a:sy n="64" d="100"/>
        </p:scale>
        <p:origin x="102"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prstGeom prst="rect">
            <a:avLst/>
          </a:prstGeom>
        </p:spPr>
        <p:txBody>
          <a:bodyPr/>
          <a:lstStyle/>
          <a:p>
            <a:pPr lvl="0"/>
            <a:endParaRPr dirty="0"/>
          </a:p>
        </p:txBody>
      </p:sp>
      <p:sp>
        <p:nvSpPr>
          <p:cNvPr id="82" name="Shape 82"/>
          <p:cNvSpPr>
            <a:spLocks noGrp="1"/>
          </p:cNvSpPr>
          <p:nvPr>
            <p:ph type="body" sz="quarter" idx="1"/>
          </p:nvPr>
        </p:nvSpPr>
        <p:spPr>
          <a:prstGeom prst="rect">
            <a:avLst/>
          </a:prstGeom>
        </p:spPr>
        <p:txBody>
          <a:bodyPr/>
          <a:lstStyle/>
          <a:p>
            <a:pPr lvl="0" defTabSz="647700">
              <a:lnSpc>
                <a:spcPct val="100000"/>
              </a:lnSpc>
              <a:defRPr sz="1800"/>
            </a:pPr>
            <a:r>
              <a:rPr sz="2600" dirty="0" err="1">
                <a:latin typeface="Helvetica"/>
                <a:ea typeface="Helvetica"/>
                <a:cs typeface="Helvetica"/>
                <a:sym typeface="Helvetica"/>
              </a:rPr>
              <a:t>primär</a:t>
            </a:r>
            <a:r>
              <a:rPr sz="2600" dirty="0">
                <a:latin typeface="Helvetica"/>
                <a:ea typeface="Helvetica"/>
                <a:cs typeface="Helvetica"/>
                <a:sym typeface="Helvetica"/>
              </a:rPr>
              <a:t> = </a:t>
            </a:r>
            <a:r>
              <a:rPr sz="2600" dirty="0" err="1">
                <a:latin typeface="Helvetica"/>
                <a:ea typeface="Helvetica"/>
                <a:cs typeface="Helvetica"/>
                <a:sym typeface="Helvetica"/>
              </a:rPr>
              <a:t>direkte</a:t>
            </a:r>
            <a:r>
              <a:rPr sz="2600" dirty="0">
                <a:latin typeface="Helvetica"/>
                <a:ea typeface="Helvetica"/>
                <a:cs typeface="Helvetica"/>
                <a:sym typeface="Helvetica"/>
              </a:rPr>
              <a:t> </a:t>
            </a:r>
            <a:r>
              <a:rPr sz="2600" dirty="0" err="1">
                <a:latin typeface="Helvetica"/>
                <a:ea typeface="Helvetica"/>
                <a:cs typeface="Helvetica"/>
                <a:sym typeface="Helvetica"/>
              </a:rPr>
              <a:t>Benutzer</a:t>
            </a:r>
            <a:endParaRPr sz="2600" dirty="0">
              <a:latin typeface="Helvetica"/>
              <a:ea typeface="Helvetica"/>
              <a:cs typeface="Helvetica"/>
              <a:sym typeface="Helvetica"/>
            </a:endParaRPr>
          </a:p>
          <a:p>
            <a:pPr lvl="0" defTabSz="647700">
              <a:lnSpc>
                <a:spcPct val="100000"/>
              </a:lnSpc>
              <a:defRPr sz="1800"/>
            </a:pPr>
            <a:r>
              <a:rPr sz="2600" dirty="0" err="1">
                <a:latin typeface="Helvetica"/>
                <a:ea typeface="Helvetica"/>
                <a:cs typeface="Helvetica"/>
                <a:sym typeface="Helvetica"/>
              </a:rPr>
              <a:t>sekundär</a:t>
            </a:r>
            <a:r>
              <a:rPr sz="2600" dirty="0">
                <a:latin typeface="Helvetica"/>
                <a:ea typeface="Helvetica"/>
                <a:cs typeface="Helvetica"/>
                <a:sym typeface="Helvetica"/>
              </a:rPr>
              <a:t> = </a:t>
            </a:r>
            <a:r>
              <a:rPr sz="2600" dirty="0" err="1">
                <a:latin typeface="Helvetica"/>
                <a:ea typeface="Helvetica"/>
                <a:cs typeface="Helvetica"/>
                <a:sym typeface="Helvetica"/>
              </a:rPr>
              <a:t>Gelegenheits</a:t>
            </a:r>
            <a:r>
              <a:rPr sz="2600" dirty="0">
                <a:latin typeface="Helvetica"/>
                <a:ea typeface="Helvetica"/>
                <a:cs typeface="Helvetica"/>
                <a:sym typeface="Helvetica"/>
              </a:rPr>
              <a:t>- </a:t>
            </a:r>
            <a:r>
              <a:rPr sz="2600" dirty="0" err="1">
                <a:latin typeface="Helvetica"/>
                <a:ea typeface="Helvetica"/>
                <a:cs typeface="Helvetica"/>
                <a:sym typeface="Helvetica"/>
              </a:rPr>
              <a:t>oder</a:t>
            </a:r>
            <a:r>
              <a:rPr sz="2600" dirty="0">
                <a:latin typeface="Helvetica"/>
                <a:ea typeface="Helvetica"/>
                <a:cs typeface="Helvetica"/>
                <a:sym typeface="Helvetica"/>
              </a:rPr>
              <a:t> </a:t>
            </a:r>
            <a:r>
              <a:rPr sz="2600" dirty="0" err="1">
                <a:latin typeface="Helvetica"/>
                <a:ea typeface="Helvetica"/>
                <a:cs typeface="Helvetica"/>
                <a:sym typeface="Helvetica"/>
              </a:rPr>
              <a:t>Mitbenutzer</a:t>
            </a:r>
            <a:endParaRPr sz="2600" dirty="0">
              <a:latin typeface="Helvetica"/>
              <a:ea typeface="Helvetica"/>
              <a:cs typeface="Helvetica"/>
              <a:sym typeface="Helvetica"/>
            </a:endParaRPr>
          </a:p>
          <a:p>
            <a:pPr lvl="0" defTabSz="647700">
              <a:lnSpc>
                <a:spcPct val="100000"/>
              </a:lnSpc>
              <a:defRPr sz="1800"/>
            </a:pPr>
            <a:r>
              <a:rPr sz="2600" dirty="0" err="1">
                <a:latin typeface="Helvetica"/>
                <a:ea typeface="Helvetica"/>
                <a:cs typeface="Helvetica"/>
                <a:sym typeface="Helvetica"/>
              </a:rPr>
              <a:t>tertiär</a:t>
            </a:r>
            <a:r>
              <a:rPr sz="2600" dirty="0">
                <a:latin typeface="Helvetica"/>
                <a:ea typeface="Helvetica"/>
                <a:cs typeface="Helvetica"/>
                <a:sym typeface="Helvetica"/>
              </a:rPr>
              <a:t> = </a:t>
            </a:r>
            <a:r>
              <a:rPr sz="2600" dirty="0" err="1">
                <a:latin typeface="Helvetica"/>
                <a:ea typeface="Helvetica"/>
                <a:cs typeface="Helvetica"/>
                <a:sym typeface="Helvetica"/>
              </a:rPr>
              <a:t>Entscheider</a:t>
            </a:r>
            <a:r>
              <a:rPr sz="2600" dirty="0">
                <a:latin typeface="Helvetica"/>
                <a:ea typeface="Helvetica"/>
                <a:cs typeface="Helvetica"/>
                <a:sym typeface="Helvetica"/>
              </a:rPr>
              <a:t> </a:t>
            </a:r>
            <a:r>
              <a:rPr sz="2600" dirty="0" err="1">
                <a:latin typeface="Helvetica"/>
                <a:ea typeface="Helvetica"/>
                <a:cs typeface="Helvetica"/>
                <a:sym typeface="Helvetica"/>
              </a:rPr>
              <a:t>über</a:t>
            </a:r>
            <a:r>
              <a:rPr sz="2600" dirty="0">
                <a:latin typeface="Helvetica"/>
                <a:ea typeface="Helvetica"/>
                <a:cs typeface="Helvetica"/>
                <a:sym typeface="Helvetica"/>
              </a:rPr>
              <a:t> </a:t>
            </a:r>
            <a:r>
              <a:rPr sz="2600" dirty="0" err="1">
                <a:latin typeface="Helvetica"/>
                <a:ea typeface="Helvetica"/>
                <a:cs typeface="Helvetica"/>
                <a:sym typeface="Helvetica"/>
              </a:rPr>
              <a:t>Kauf</a:t>
            </a:r>
            <a:endParaRPr sz="2600" dirty="0">
              <a:latin typeface="Helvetica"/>
              <a:ea typeface="Helvetica"/>
              <a:cs typeface="Helvetica"/>
              <a:sym typeface="Helvetica"/>
            </a:endParaRPr>
          </a:p>
          <a:p>
            <a:pPr lvl="0" defTabSz="647700">
              <a:lnSpc>
                <a:spcPct val="100000"/>
              </a:lnSpc>
              <a:defRPr sz="1800"/>
            </a:pPr>
            <a:endParaRPr sz="2600" dirty="0">
              <a:latin typeface="Helvetica"/>
              <a:ea typeface="Helvetica"/>
              <a:cs typeface="Helvetica"/>
              <a:sym typeface="Helvetica"/>
            </a:endParaRPr>
          </a:p>
          <a:p>
            <a:pPr lvl="0" defTabSz="647700">
              <a:lnSpc>
                <a:spcPct val="100000"/>
              </a:lnSpc>
              <a:defRPr sz="1800"/>
            </a:pPr>
            <a:r>
              <a:rPr sz="2600" dirty="0">
                <a:latin typeface="Helvetica"/>
                <a:ea typeface="Helvetica"/>
                <a:cs typeface="Helvetica"/>
                <a:sym typeface="Helvetica"/>
              </a:rPr>
              <a:t>-&gt;</a:t>
            </a:r>
            <a:r>
              <a:rPr sz="2600" dirty="0" err="1">
                <a:latin typeface="Helvetica"/>
                <a:ea typeface="Helvetica"/>
                <a:cs typeface="Helvetica"/>
                <a:sym typeface="Helvetica"/>
              </a:rPr>
              <a:t>Übung</a:t>
            </a:r>
            <a:r>
              <a:rPr sz="2600" dirty="0">
                <a:latin typeface="Helvetica"/>
                <a:ea typeface="Helvetica"/>
                <a:cs typeface="Helvetica"/>
                <a:sym typeface="Helvetica"/>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el &amp; Untertitel">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Titeltext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Titeltext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Titeltext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Titeltext</a:t>
            </a:r>
          </a:p>
        </p:txBody>
      </p:sp>
      <p:sp>
        <p:nvSpPr>
          <p:cNvPr id="14" name="Shape 14"/>
          <p:cNvSpPr>
            <a:spLocks noGrp="1"/>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
        <p:nvSpPr>
          <p:cNvPr id="22" name="Shape 22"/>
          <p:cNvSpPr>
            <a:spLocks noGrp="1"/>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Textebene 1</a:t>
            </a:r>
          </a:p>
          <a:p>
            <a:pPr lvl="1">
              <a:defRPr sz="1800">
                <a:solidFill>
                  <a:srgbClr val="000000"/>
                </a:solidFill>
              </a:defRPr>
            </a:pPr>
            <a:r>
              <a:rPr sz="2800">
                <a:solidFill>
                  <a:srgbClr val="FFFFFF"/>
                </a:solidFill>
              </a:rPr>
              <a:t>Textebene 2</a:t>
            </a:r>
          </a:p>
          <a:p>
            <a:pPr lvl="2">
              <a:defRPr sz="1800">
                <a:solidFill>
                  <a:srgbClr val="000000"/>
                </a:solidFill>
              </a:defRPr>
            </a:pPr>
            <a:r>
              <a:rPr sz="2800">
                <a:solidFill>
                  <a:srgbClr val="FFFFFF"/>
                </a:solidFill>
              </a:rPr>
              <a:t>Textebene 3</a:t>
            </a:r>
          </a:p>
          <a:p>
            <a:pPr lvl="3">
              <a:defRPr sz="1800">
                <a:solidFill>
                  <a:srgbClr val="000000"/>
                </a:solidFill>
              </a:defRPr>
            </a:pPr>
            <a:r>
              <a:rPr sz="2800">
                <a:solidFill>
                  <a:srgbClr val="FFFFFF"/>
                </a:solidFill>
              </a:rPr>
              <a:t>Textebene 4</a:t>
            </a:r>
          </a:p>
          <a:p>
            <a:pPr lvl="4">
              <a:defRPr sz="1800">
                <a:solidFill>
                  <a:srgbClr val="000000"/>
                </a:solidFill>
              </a:defRPr>
            </a:pPr>
            <a:r>
              <a:rPr sz="2800">
                <a:solidFill>
                  <a:srgbClr val="FFFFFF"/>
                </a:solidFill>
              </a:rPr>
              <a:t>Textebene 5</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8000">
                <a:solidFill>
                  <a:srgbClr val="FFFFFF"/>
                </a:solidFill>
              </a:rPr>
              <a:t>Titeltext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p:nvPr/>
        </p:nvSpPr>
        <p:spPr>
          <a:xfrm>
            <a:off x="342900" y="1346200"/>
            <a:ext cx="3644900" cy="3746500"/>
          </a:xfrm>
          <a:prstGeom prst="rect">
            <a:avLst/>
          </a:prstGeom>
          <a:solidFill>
            <a:srgbClr val="B8B8B8"/>
          </a:solidFill>
          <a:ln w="12700">
            <a:miter lim="400000"/>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34" name="Shape 34"/>
          <p:cNvSpPr/>
          <p:nvPr/>
        </p:nvSpPr>
        <p:spPr>
          <a:xfrm>
            <a:off x="1079500" y="1571658"/>
            <a:ext cx="2155105" cy="3515116"/>
          </a:xfrm>
          <a:custGeom>
            <a:avLst/>
            <a:gdLst/>
            <a:ahLst/>
            <a:cxnLst>
              <a:cxn ang="0">
                <a:pos x="wd2" y="hd2"/>
              </a:cxn>
              <a:cxn ang="5400000">
                <a:pos x="wd2" y="hd2"/>
              </a:cxn>
              <a:cxn ang="10800000">
                <a:pos x="wd2" y="hd2"/>
              </a:cxn>
              <a:cxn ang="16200000">
                <a:pos x="wd2" y="hd2"/>
              </a:cxn>
            </a:cxnLst>
            <a:rect l="0" t="0" r="r" b="b"/>
            <a:pathLst>
              <a:path w="21477" h="21585" extrusionOk="0">
                <a:moveTo>
                  <a:pt x="0" y="21585"/>
                </a:moveTo>
                <a:cubicBezTo>
                  <a:pt x="3532" y="16172"/>
                  <a:pt x="3532" y="16172"/>
                  <a:pt x="3532" y="16172"/>
                </a:cubicBezTo>
                <a:cubicBezTo>
                  <a:pt x="2875" y="16172"/>
                  <a:pt x="2875" y="16172"/>
                  <a:pt x="2875" y="16172"/>
                </a:cubicBezTo>
                <a:cubicBezTo>
                  <a:pt x="2875" y="16172"/>
                  <a:pt x="2505" y="15919"/>
                  <a:pt x="2300" y="15869"/>
                </a:cubicBezTo>
                <a:cubicBezTo>
                  <a:pt x="2094" y="15818"/>
                  <a:pt x="1437" y="15540"/>
                  <a:pt x="1396" y="15287"/>
                </a:cubicBezTo>
                <a:cubicBezTo>
                  <a:pt x="1314" y="15059"/>
                  <a:pt x="1602" y="14705"/>
                  <a:pt x="1725" y="14604"/>
                </a:cubicBezTo>
                <a:cubicBezTo>
                  <a:pt x="1807" y="14528"/>
                  <a:pt x="2176" y="14225"/>
                  <a:pt x="2176" y="14225"/>
                </a:cubicBezTo>
                <a:cubicBezTo>
                  <a:pt x="2259" y="13795"/>
                  <a:pt x="2259" y="13795"/>
                  <a:pt x="2259" y="13795"/>
                </a:cubicBezTo>
                <a:cubicBezTo>
                  <a:pt x="2259" y="13795"/>
                  <a:pt x="2012" y="13415"/>
                  <a:pt x="2012" y="13314"/>
                </a:cubicBezTo>
                <a:cubicBezTo>
                  <a:pt x="2012" y="13238"/>
                  <a:pt x="1971" y="12378"/>
                  <a:pt x="1971" y="12378"/>
                </a:cubicBezTo>
                <a:cubicBezTo>
                  <a:pt x="1971" y="12378"/>
                  <a:pt x="2012" y="11797"/>
                  <a:pt x="2053" y="11696"/>
                </a:cubicBezTo>
                <a:cubicBezTo>
                  <a:pt x="2094" y="11620"/>
                  <a:pt x="3614" y="8559"/>
                  <a:pt x="3778" y="8458"/>
                </a:cubicBezTo>
                <a:cubicBezTo>
                  <a:pt x="3901" y="8382"/>
                  <a:pt x="4846" y="7978"/>
                  <a:pt x="4846" y="7978"/>
                </a:cubicBezTo>
                <a:cubicBezTo>
                  <a:pt x="5872" y="7623"/>
                  <a:pt x="5872" y="7623"/>
                  <a:pt x="5872" y="7623"/>
                </a:cubicBezTo>
                <a:cubicBezTo>
                  <a:pt x="5872" y="7623"/>
                  <a:pt x="6160" y="6814"/>
                  <a:pt x="6447" y="6485"/>
                </a:cubicBezTo>
                <a:cubicBezTo>
                  <a:pt x="6735" y="6156"/>
                  <a:pt x="7310" y="5474"/>
                  <a:pt x="7310" y="5474"/>
                </a:cubicBezTo>
                <a:cubicBezTo>
                  <a:pt x="7310" y="5474"/>
                  <a:pt x="6735" y="4689"/>
                  <a:pt x="6694" y="4588"/>
                </a:cubicBezTo>
                <a:cubicBezTo>
                  <a:pt x="6652" y="4512"/>
                  <a:pt x="6529" y="4032"/>
                  <a:pt x="6529" y="4032"/>
                </a:cubicBezTo>
                <a:cubicBezTo>
                  <a:pt x="6529" y="4032"/>
                  <a:pt x="6160" y="3703"/>
                  <a:pt x="6119" y="3577"/>
                </a:cubicBezTo>
                <a:cubicBezTo>
                  <a:pt x="6037" y="3450"/>
                  <a:pt x="5626" y="2590"/>
                  <a:pt x="5749" y="1857"/>
                </a:cubicBezTo>
                <a:cubicBezTo>
                  <a:pt x="5913" y="1148"/>
                  <a:pt x="6652" y="693"/>
                  <a:pt x="6858" y="541"/>
                </a:cubicBezTo>
                <a:cubicBezTo>
                  <a:pt x="7104" y="390"/>
                  <a:pt x="8172" y="137"/>
                  <a:pt x="8418" y="61"/>
                </a:cubicBezTo>
                <a:cubicBezTo>
                  <a:pt x="8665" y="10"/>
                  <a:pt x="9691" y="-15"/>
                  <a:pt x="10266" y="10"/>
                </a:cubicBezTo>
                <a:cubicBezTo>
                  <a:pt x="10882" y="36"/>
                  <a:pt x="11580" y="339"/>
                  <a:pt x="11786" y="491"/>
                </a:cubicBezTo>
                <a:cubicBezTo>
                  <a:pt x="11991" y="643"/>
                  <a:pt x="12566" y="1199"/>
                  <a:pt x="12607" y="1452"/>
                </a:cubicBezTo>
                <a:cubicBezTo>
                  <a:pt x="12689" y="1680"/>
                  <a:pt x="12771" y="2084"/>
                  <a:pt x="12771" y="2236"/>
                </a:cubicBezTo>
                <a:cubicBezTo>
                  <a:pt x="12771" y="2363"/>
                  <a:pt x="12689" y="2767"/>
                  <a:pt x="12689" y="2767"/>
                </a:cubicBezTo>
                <a:cubicBezTo>
                  <a:pt x="12689" y="2767"/>
                  <a:pt x="12771" y="2792"/>
                  <a:pt x="12853" y="2919"/>
                </a:cubicBezTo>
                <a:cubicBezTo>
                  <a:pt x="12976" y="3045"/>
                  <a:pt x="13017" y="3475"/>
                  <a:pt x="12894" y="3703"/>
                </a:cubicBezTo>
                <a:cubicBezTo>
                  <a:pt x="12894" y="3703"/>
                  <a:pt x="12812" y="4057"/>
                  <a:pt x="12566" y="4259"/>
                </a:cubicBezTo>
                <a:cubicBezTo>
                  <a:pt x="12443" y="4386"/>
                  <a:pt x="12155" y="4411"/>
                  <a:pt x="12155" y="4437"/>
                </a:cubicBezTo>
                <a:cubicBezTo>
                  <a:pt x="12032" y="4563"/>
                  <a:pt x="12155" y="4765"/>
                  <a:pt x="12155" y="4765"/>
                </a:cubicBezTo>
                <a:cubicBezTo>
                  <a:pt x="12155" y="4765"/>
                  <a:pt x="13305" y="5246"/>
                  <a:pt x="13551" y="5549"/>
                </a:cubicBezTo>
                <a:cubicBezTo>
                  <a:pt x="13798" y="5853"/>
                  <a:pt x="14578" y="6511"/>
                  <a:pt x="14578" y="6511"/>
                </a:cubicBezTo>
                <a:cubicBezTo>
                  <a:pt x="14578" y="6511"/>
                  <a:pt x="15851" y="6713"/>
                  <a:pt x="16426" y="6839"/>
                </a:cubicBezTo>
                <a:cubicBezTo>
                  <a:pt x="17001" y="6966"/>
                  <a:pt x="18027" y="7295"/>
                  <a:pt x="18192" y="7421"/>
                </a:cubicBezTo>
                <a:cubicBezTo>
                  <a:pt x="18315" y="7522"/>
                  <a:pt x="19095" y="8635"/>
                  <a:pt x="19177" y="8762"/>
                </a:cubicBezTo>
                <a:cubicBezTo>
                  <a:pt x="19300" y="8888"/>
                  <a:pt x="20163" y="11139"/>
                  <a:pt x="20245" y="11367"/>
                </a:cubicBezTo>
                <a:cubicBezTo>
                  <a:pt x="20368" y="11620"/>
                  <a:pt x="20450" y="12024"/>
                  <a:pt x="20614" y="12126"/>
                </a:cubicBezTo>
                <a:cubicBezTo>
                  <a:pt x="20738" y="12201"/>
                  <a:pt x="20943" y="12606"/>
                  <a:pt x="20943" y="12808"/>
                </a:cubicBezTo>
                <a:cubicBezTo>
                  <a:pt x="20943" y="13011"/>
                  <a:pt x="20861" y="13415"/>
                  <a:pt x="20697" y="13415"/>
                </a:cubicBezTo>
                <a:cubicBezTo>
                  <a:pt x="20573" y="13415"/>
                  <a:pt x="20368" y="13618"/>
                  <a:pt x="20368" y="13618"/>
                </a:cubicBezTo>
                <a:cubicBezTo>
                  <a:pt x="20368" y="13618"/>
                  <a:pt x="20738" y="13770"/>
                  <a:pt x="20820" y="13947"/>
                </a:cubicBezTo>
                <a:cubicBezTo>
                  <a:pt x="20861" y="14124"/>
                  <a:pt x="21230" y="14250"/>
                  <a:pt x="21189" y="14452"/>
                </a:cubicBezTo>
                <a:cubicBezTo>
                  <a:pt x="21148" y="14655"/>
                  <a:pt x="20943" y="14908"/>
                  <a:pt x="20943" y="14908"/>
                </a:cubicBezTo>
                <a:cubicBezTo>
                  <a:pt x="20943" y="14908"/>
                  <a:pt x="21354" y="15262"/>
                  <a:pt x="21354" y="15540"/>
                </a:cubicBezTo>
                <a:cubicBezTo>
                  <a:pt x="21354" y="15818"/>
                  <a:pt x="21600" y="15742"/>
                  <a:pt x="21395" y="15945"/>
                </a:cubicBezTo>
                <a:cubicBezTo>
                  <a:pt x="21189" y="16172"/>
                  <a:pt x="20943" y="16400"/>
                  <a:pt x="20943" y="16400"/>
                </a:cubicBezTo>
                <a:cubicBezTo>
                  <a:pt x="21477" y="17108"/>
                  <a:pt x="21477" y="17108"/>
                  <a:pt x="21477" y="17108"/>
                </a:cubicBezTo>
                <a:cubicBezTo>
                  <a:pt x="20368" y="17867"/>
                  <a:pt x="20368" y="17867"/>
                  <a:pt x="20368" y="17867"/>
                </a:cubicBezTo>
                <a:cubicBezTo>
                  <a:pt x="20163" y="17513"/>
                  <a:pt x="20163" y="17513"/>
                  <a:pt x="20163" y="17513"/>
                </a:cubicBezTo>
                <a:cubicBezTo>
                  <a:pt x="19588" y="17715"/>
                  <a:pt x="19588" y="17715"/>
                  <a:pt x="19588" y="17715"/>
                </a:cubicBezTo>
                <a:cubicBezTo>
                  <a:pt x="19177" y="17690"/>
                  <a:pt x="19177" y="17690"/>
                  <a:pt x="19177" y="17690"/>
                </a:cubicBezTo>
                <a:cubicBezTo>
                  <a:pt x="18931" y="18095"/>
                  <a:pt x="18931" y="18095"/>
                  <a:pt x="18931" y="18095"/>
                </a:cubicBezTo>
                <a:cubicBezTo>
                  <a:pt x="18931" y="18095"/>
                  <a:pt x="18849" y="18272"/>
                  <a:pt x="18767" y="18423"/>
                </a:cubicBezTo>
                <a:cubicBezTo>
                  <a:pt x="18643" y="18575"/>
                  <a:pt x="18356" y="18676"/>
                  <a:pt x="18356" y="18676"/>
                </a:cubicBezTo>
                <a:cubicBezTo>
                  <a:pt x="18767" y="21534"/>
                  <a:pt x="18767" y="21534"/>
                  <a:pt x="18767" y="21534"/>
                </a:cubicBezTo>
                <a:lnTo>
                  <a:pt x="0" y="21585"/>
                </a:lnTo>
                <a:close/>
              </a:path>
            </a:pathLst>
          </a:custGeom>
          <a:solidFill>
            <a:srgbClr val="FF0000"/>
          </a:solidFill>
          <a:ln w="3175">
            <a:solidFill>
              <a:srgbClr val="524265"/>
            </a:solidFill>
            <a:round/>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35" name="Shape 35"/>
          <p:cNvSpPr/>
          <p:nvPr/>
        </p:nvSpPr>
        <p:spPr>
          <a:xfrm>
            <a:off x="330200" y="6707429"/>
            <a:ext cx="3924300" cy="172354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buClr>
                <a:srgbClr val="6C6C6C"/>
              </a:buClr>
              <a:buFont typeface="Arial Narrow"/>
              <a:defRPr sz="16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600" dirty="0" smtClean="0">
                <a:solidFill>
                  <a:srgbClr val="6C6C6C"/>
                </a:solidFill>
                <a:uFill>
                  <a:solidFill>
                    <a:srgbClr val="6C6C6C"/>
                  </a:solidFill>
                </a:uFill>
              </a:rPr>
              <a:t>Arbeitet seit 2 Jahren in der Bibliothek. Hat bereits mehrere Versionen von Verwaltungssoftware benutzt. Arbeitet nur an Wochenenden, um sich um ihre Kinder zu kümmern. Hat keinen eigenen Computer zuhause, wodurch sie trotz langer Beschäftigung in der Bibliothek nicht schnell und konsistent am Computer arbeiten kann.</a:t>
            </a:r>
            <a:endParaRPr sz="1600" dirty="0">
              <a:solidFill>
                <a:srgbClr val="6C6C6C"/>
              </a:solidFill>
              <a:uFill>
                <a:solidFill>
                  <a:srgbClr val="6C6C6C"/>
                </a:solidFill>
              </a:uFill>
            </a:endParaRPr>
          </a:p>
        </p:txBody>
      </p:sp>
      <p:sp>
        <p:nvSpPr>
          <p:cNvPr id="36" name="Shape 36"/>
          <p:cNvSpPr/>
          <p:nvPr/>
        </p:nvSpPr>
        <p:spPr>
          <a:xfrm>
            <a:off x="4660900" y="2999367"/>
            <a:ext cx="4140200" cy="375487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marL="545479" lvl="0" indent="-545479" algn="l">
              <a:spcBef>
                <a:spcPts val="1100"/>
              </a:spcBef>
              <a:buClr>
                <a:srgbClr val="0085CC"/>
              </a:buClr>
              <a:buFont typeface="Wingdings"/>
              <a:defRPr sz="1800">
                <a:solidFill>
                  <a:srgbClr val="000000"/>
                </a:solidFill>
              </a:defRPr>
            </a:pPr>
            <a:r>
              <a:rPr b="1" dirty="0">
                <a:solidFill>
                  <a:srgbClr val="6C6C6C"/>
                </a:solidFill>
                <a:uFill>
                  <a:solidFill>
                    <a:srgbClr val="6C6C6C"/>
                  </a:solidFill>
                </a:uFill>
                <a:latin typeface="Arial Narrow"/>
                <a:ea typeface="Arial Narrow"/>
                <a:cs typeface="Arial Narrow"/>
                <a:sym typeface="Arial Narrow"/>
              </a:rPr>
              <a:t>Motivations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Etwas Geld an Wochenenden dazu verdienen </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Bedürfnis von einem Job mit Mensch-Interaktionen</a:t>
            </a:r>
            <a:endParaRPr sz="1600" dirty="0" smtClean="0">
              <a:solidFill>
                <a:srgbClr val="6C6C6C"/>
              </a:solidFill>
              <a:uFill>
                <a:solidFill>
                  <a:srgbClr val="6C6C6C"/>
                </a:solidFill>
              </a:uFill>
              <a:latin typeface="Arial Narrow"/>
              <a:ea typeface="Arial Narrow"/>
              <a:cs typeface="Arial Narrow"/>
              <a:sym typeface="Arial Narrow"/>
            </a:endParaRPr>
          </a:p>
          <a:p>
            <a:pPr marL="545479" lvl="0" indent="-545479" algn="l">
              <a:spcBef>
                <a:spcPts val="400"/>
              </a:spcBef>
              <a:buClr>
                <a:srgbClr val="0085CC"/>
              </a:buClr>
              <a:buFont typeface="Wingdings"/>
              <a:defRPr sz="1800">
                <a:solidFill>
                  <a:srgbClr val="000000"/>
                </a:solidFill>
              </a:defRPr>
            </a:pPr>
            <a:r>
              <a:rPr b="1" dirty="0" smtClean="0">
                <a:solidFill>
                  <a:srgbClr val="6C6C6C"/>
                </a:solidFill>
                <a:uFill>
                  <a:solidFill>
                    <a:srgbClr val="6C6C6C"/>
                  </a:solidFill>
                </a:uFill>
                <a:latin typeface="Arial Narrow"/>
                <a:ea typeface="Arial Narrow"/>
                <a:cs typeface="Arial Narrow"/>
                <a:sym typeface="Arial Narrow"/>
              </a:rPr>
              <a:t>Goals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So wenig Komplikationen für Kunden wie möglich</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Mitarbeitern keine zusätzliche Arbeit machen.</a:t>
            </a:r>
            <a:endParaRPr sz="1600" dirty="0">
              <a:solidFill>
                <a:srgbClr val="6C6C6C"/>
              </a:solidFill>
              <a:uFill>
                <a:solidFill>
                  <a:srgbClr val="6C6C6C"/>
                </a:solidFill>
              </a:uFill>
              <a:latin typeface="Arial Narrow"/>
              <a:ea typeface="Arial Narrow"/>
              <a:cs typeface="Arial Narrow"/>
              <a:sym typeface="Arial Narrow"/>
            </a:endParaRPr>
          </a:p>
          <a:p>
            <a:pPr marL="545479" lvl="0" indent="-545479" algn="l">
              <a:spcBef>
                <a:spcPts val="400"/>
              </a:spcBef>
              <a:buClr>
                <a:srgbClr val="0085CC"/>
              </a:buClr>
              <a:buFont typeface="Wingdings"/>
              <a:defRPr sz="1800">
                <a:solidFill>
                  <a:srgbClr val="000000"/>
                </a:solidFill>
              </a:defRPr>
            </a:pPr>
            <a:r>
              <a:rPr b="1" dirty="0">
                <a:solidFill>
                  <a:srgbClr val="6C6C6C"/>
                </a:solidFill>
                <a:uFill>
                  <a:solidFill>
                    <a:srgbClr val="6C6C6C"/>
                  </a:solidFill>
                </a:uFill>
                <a:latin typeface="Arial Narrow"/>
                <a:ea typeface="Arial Narrow"/>
                <a:cs typeface="Arial Narrow"/>
                <a:sym typeface="Arial Narrow"/>
              </a:rPr>
              <a:t>Pain </a:t>
            </a:r>
            <a:r>
              <a:rPr b="1" dirty="0" smtClean="0">
                <a:solidFill>
                  <a:srgbClr val="6C6C6C"/>
                </a:solidFill>
                <a:uFill>
                  <a:solidFill>
                    <a:srgbClr val="6C6C6C"/>
                  </a:solidFill>
                </a:uFill>
                <a:latin typeface="Arial Narrow"/>
                <a:ea typeface="Arial Narrow"/>
                <a:cs typeface="Arial Narrow"/>
                <a:sym typeface="Arial Narrow"/>
              </a:rPr>
              <a:t>points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Muss Zeit am Anfang einer Schicht aufwenden, um die Arbeit der Woche nachzuvollziehen</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Langsame Bearbeitung von Aufgaben am Computer</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Kann einfache Probleme mit Computern nicht ohne Hilfe lösen</a:t>
            </a:r>
          </a:p>
        </p:txBody>
      </p:sp>
      <p:sp>
        <p:nvSpPr>
          <p:cNvPr id="37" name="Shape 37"/>
          <p:cNvSpPr/>
          <p:nvPr/>
        </p:nvSpPr>
        <p:spPr>
          <a:xfrm>
            <a:off x="4762500" y="1277789"/>
            <a:ext cx="4457700" cy="10156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Name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Jennifer Rush</a:t>
            </a:r>
            <a:endParaRPr sz="2200" dirty="0">
              <a:solidFill>
                <a:srgbClr val="6C6C6C"/>
              </a:solidFill>
              <a:uFill>
                <a:solidFill>
                  <a:srgbClr val="6C6C6C"/>
                </a:solidFill>
              </a:uFill>
              <a:latin typeface="Arial Narrow"/>
              <a:ea typeface="Arial Narrow"/>
              <a:cs typeface="Arial Narrow"/>
              <a:sym typeface="Arial Narrow"/>
            </a:endParaRPr>
          </a:p>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Type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engagiert, erfahren, ruhig</a:t>
            </a:r>
            <a:endParaRPr sz="2200" dirty="0">
              <a:solidFill>
                <a:srgbClr val="6C6C6C"/>
              </a:solidFill>
              <a:uFill>
                <a:solidFill>
                  <a:srgbClr val="6C6C6C"/>
                </a:solidFill>
              </a:uFill>
              <a:latin typeface="Arial Narrow"/>
              <a:ea typeface="Arial Narrow"/>
              <a:cs typeface="Arial Narrow"/>
              <a:sym typeface="Arial Narrow"/>
            </a:endParaRPr>
          </a:p>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Role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Mitarbeiterin</a:t>
            </a:r>
            <a:endParaRPr sz="2200" dirty="0">
              <a:solidFill>
                <a:srgbClr val="6C6C6C"/>
              </a:solidFill>
              <a:uFill>
                <a:solidFill>
                  <a:srgbClr val="6C6C6C"/>
                </a:solidFill>
              </a:uFill>
              <a:latin typeface="Arial Narrow"/>
              <a:ea typeface="Arial Narrow"/>
              <a:cs typeface="Arial Narrow"/>
              <a:sym typeface="Arial Narrow"/>
            </a:endParaRPr>
          </a:p>
        </p:txBody>
      </p:sp>
      <p:sp>
        <p:nvSpPr>
          <p:cNvPr id="38" name="Shape 38"/>
          <p:cNvSpPr/>
          <p:nvPr/>
        </p:nvSpPr>
        <p:spPr>
          <a:xfrm>
            <a:off x="330200" y="5390794"/>
            <a:ext cx="3924300" cy="86177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buClr>
                <a:srgbClr val="6C6C6C"/>
              </a:buClr>
              <a:buFont typeface="Arial Narrow"/>
              <a:defRPr sz="1800">
                <a:solidFill>
                  <a:srgbClr val="000000"/>
                </a:solidFill>
              </a:defRPr>
            </a:pPr>
            <a:r>
              <a:rPr sz="2800" b="1" i="1" dirty="0" smtClean="0">
                <a:solidFill>
                  <a:srgbClr val="6C6C6C"/>
                </a:solidFill>
                <a:uFill>
                  <a:solidFill>
                    <a:srgbClr val="6C6C6C"/>
                  </a:solidFill>
                </a:uFill>
                <a:latin typeface="Arial Narrow"/>
                <a:ea typeface="Arial Narrow"/>
                <a:cs typeface="Arial Narrow"/>
                <a:sym typeface="Arial Narrow"/>
              </a:rPr>
              <a:t>“</a:t>
            </a:r>
            <a:r>
              <a:rPr lang="de-DE" sz="2800" b="1" i="1" dirty="0" smtClean="0">
                <a:solidFill>
                  <a:srgbClr val="6C6C6C"/>
                </a:solidFill>
                <a:uFill>
                  <a:solidFill>
                    <a:srgbClr val="6C6C6C"/>
                  </a:solidFill>
                </a:uFill>
                <a:latin typeface="Arial Narrow"/>
                <a:ea typeface="Arial Narrow"/>
                <a:cs typeface="Arial Narrow"/>
                <a:sym typeface="Arial Narrow"/>
              </a:rPr>
              <a:t>Ich bin von unserer neuen Software begeistert.</a:t>
            </a:r>
            <a:r>
              <a:rPr sz="2800" b="1" i="1" dirty="0" smtClean="0">
                <a:solidFill>
                  <a:srgbClr val="6C6C6C"/>
                </a:solidFill>
                <a:uFill>
                  <a:solidFill>
                    <a:srgbClr val="6C6C6C"/>
                  </a:solidFill>
                </a:uFill>
                <a:latin typeface="Arial Narrow"/>
                <a:ea typeface="Arial Narrow"/>
                <a:cs typeface="Arial Narrow"/>
                <a:sym typeface="Arial Narrow"/>
              </a:rPr>
              <a:t>” </a:t>
            </a:r>
            <a:endParaRPr sz="2800" b="1" i="1" dirty="0">
              <a:solidFill>
                <a:srgbClr val="6C6C6C"/>
              </a:solidFill>
              <a:uFill>
                <a:solidFill>
                  <a:srgbClr val="6C6C6C"/>
                </a:solidFill>
              </a:uFill>
              <a:latin typeface="Arial Narrow"/>
              <a:ea typeface="Arial Narrow"/>
              <a:cs typeface="Arial Narrow"/>
              <a:sym typeface="Arial Narrow"/>
            </a:endParaRPr>
          </a:p>
        </p:txBody>
      </p:sp>
      <p:sp>
        <p:nvSpPr>
          <p:cNvPr id="39" name="Shape 39"/>
          <p:cNvSpPr/>
          <p:nvPr/>
        </p:nvSpPr>
        <p:spPr>
          <a:xfrm>
            <a:off x="9213991" y="1282913"/>
            <a:ext cx="3162301"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buClr>
                <a:srgbClr val="6C6C6C"/>
              </a:buClr>
              <a:buFont typeface="Arial Narrow"/>
              <a:defRPr sz="1800" b="1">
                <a:solidFill>
                  <a:srgbClr val="6C6C6C"/>
                </a:solidFill>
                <a:uFill>
                  <a:solidFill>
                    <a:srgbClr val="6C6C6C"/>
                  </a:solidFill>
                </a:uFill>
                <a:latin typeface="Arial Narrow"/>
                <a:ea typeface="Arial Narrow"/>
                <a:cs typeface="Arial Narrow"/>
                <a:sym typeface="Arial Narrow"/>
              </a:defRPr>
            </a:lvl1pPr>
          </a:lstStyle>
          <a:p>
            <a:pPr lvl="0">
              <a:defRPr b="0">
                <a:solidFill>
                  <a:srgbClr val="000000"/>
                </a:solidFill>
                <a:uFillTx/>
              </a:defRPr>
            </a:pPr>
            <a:r>
              <a:rPr b="1" dirty="0" smtClean="0">
                <a:solidFill>
                  <a:srgbClr val="6C6C6C"/>
                </a:solidFill>
                <a:uFill>
                  <a:solidFill>
                    <a:srgbClr val="6C6C6C"/>
                  </a:solidFill>
                </a:uFill>
              </a:rPr>
              <a:t>Behaviors</a:t>
            </a:r>
            <a:endParaRPr b="1" dirty="0">
              <a:solidFill>
                <a:srgbClr val="6C6C6C"/>
              </a:solidFill>
              <a:uFill>
                <a:solidFill>
                  <a:srgbClr val="6C6C6C"/>
                </a:solidFill>
              </a:uFill>
            </a:endParaRPr>
          </a:p>
        </p:txBody>
      </p:sp>
      <p:grpSp>
        <p:nvGrpSpPr>
          <p:cNvPr id="44" name="Group 44"/>
          <p:cNvGrpSpPr/>
          <p:nvPr/>
        </p:nvGrpSpPr>
        <p:grpSpPr>
          <a:xfrm>
            <a:off x="9207500" y="1809978"/>
            <a:ext cx="3373968" cy="742977"/>
            <a:chOff x="0" y="44678"/>
            <a:chExt cx="3373967" cy="742976"/>
          </a:xfrm>
        </p:grpSpPr>
        <p:sp>
          <p:nvSpPr>
            <p:cNvPr id="40" name="Shape 40"/>
            <p:cNvSpPr/>
            <p:nvPr/>
          </p:nvSpPr>
          <p:spPr>
            <a:xfrm>
              <a:off x="173566" y="419100"/>
              <a:ext cx="3035301" cy="2259"/>
            </a:xfrm>
            <a:prstGeom prst="line">
              <a:avLst/>
            </a:prstGeom>
            <a:noFill/>
            <a:ln w="12700" cap="flat">
              <a:solidFill>
                <a:srgbClr val="00B5F1"/>
              </a:solidFill>
              <a:prstDash val="solid"/>
              <a:round/>
              <a:headEnd type="triangle" w="med" len="sm"/>
              <a:tailEnd type="triangle" w="med" len="sm"/>
            </a:ln>
            <a:effectLst/>
          </p:spPr>
          <p:txBody>
            <a:bodyPr wrap="square" lIns="0" tIns="0" rIns="0" bIns="0" numCol="1" anchor="ctr">
              <a:noAutofit/>
            </a:bodyPr>
            <a:lstStyle/>
            <a:p>
              <a:pPr lvl="0" algn="l" defTabSz="457200">
                <a:defRPr sz="1200">
                  <a:solidFill>
                    <a:srgbClr val="000000"/>
                  </a:solidFill>
                  <a:latin typeface="Helvetica"/>
                  <a:ea typeface="Helvetica"/>
                  <a:cs typeface="Helvetica"/>
                  <a:sym typeface="Helvetica"/>
                </a:defRPr>
              </a:pPr>
              <a:endParaRPr dirty="0"/>
            </a:p>
          </p:txBody>
        </p:sp>
        <p:sp>
          <p:nvSpPr>
            <p:cNvPr id="41" name="Shape 41"/>
            <p:cNvSpPr/>
            <p:nvPr/>
          </p:nvSpPr>
          <p:spPr>
            <a:xfrm>
              <a:off x="29070" y="618377"/>
              <a:ext cx="1422401" cy="1692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lgn="l">
                <a:defRPr sz="1800">
                  <a:solidFill>
                    <a:srgbClr val="000000"/>
                  </a:solidFill>
                  <a:uFillTx/>
                </a:defRPr>
              </a:pPr>
              <a:r>
                <a:rPr lang="de-DE" sz="1100" dirty="0" smtClean="0">
                  <a:solidFill>
                    <a:srgbClr val="6C6C6C"/>
                  </a:solidFill>
                  <a:uFill>
                    <a:solidFill>
                      <a:srgbClr val="6C6C6C"/>
                    </a:solidFill>
                  </a:uFill>
                </a:rPr>
                <a:t>Sehr hoch                          </a:t>
              </a:r>
              <a:endParaRPr sz="1100" dirty="0">
                <a:solidFill>
                  <a:srgbClr val="6C6C6C"/>
                </a:solidFill>
                <a:uFill>
                  <a:solidFill>
                    <a:srgbClr val="6C6C6C"/>
                  </a:solidFill>
                </a:uFill>
              </a:endParaRPr>
            </a:p>
          </p:txBody>
        </p:sp>
        <p:sp>
          <p:nvSpPr>
            <p:cNvPr id="42" name="Shape 42"/>
            <p:cNvSpPr/>
            <p:nvPr/>
          </p:nvSpPr>
          <p:spPr>
            <a:xfrm>
              <a:off x="1799166" y="618377"/>
              <a:ext cx="1574801" cy="1692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100" dirty="0" smtClean="0">
                  <a:solidFill>
                    <a:srgbClr val="6C6C6C"/>
                  </a:solidFill>
                  <a:uFill>
                    <a:solidFill>
                      <a:srgbClr val="6C6C6C"/>
                    </a:solidFill>
                  </a:uFill>
                </a:rPr>
                <a:t>Sehr niedrig</a:t>
              </a:r>
              <a:endParaRPr sz="1100" dirty="0">
                <a:solidFill>
                  <a:srgbClr val="6C6C6C"/>
                </a:solidFill>
                <a:uFill>
                  <a:solidFill>
                    <a:srgbClr val="6C6C6C"/>
                  </a:solidFill>
                </a:uFill>
              </a:endParaRPr>
            </a:p>
          </p:txBody>
        </p:sp>
        <p:sp>
          <p:nvSpPr>
            <p:cNvPr id="43" name="Shape 43"/>
            <p:cNvSpPr/>
            <p:nvPr/>
          </p:nvSpPr>
          <p:spPr>
            <a:xfrm>
              <a:off x="0" y="44678"/>
              <a:ext cx="3048000" cy="2154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Computer-Affinität</a:t>
              </a:r>
              <a:endParaRPr sz="1400" dirty="0">
                <a:solidFill>
                  <a:srgbClr val="6C6C6C"/>
                </a:solidFill>
                <a:uFill>
                  <a:solidFill>
                    <a:srgbClr val="6C6C6C"/>
                  </a:solidFill>
                </a:uFill>
              </a:endParaRPr>
            </a:p>
          </p:txBody>
        </p:sp>
      </p:grpSp>
      <p:grpSp>
        <p:nvGrpSpPr>
          <p:cNvPr id="48" name="Group 48"/>
          <p:cNvGrpSpPr/>
          <p:nvPr/>
        </p:nvGrpSpPr>
        <p:grpSpPr>
          <a:xfrm>
            <a:off x="9207500" y="2887219"/>
            <a:ext cx="3373968" cy="740720"/>
            <a:chOff x="0" y="44678"/>
            <a:chExt cx="3373967" cy="740719"/>
          </a:xfrm>
        </p:grpSpPr>
        <p:sp>
          <p:nvSpPr>
            <p:cNvPr id="45" name="Shape 45"/>
            <p:cNvSpPr/>
            <p:nvPr/>
          </p:nvSpPr>
          <p:spPr>
            <a:xfrm>
              <a:off x="29070" y="616120"/>
              <a:ext cx="1422401" cy="1692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lgn="l">
                <a:defRPr sz="1800">
                  <a:solidFill>
                    <a:srgbClr val="000000"/>
                  </a:solidFill>
                  <a:uFillTx/>
                </a:defRPr>
              </a:pPr>
              <a:r>
                <a:rPr lang="de-DE" sz="1100" dirty="0" smtClean="0">
                  <a:solidFill>
                    <a:srgbClr val="6C6C6C"/>
                  </a:solidFill>
                  <a:uFill>
                    <a:solidFill>
                      <a:srgbClr val="6C6C6C"/>
                    </a:solidFill>
                  </a:uFill>
                </a:rPr>
                <a:t>Sehr hoch</a:t>
              </a:r>
              <a:endParaRPr sz="1100" dirty="0">
                <a:solidFill>
                  <a:srgbClr val="6C6C6C"/>
                </a:solidFill>
                <a:uFill>
                  <a:solidFill>
                    <a:srgbClr val="6C6C6C"/>
                  </a:solidFill>
                </a:uFill>
              </a:endParaRPr>
            </a:p>
          </p:txBody>
        </p:sp>
        <p:sp>
          <p:nvSpPr>
            <p:cNvPr id="46" name="Shape 46"/>
            <p:cNvSpPr/>
            <p:nvPr/>
          </p:nvSpPr>
          <p:spPr>
            <a:xfrm>
              <a:off x="1799166" y="616120"/>
              <a:ext cx="1574801" cy="1692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100" dirty="0" smtClean="0">
                  <a:solidFill>
                    <a:srgbClr val="6C6C6C"/>
                  </a:solidFill>
                  <a:uFill>
                    <a:solidFill>
                      <a:srgbClr val="6C6C6C"/>
                    </a:solidFill>
                  </a:uFill>
                </a:rPr>
                <a:t>Sehr niedrig</a:t>
              </a:r>
              <a:endParaRPr sz="1100" dirty="0">
                <a:solidFill>
                  <a:srgbClr val="6C6C6C"/>
                </a:solidFill>
                <a:uFill>
                  <a:solidFill>
                    <a:srgbClr val="6C6C6C"/>
                  </a:solidFill>
                </a:uFill>
              </a:endParaRPr>
            </a:p>
          </p:txBody>
        </p:sp>
        <p:sp>
          <p:nvSpPr>
            <p:cNvPr id="47" name="Shape 47"/>
            <p:cNvSpPr/>
            <p:nvPr/>
          </p:nvSpPr>
          <p:spPr>
            <a:xfrm>
              <a:off x="0" y="44678"/>
              <a:ext cx="3048000" cy="2154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Geduld</a:t>
              </a:r>
              <a:endParaRPr sz="1400" dirty="0">
                <a:solidFill>
                  <a:srgbClr val="6C6C6C"/>
                </a:solidFill>
                <a:uFill>
                  <a:solidFill>
                    <a:srgbClr val="6C6C6C"/>
                  </a:solidFill>
                </a:uFill>
              </a:endParaRPr>
            </a:p>
          </p:txBody>
        </p:sp>
      </p:grpSp>
      <p:grpSp>
        <p:nvGrpSpPr>
          <p:cNvPr id="52" name="Group 52"/>
          <p:cNvGrpSpPr/>
          <p:nvPr/>
        </p:nvGrpSpPr>
        <p:grpSpPr>
          <a:xfrm>
            <a:off x="9207500" y="4079326"/>
            <a:ext cx="3373968" cy="742413"/>
            <a:chOff x="0" y="44678"/>
            <a:chExt cx="3373967" cy="742412"/>
          </a:xfrm>
        </p:grpSpPr>
        <p:sp>
          <p:nvSpPr>
            <p:cNvPr id="49" name="Shape 49"/>
            <p:cNvSpPr/>
            <p:nvPr/>
          </p:nvSpPr>
          <p:spPr>
            <a:xfrm>
              <a:off x="29070" y="617813"/>
              <a:ext cx="1422401" cy="1692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lgn="l">
                <a:defRPr sz="1800">
                  <a:solidFill>
                    <a:srgbClr val="000000"/>
                  </a:solidFill>
                  <a:uFillTx/>
                </a:defRPr>
              </a:pPr>
              <a:r>
                <a:rPr lang="de-DE" sz="1100" dirty="0" smtClean="0">
                  <a:solidFill>
                    <a:srgbClr val="6C6C6C"/>
                  </a:solidFill>
                  <a:uFill>
                    <a:solidFill>
                      <a:srgbClr val="6C6C6C"/>
                    </a:solidFill>
                  </a:uFill>
                </a:rPr>
                <a:t>Sehr positiv</a:t>
              </a:r>
              <a:endParaRPr sz="1100" dirty="0">
                <a:solidFill>
                  <a:srgbClr val="6C6C6C"/>
                </a:solidFill>
                <a:uFill>
                  <a:solidFill>
                    <a:srgbClr val="6C6C6C"/>
                  </a:solidFill>
                </a:uFill>
              </a:endParaRPr>
            </a:p>
          </p:txBody>
        </p:sp>
        <p:sp>
          <p:nvSpPr>
            <p:cNvPr id="50" name="Shape 50"/>
            <p:cNvSpPr/>
            <p:nvPr/>
          </p:nvSpPr>
          <p:spPr>
            <a:xfrm>
              <a:off x="1799166" y="617813"/>
              <a:ext cx="1574801" cy="1692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100" dirty="0" smtClean="0">
                  <a:solidFill>
                    <a:srgbClr val="6C6C6C"/>
                  </a:solidFill>
                  <a:uFill>
                    <a:solidFill>
                      <a:srgbClr val="6C6C6C"/>
                    </a:solidFill>
                  </a:uFill>
                </a:rPr>
                <a:t>Sehr negativ</a:t>
              </a:r>
              <a:endParaRPr sz="1100" dirty="0">
                <a:solidFill>
                  <a:srgbClr val="6C6C6C"/>
                </a:solidFill>
                <a:uFill>
                  <a:solidFill>
                    <a:srgbClr val="6C6C6C"/>
                  </a:solidFill>
                </a:uFill>
              </a:endParaRPr>
            </a:p>
          </p:txBody>
        </p:sp>
        <p:sp>
          <p:nvSpPr>
            <p:cNvPr id="51" name="Shape 51"/>
            <p:cNvSpPr/>
            <p:nvPr/>
          </p:nvSpPr>
          <p:spPr>
            <a:xfrm>
              <a:off x="0" y="44678"/>
              <a:ext cx="3048000" cy="2154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Umgang mit Kunden</a:t>
              </a:r>
              <a:endParaRPr sz="1400" dirty="0">
                <a:solidFill>
                  <a:srgbClr val="6C6C6C"/>
                </a:solidFill>
                <a:uFill>
                  <a:solidFill>
                    <a:srgbClr val="6C6C6C"/>
                  </a:solidFill>
                </a:uFill>
              </a:endParaRPr>
            </a:p>
          </p:txBody>
        </p:sp>
      </p:grpSp>
      <p:grpSp>
        <p:nvGrpSpPr>
          <p:cNvPr id="56" name="Group 56"/>
          <p:cNvGrpSpPr/>
          <p:nvPr/>
        </p:nvGrpSpPr>
        <p:grpSpPr>
          <a:xfrm>
            <a:off x="9207500" y="5235309"/>
            <a:ext cx="3373968" cy="742130"/>
            <a:chOff x="0" y="44678"/>
            <a:chExt cx="3373967" cy="742129"/>
          </a:xfrm>
        </p:grpSpPr>
        <p:sp>
          <p:nvSpPr>
            <p:cNvPr id="53" name="Shape 53"/>
            <p:cNvSpPr/>
            <p:nvPr/>
          </p:nvSpPr>
          <p:spPr>
            <a:xfrm>
              <a:off x="29070" y="617530"/>
              <a:ext cx="1422401" cy="1692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lgn="l">
                <a:defRPr sz="1800">
                  <a:solidFill>
                    <a:srgbClr val="000000"/>
                  </a:solidFill>
                  <a:uFillTx/>
                </a:defRPr>
              </a:pPr>
              <a:r>
                <a:rPr lang="de-DE" sz="1100" dirty="0" smtClean="0">
                  <a:solidFill>
                    <a:srgbClr val="6C6C6C"/>
                  </a:solidFill>
                  <a:uFill>
                    <a:solidFill>
                      <a:srgbClr val="6C6C6C"/>
                    </a:solidFill>
                  </a:uFill>
                </a:rPr>
                <a:t>Engagiert</a:t>
              </a:r>
              <a:endParaRPr sz="1100" dirty="0">
                <a:solidFill>
                  <a:srgbClr val="6C6C6C"/>
                </a:solidFill>
                <a:uFill>
                  <a:solidFill>
                    <a:srgbClr val="6C6C6C"/>
                  </a:solidFill>
                </a:uFill>
              </a:endParaRPr>
            </a:p>
          </p:txBody>
        </p:sp>
        <p:sp>
          <p:nvSpPr>
            <p:cNvPr id="54" name="Shape 54"/>
            <p:cNvSpPr/>
            <p:nvPr/>
          </p:nvSpPr>
          <p:spPr>
            <a:xfrm>
              <a:off x="1799166" y="617530"/>
              <a:ext cx="1574801" cy="1692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100" dirty="0" smtClean="0">
                  <a:solidFill>
                    <a:srgbClr val="6C6C6C"/>
                  </a:solidFill>
                  <a:uFill>
                    <a:solidFill>
                      <a:srgbClr val="6C6C6C"/>
                    </a:solidFill>
                  </a:uFill>
                </a:rPr>
                <a:t>Faul</a:t>
              </a:r>
              <a:endParaRPr sz="1100" dirty="0">
                <a:solidFill>
                  <a:srgbClr val="6C6C6C"/>
                </a:solidFill>
                <a:uFill>
                  <a:solidFill>
                    <a:srgbClr val="6C6C6C"/>
                  </a:solidFill>
                </a:uFill>
              </a:endParaRPr>
            </a:p>
          </p:txBody>
        </p:sp>
        <p:sp>
          <p:nvSpPr>
            <p:cNvPr id="55" name="Shape 55"/>
            <p:cNvSpPr/>
            <p:nvPr/>
          </p:nvSpPr>
          <p:spPr>
            <a:xfrm>
              <a:off x="0" y="44678"/>
              <a:ext cx="3048000" cy="21544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Arbeitsmoral</a:t>
              </a:r>
              <a:endParaRPr sz="1400" dirty="0">
                <a:solidFill>
                  <a:srgbClr val="6C6C6C"/>
                </a:solidFill>
                <a:uFill>
                  <a:solidFill>
                    <a:srgbClr val="6C6C6C"/>
                  </a:solidFill>
                </a:uFill>
              </a:endParaRPr>
            </a:p>
          </p:txBody>
        </p:sp>
      </p:grpSp>
      <p:sp>
        <p:nvSpPr>
          <p:cNvPr id="57" name="Shape 57"/>
          <p:cNvSpPr/>
          <p:nvPr/>
        </p:nvSpPr>
        <p:spPr>
          <a:xfrm flipH="1">
            <a:off x="4441048" y="1411111"/>
            <a:ext cx="2259" cy="7797801"/>
          </a:xfrm>
          <a:prstGeom prst="line">
            <a:avLst/>
          </a:prstGeom>
          <a:ln w="12700">
            <a:solidFill>
              <a:srgbClr val="00B5F1"/>
            </a:solidFill>
            <a:round/>
          </a:ln>
        </p:spPr>
        <p:txBody>
          <a:bodyPr lIns="0" tIns="0" rIns="0" bIns="0" anchor="ctr"/>
          <a:lstStyle/>
          <a:p>
            <a:pPr lvl="0" algn="l" defTabSz="457200">
              <a:defRPr sz="1200">
                <a:solidFill>
                  <a:srgbClr val="000000"/>
                </a:solidFill>
                <a:latin typeface="Helvetica"/>
                <a:ea typeface="Helvetica"/>
                <a:cs typeface="Helvetica"/>
                <a:sym typeface="Helvetica"/>
              </a:defRPr>
            </a:pPr>
            <a:endParaRPr dirty="0"/>
          </a:p>
        </p:txBody>
      </p:sp>
      <p:sp>
        <p:nvSpPr>
          <p:cNvPr id="66" name="Shape 66"/>
          <p:cNvSpPr/>
          <p:nvPr/>
        </p:nvSpPr>
        <p:spPr>
          <a:xfrm flipH="1">
            <a:off x="8890000" y="1411111"/>
            <a:ext cx="2258" cy="7797801"/>
          </a:xfrm>
          <a:prstGeom prst="line">
            <a:avLst/>
          </a:prstGeom>
          <a:ln w="12700">
            <a:solidFill>
              <a:srgbClr val="00B5F1"/>
            </a:solidFill>
            <a:round/>
          </a:ln>
        </p:spPr>
        <p:txBody>
          <a:bodyPr lIns="0" tIns="0" rIns="0" bIns="0" anchor="ctr"/>
          <a:lstStyle/>
          <a:p>
            <a:pPr lvl="0" algn="l" defTabSz="457200">
              <a:defRPr sz="1200">
                <a:solidFill>
                  <a:srgbClr val="000000"/>
                </a:solidFill>
                <a:latin typeface="Helvetica"/>
                <a:ea typeface="Helvetica"/>
                <a:cs typeface="Helvetica"/>
                <a:sym typeface="Helvetica"/>
              </a:defRPr>
            </a:pPr>
            <a:endParaRPr dirty="0"/>
          </a:p>
        </p:txBody>
      </p:sp>
      <p:sp>
        <p:nvSpPr>
          <p:cNvPr id="67" name="Shape 67"/>
          <p:cNvSpPr/>
          <p:nvPr/>
        </p:nvSpPr>
        <p:spPr>
          <a:xfrm>
            <a:off x="647700" y="171026"/>
            <a:ext cx="8813800" cy="584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buClr>
                <a:srgbClr val="FFFFFF"/>
              </a:buClr>
              <a:buFont typeface="Arial"/>
              <a:defRPr sz="3400" b="1">
                <a:uFill>
                  <a:solidFill>
                    <a:srgbClr val="FFFFFF"/>
                  </a:solidFill>
                </a:uFill>
                <a:latin typeface="Arial"/>
                <a:ea typeface="Arial"/>
                <a:cs typeface="Arial"/>
                <a:sym typeface="Arial"/>
              </a:defRPr>
            </a:lvl1pPr>
          </a:lstStyle>
          <a:p>
            <a:pPr lvl="0">
              <a:defRPr sz="1800" b="0">
                <a:solidFill>
                  <a:srgbClr val="000000"/>
                </a:solidFill>
                <a:uFillTx/>
              </a:defRPr>
            </a:pPr>
            <a:r>
              <a:rPr sz="3400" b="1" dirty="0">
                <a:solidFill>
                  <a:srgbClr val="FFFFFF"/>
                </a:solidFill>
                <a:uFill>
                  <a:solidFill>
                    <a:srgbClr val="FFFFFF"/>
                  </a:solidFill>
                </a:uFill>
              </a:rPr>
              <a:t>&lt;Persona name&gt;</a:t>
            </a:r>
          </a:p>
        </p:txBody>
      </p:sp>
      <p:sp>
        <p:nvSpPr>
          <p:cNvPr id="68" name="Shape 68"/>
          <p:cNvSpPr/>
          <p:nvPr/>
        </p:nvSpPr>
        <p:spPr>
          <a:xfrm>
            <a:off x="11794067" y="2057401"/>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69" name="Shape 69"/>
          <p:cNvSpPr/>
          <p:nvPr/>
        </p:nvSpPr>
        <p:spPr>
          <a:xfrm>
            <a:off x="9372600" y="32893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dirty="0"/>
          </a:p>
        </p:txBody>
      </p:sp>
      <p:sp>
        <p:nvSpPr>
          <p:cNvPr id="70" name="Shape 70"/>
          <p:cNvSpPr/>
          <p:nvPr/>
        </p:nvSpPr>
        <p:spPr>
          <a:xfrm>
            <a:off x="9372600" y="44831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dirty="0"/>
          </a:p>
        </p:txBody>
      </p:sp>
      <p:sp>
        <p:nvSpPr>
          <p:cNvPr id="71" name="Shape 71"/>
          <p:cNvSpPr/>
          <p:nvPr/>
        </p:nvSpPr>
        <p:spPr>
          <a:xfrm>
            <a:off x="9372600" y="56261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dirty="0"/>
          </a:p>
        </p:txBody>
      </p:sp>
      <p:sp>
        <p:nvSpPr>
          <p:cNvPr id="73" name="Shape 73"/>
          <p:cNvSpPr/>
          <p:nvPr/>
        </p:nvSpPr>
        <p:spPr>
          <a:xfrm>
            <a:off x="10543734" y="3162300"/>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74" name="Shape 74"/>
          <p:cNvSpPr/>
          <p:nvPr/>
        </p:nvSpPr>
        <p:spPr>
          <a:xfrm>
            <a:off x="9422038" y="4343117"/>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75" name="Shape 75"/>
          <p:cNvSpPr/>
          <p:nvPr/>
        </p:nvSpPr>
        <p:spPr>
          <a:xfrm>
            <a:off x="10429434" y="5498259"/>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79" name="Shape 79"/>
          <p:cNvSpPr/>
          <p:nvPr/>
        </p:nvSpPr>
        <p:spPr>
          <a:xfrm>
            <a:off x="-165100" y="-177800"/>
            <a:ext cx="13220700" cy="1181100"/>
          </a:xfrm>
          <a:prstGeom prst="rect">
            <a:avLst/>
          </a:prstGeom>
          <a:solidFill>
            <a:srgbClr val="FF0000"/>
          </a:solidFill>
          <a:ln w="12700">
            <a:miter lim="400000"/>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80" name="Shape 80"/>
          <p:cNvSpPr/>
          <p:nvPr/>
        </p:nvSpPr>
        <p:spPr>
          <a:xfrm>
            <a:off x="419100" y="336034"/>
            <a:ext cx="2133918" cy="3693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marL="40639" marR="40639" algn="l" defTabSz="914400">
              <a:buClr>
                <a:srgbClr val="FFFFFF"/>
              </a:buClr>
              <a:buFont typeface="Arial"/>
              <a:defRPr sz="2400" b="1">
                <a:uFill>
                  <a:solidFill>
                    <a:srgbClr val="FFFFFF"/>
                  </a:solidFill>
                </a:uFill>
                <a:latin typeface="Arial"/>
                <a:ea typeface="Arial"/>
                <a:cs typeface="Arial"/>
                <a:sym typeface="Arial"/>
              </a:defRPr>
            </a:lvl1pPr>
          </a:lstStyle>
          <a:p>
            <a:pPr lvl="0">
              <a:defRPr sz="1800" b="0">
                <a:solidFill>
                  <a:srgbClr val="000000"/>
                </a:solidFill>
                <a:uFillTx/>
              </a:defRPr>
            </a:pPr>
            <a:r>
              <a:rPr lang="de-DE" sz="2400" b="1" dirty="0" smtClean="0">
                <a:solidFill>
                  <a:srgbClr val="FFFFFF"/>
                </a:solidFill>
                <a:uFill>
                  <a:solidFill>
                    <a:srgbClr val="FFFFFF"/>
                  </a:solidFill>
                </a:uFill>
              </a:rPr>
              <a:t>Jennifer Rush</a:t>
            </a:r>
            <a:endParaRPr sz="2400" b="1" dirty="0">
              <a:solidFill>
                <a:srgbClr val="FFFFFF"/>
              </a:solidFill>
              <a:uFill>
                <a:solidFill>
                  <a:srgbClr val="FFFFFF"/>
                </a:solidFill>
              </a:uFill>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167</Words>
  <Application>Microsoft Office PowerPoint</Application>
  <PresentationFormat>Benutzerdefiniert</PresentationFormat>
  <Paragraphs>35</Paragraphs>
  <Slides>1</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Arial</vt:lpstr>
      <vt:lpstr>Arial Narrow</vt:lpstr>
      <vt:lpstr>Gill Sans</vt:lpstr>
      <vt:lpstr>Helvetica</vt:lpstr>
      <vt:lpstr>Helvetica Light</vt:lpstr>
      <vt:lpstr>Helvetica Neue</vt:lpstr>
      <vt:lpstr>Wingdings</vt:lpstr>
      <vt:lpstr>Black</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Alex Hill</cp:lastModifiedBy>
  <cp:revision>9</cp:revision>
  <dcterms:modified xsi:type="dcterms:W3CDTF">2016-05-29T14:05:45Z</dcterms:modified>
</cp:coreProperties>
</file>