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0" r:id="rId4"/>
    <p:sldId id="261" r:id="rId5"/>
    <p:sldId id="262" r:id="rId6"/>
    <p:sldId id="277" r:id="rId7"/>
    <p:sldId id="263" r:id="rId8"/>
    <p:sldId id="264" r:id="rId9"/>
    <p:sldId id="278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6" r:id="rId18"/>
    <p:sldId id="279" r:id="rId19"/>
    <p:sldId id="271" r:id="rId20"/>
    <p:sldId id="272" r:id="rId21"/>
    <p:sldId id="273" r:id="rId22"/>
    <p:sldId id="280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3B58"/>
    <a:srgbClr val="0066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55" autoAdjust="0"/>
    <p:restoredTop sz="94717" autoAdjust="0"/>
  </p:normalViewPr>
  <p:slideViewPr>
    <p:cSldViewPr>
      <p:cViewPr varScale="1">
        <p:scale>
          <a:sx n="84" d="100"/>
          <a:sy n="84" d="100"/>
        </p:scale>
        <p:origin x="-84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1B62E-4729-4312-BA35-7F2918B77EF6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2E862-BC7F-4447-A22C-825E2B1DE5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2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329510" cy="365125"/>
          </a:xfrm>
          <a:ln>
            <a:noFill/>
          </a:ln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9586" y="6356350"/>
            <a:ext cx="757214" cy="365125"/>
          </a:xfrm>
          <a:ln>
            <a:noFill/>
          </a:ln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613CAE6-BA6C-46B6-BACF-9895D679C410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42844" y="6213494"/>
            <a:ext cx="8858312" cy="1588"/>
          </a:xfrm>
          <a:prstGeom prst="line">
            <a:avLst/>
          </a:prstGeom>
          <a:ln w="190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142844" y="1355710"/>
            <a:ext cx="7920000" cy="1588"/>
          </a:xfrm>
          <a:prstGeom prst="line">
            <a:avLst/>
          </a:prstGeom>
          <a:ln w="28575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3312594" y="1427148"/>
            <a:ext cx="5688562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9683-5CE7-4AC6-9A84-886AD159180D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8B92-7D88-41F8-88D5-B940A7DCE5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9683-5CE7-4AC6-9A84-886AD159180D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8B92-7D88-41F8-88D5-B940A7DCE5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9683-5CE7-4AC6-9A84-886AD159180D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8B92-7D88-41F8-88D5-B940A7DCE5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9683-5CE7-4AC6-9A84-886AD159180D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8B92-7D88-41F8-88D5-B940A7DCE5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9683-5CE7-4AC6-9A84-886AD159180D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8B92-7D88-41F8-88D5-B940A7DCE5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9683-5CE7-4AC6-9A84-886AD159180D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8B92-7D88-41F8-88D5-B940A7DCE5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9683-5CE7-4AC6-9A84-886AD159180D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8B92-7D88-41F8-88D5-B940A7DCE5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9683-5CE7-4AC6-9A84-886AD159180D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8B92-7D88-41F8-88D5-B940A7DCE5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9683-5CE7-4AC6-9A84-886AD159180D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8B92-7D88-41F8-88D5-B940A7DCE5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9683-5CE7-4AC6-9A84-886AD159180D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8B92-7D88-41F8-88D5-B940A7DCE5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F9683-5CE7-4AC6-9A84-886AD159180D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8B92-7D88-41F8-88D5-B940A7DCE59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928662" y="2071678"/>
            <a:ext cx="7286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4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39312"/>
            <a:ext cx="8286808" cy="212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Analyse Techniken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marL="625475"/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/>
            <a:r>
              <a:rPr lang="de-DE" sz="2000" b="1" dirty="0" smtClean="0">
                <a:latin typeface="Arial" pitchFamily="34" charset="0"/>
                <a:cs typeface="Arial" pitchFamily="34" charset="0"/>
              </a:rPr>
              <a:t>Man beachte auch Beziehungen zwischen Code Eigenschaften und Ownership Metriken:</a:t>
            </a:r>
            <a:endParaRPr lang="de-DE" sz="20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 descr="C:\Users\Alex\Desktop\fi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2996952"/>
            <a:ext cx="772477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39311"/>
            <a:ext cx="8286808" cy="534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Analyse Techniken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>
              <a:buClr>
                <a:srgbClr val="006699"/>
              </a:buClr>
              <a:tabLst>
                <a:tab pos="1168400" algn="l"/>
              </a:tabLst>
            </a:pPr>
            <a:endParaRPr lang="de-DE" sz="2400" b="1" dirty="0" smtClean="0">
              <a:latin typeface="Arial" pitchFamily="34" charset="0"/>
              <a:cs typeface="Arial" pitchFamily="34" charset="0"/>
            </a:endParaRPr>
          </a:p>
          <a:p>
            <a:pPr marL="625475">
              <a:buClr>
                <a:srgbClr val="006699"/>
              </a:buClr>
              <a:tabLst>
                <a:tab pos="1168400" algn="l"/>
              </a:tabLst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Multiple Lineare Regression</a:t>
            </a:r>
            <a:endParaRPr lang="de-DE" sz="2400" b="1" dirty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 	Welche Variablen haben Einfluss auf Ausfälle?</a:t>
            </a: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Wie groß ist der Effekt?</a:t>
            </a: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 	In welche Richtung geht der Effekt?</a:t>
            </a: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Wie viel Varianz in der Anzahl der Ausfälle wird von den Metriken erklärt? </a:t>
            </a: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endParaRPr lang="de-DE" sz="2000" b="1" dirty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500"/>
              </a:spcAft>
              <a:buClr>
                <a:srgbClr val="006699"/>
              </a:buClr>
              <a:tabLst>
                <a:tab pos="1168400" algn="l"/>
              </a:tabLst>
            </a:pP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Man vergleiche ein Model, das Ownership beinhaltet, mit einem Model, das es nicht beinhaltet.</a:t>
            </a:r>
            <a:endParaRPr lang="de-DE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77161"/>
            <a:ext cx="8286808" cy="210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2000" b="1" dirty="0">
              <a:latin typeface="Arial" pitchFamily="34" charset="0"/>
              <a:cs typeface="Arial" pitchFamily="34" charset="0"/>
            </a:endParaRP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Analyse Techniken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>
              <a:buClr>
                <a:srgbClr val="006699"/>
              </a:buClr>
              <a:tabLst>
                <a:tab pos="1168400" algn="l"/>
              </a:tabLst>
            </a:pP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625475">
              <a:buClr>
                <a:srgbClr val="006699"/>
              </a:buClr>
              <a:tabLst>
                <a:tab pos="1168400" algn="l"/>
              </a:tabLst>
            </a:pPr>
            <a:endParaRPr lang="de-DE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C:\Users\Alex\Desktop\tabl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8" y="2394276"/>
            <a:ext cx="9013024" cy="281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52369"/>
            <a:ext cx="8286808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Effekt von Minor Contributors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marL="625475"/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/>
            <a:r>
              <a:rPr lang="de-DE" sz="2000" b="1" dirty="0" smtClean="0">
                <a:latin typeface="Arial" pitchFamily="34" charset="0"/>
                <a:cs typeface="Arial" pitchFamily="34" charset="0"/>
              </a:rPr>
              <a:t>Zwei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 Analysen wurden angelegt, um Effekte von Minor Contributors zu untersuchen:</a:t>
            </a:r>
          </a:p>
          <a:p>
            <a:pPr marL="625475"/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Abhängigkeitsanalyse zwischen zwei Komponenten mit gleichem Entwickler</a:t>
            </a:r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1166813" indent="-541338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6813" algn="l"/>
              </a:tabLst>
            </a:pP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Analyse der modifizierten Ausfallprognosen von Pinzger</a:t>
            </a:r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endParaRPr lang="de-DE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52369"/>
            <a:ext cx="8286808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Abhängigkeitsanalyse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b="1" dirty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 	Major-Minor-Abhängigkeit zwischen zwei Komponenten</a:t>
            </a:r>
          </a:p>
          <a:p>
            <a:pPr marL="625475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Aber kommt das wirklich vor?</a:t>
            </a:r>
            <a:endParaRPr lang="de-DE" sz="2000" b="1" dirty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Alex\Desktop\fi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3342528"/>
            <a:ext cx="38576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52369"/>
            <a:ext cx="8286808" cy="541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Abhängigkeitsanalyse -</a:t>
            </a:r>
            <a:endParaRPr lang="de-DE" sz="2400" b="1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b="1" dirty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 	Benutzen vom Graphen-Tool </a:t>
            </a:r>
            <a:r>
              <a:rPr lang="de-DE" sz="2000" b="1" i="1" dirty="0" smtClean="0">
                <a:latin typeface="Arial" pitchFamily="34" charset="0"/>
                <a:cs typeface="Arial" pitchFamily="34" charset="0"/>
              </a:rPr>
              <a:t>MaX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für Windows Vista</a:t>
            </a:r>
          </a:p>
          <a:p>
            <a:pPr marL="625475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Ergebnis des Vista Graphen: 52% der Binärdateien haben abhängige Minor Contributor</a:t>
            </a:r>
          </a:p>
          <a:p>
            <a:pPr marL="625475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Ergebnis der 10000 Zufallsgraphen: 	durchschnittlich 24%, maximal 32%</a:t>
            </a:r>
          </a:p>
          <a:p>
            <a:pPr marL="625475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endParaRPr lang="de-DE" sz="2000" b="1" dirty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1000"/>
              </a:spcAft>
              <a:buClr>
                <a:srgbClr val="006699"/>
              </a:buClr>
              <a:tabLst>
                <a:tab pos="1168400" algn="l"/>
              </a:tabLst>
            </a:pP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Fazit: Wenn bei Vista ein Entwickler Minor Contributor ist, ist ein üblicher Grund dafür, dass er auch Major Contributor einer abhängigen Datei ist.</a:t>
            </a:r>
            <a:endParaRPr lang="de-DE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52369"/>
            <a:ext cx="8286808" cy="243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Analyse der Ausfallprognosen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1000"/>
              </a:spcAft>
              <a:buClr>
                <a:srgbClr val="006699"/>
              </a:buClr>
              <a:tabLst>
                <a:tab pos="1168400" algn="l"/>
              </a:tabLst>
            </a:pP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Pinzger Methode für das Finden fehleranfälliger Binärdateien durch Contribution Netzwerke:</a:t>
            </a:r>
            <a:endParaRPr lang="de-DE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C:\Users\Alex\Desktop\fig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88940"/>
            <a:ext cx="4176464" cy="321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52369"/>
            <a:ext cx="8286808" cy="5103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Analyse der Ausfallprognosen -</a:t>
            </a:r>
            <a:endParaRPr lang="de-DE" sz="2400" b="1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b="1" dirty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Pinzger entwickelte einen Prädiktor unter Benutzung seiner Methode</a:t>
            </a:r>
          </a:p>
          <a:p>
            <a:pPr marL="625475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Prädiktor lieferte für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Vista 90% Recall und 85% Präzision</a:t>
            </a:r>
          </a:p>
          <a:p>
            <a:pPr marL="625475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Welchen Effekt hat das Entfernen von Major/Minor Kanten aus dem Graphen?</a:t>
            </a:r>
          </a:p>
          <a:p>
            <a:pPr marL="625475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Prädiktor mit reduziertem Graphen lieferte 56% Recall und 44% Präzision</a:t>
            </a:r>
          </a:p>
          <a:p>
            <a:pPr marL="625475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Prädiktor erreicht durch zufälliges Raten bereits  ungefähr 50% Recall und 50% Präzision</a:t>
            </a:r>
            <a:endParaRPr lang="de-DE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52369"/>
            <a:ext cx="8286808" cy="5822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Analyse der Ausfallprognosen -</a:t>
            </a:r>
            <a:endParaRPr lang="de-DE" sz="2400" b="1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b="1" dirty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b="1" dirty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b="1" dirty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b="1" dirty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b="1" dirty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b="1" dirty="0">
              <a:latin typeface="Arial" pitchFamily="34" charset="0"/>
              <a:cs typeface="Arial" pitchFamily="34" charset="0"/>
            </a:endParaRPr>
          </a:p>
          <a:p>
            <a:pPr marL="625475"/>
            <a:r>
              <a:rPr lang="de-DE" sz="2000" b="1" dirty="0" smtClean="0">
                <a:latin typeface="Arial" pitchFamily="34" charset="0"/>
                <a:cs typeface="Arial" pitchFamily="34" charset="0"/>
              </a:rPr>
              <a:t>Fazit: Minor Kanten liefern „Signale“ für Ausfallprognosen.</a:t>
            </a:r>
            <a:endParaRPr lang="de-DE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Alex\Desktop\tabl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0" y="2348880"/>
            <a:ext cx="897574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0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59687"/>
            <a:ext cx="8286808" cy="448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Diskussion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marL="625475"/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/>
            <a:r>
              <a:rPr lang="de-DE" sz="2000" b="1" dirty="0" smtClean="0">
                <a:latin typeface="Arial" pitchFamily="34" charset="0"/>
                <a:cs typeface="Arial" pitchFamily="34" charset="0"/>
              </a:rPr>
              <a:t>In beiden Windows Versionen (außer Post-Release Windows 7) kann man folgendes beobachten:</a:t>
            </a:r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de-DE" sz="2000" b="1" dirty="0">
                <a:latin typeface="Arial" pitchFamily="34" charset="0"/>
                <a:cs typeface="Arial" pitchFamily="34" charset="0"/>
              </a:rPr>
              <a:t>S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tarke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Beziehung zwischen Ownership und Codequalität</a:t>
            </a:r>
          </a:p>
          <a:p>
            <a:pPr marL="625475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Hohe Anzahl von Minor Contributors sorgt für mehr Pre- und Post-Release Ausfälle</a:t>
            </a:r>
          </a:p>
          <a:p>
            <a:pPr marL="625475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Hohe Ownership sorgt für weniger Ausfälle</a:t>
            </a:r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1000"/>
              </a:spcAft>
              <a:buClr>
                <a:srgbClr val="006699"/>
              </a:buClr>
              <a:tabLst>
                <a:tab pos="1168400" algn="l"/>
              </a:tabLst>
            </a:pPr>
            <a:endParaRPr lang="de-DE" sz="2000" b="1" dirty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1000"/>
              </a:spcAft>
              <a:buClr>
                <a:srgbClr val="006699"/>
              </a:buClr>
              <a:tabLst>
                <a:tab pos="1168400" algn="l"/>
              </a:tabLst>
            </a:pP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Aber: Ergebnisse nicht verallgemeinern!</a:t>
            </a:r>
            <a:endParaRPr lang="de-DE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85728"/>
            <a:ext cx="8286808" cy="482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Inhalt -</a:t>
            </a: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Einleitung</a:t>
            </a:r>
          </a:p>
          <a:p>
            <a:pPr marL="625475"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 	Terminologie und Metriken</a:t>
            </a:r>
          </a:p>
          <a:p>
            <a:pPr marL="625475"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Hypothesen</a:t>
            </a:r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Analyse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Techniken</a:t>
            </a:r>
          </a:p>
          <a:p>
            <a:pPr marL="625475"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 	Effekt von Minor Contributors</a:t>
            </a:r>
          </a:p>
          <a:p>
            <a:pPr marL="1082675" lvl="1">
              <a:buClr>
                <a:srgbClr val="006699"/>
              </a:buClr>
              <a:buFont typeface="Arial" pitchFamily="34" charset="0"/>
              <a:buChar char="•"/>
              <a:tabLst>
                <a:tab pos="1168400" algn="l"/>
                <a:tab pos="1439863" algn="l"/>
              </a:tabLst>
            </a:pP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	Abhängigkeitsanalyse</a:t>
            </a:r>
          </a:p>
          <a:p>
            <a:pPr marL="1082675" lvl="1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•"/>
              <a:tabLst>
                <a:tab pos="1168400" algn="l"/>
                <a:tab pos="1439863" algn="l"/>
              </a:tabLst>
            </a:pPr>
            <a:r>
              <a:rPr lang="de-DE" sz="2000" dirty="0" smtClean="0">
                <a:latin typeface="Arial" pitchFamily="34" charset="0"/>
                <a:cs typeface="Arial" pitchFamily="34" charset="0"/>
              </a:rPr>
              <a:t> 	Analyse der Ausfallprognosen</a:t>
            </a:r>
          </a:p>
          <a:p>
            <a:pPr marL="625475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Diskussion</a:t>
            </a:r>
          </a:p>
          <a:p>
            <a:pPr marL="625475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Quelle</a:t>
            </a:r>
            <a:endParaRPr lang="de-DE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59687"/>
            <a:ext cx="8286808" cy="410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Diskussion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marL="625475"/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625475"/>
            <a:r>
              <a:rPr lang="de-DE" sz="2000" b="1" dirty="0" smtClean="0">
                <a:latin typeface="Arial" pitchFamily="34" charset="0"/>
                <a:cs typeface="Arial" pitchFamily="34" charset="0"/>
              </a:rPr>
              <a:t>Empfehlungen für Bereiche, die auf hohe Ownership setzen:</a:t>
            </a:r>
          </a:p>
          <a:p>
            <a:pPr marL="625475"/>
            <a:endParaRPr lang="de-DE" sz="2000" b="1" dirty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Änderungen von Minor Contributors stärker überprüfen</a:t>
            </a: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 	Gewollte Änderungen an Entwickler, die mehr Erfahrung mit der vorliegenden Komponente haben, weitergeben</a:t>
            </a: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Komponenten mit geringer Ownership besonders genau während QA testen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59687"/>
            <a:ext cx="8286808" cy="318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Frage -</a:t>
            </a:r>
            <a:endParaRPr lang="de-DE" sz="2400" b="1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1000"/>
              </a:spcAft>
              <a:buClr>
                <a:srgbClr val="006699"/>
              </a:buClr>
              <a:tabLst>
                <a:tab pos="1168400" algn="l"/>
              </a:tabLst>
            </a:pPr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1000"/>
              </a:spcAft>
              <a:buClr>
                <a:srgbClr val="006699"/>
              </a:buClr>
              <a:tabLst>
                <a:tab pos="1168400" algn="l"/>
              </a:tabLst>
            </a:pP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Nachdem Ihr die Analyse von Ownership im kommerziellen Bereich der Software-Entwicklung gesehen habt, würdet Ihr sagen, dass Ownership eine vergleichbare Bedeutung für Open Source Projekte hat?</a:t>
            </a:r>
            <a:endParaRPr lang="de-DE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59687"/>
            <a:ext cx="8286808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Quelle -</a:t>
            </a:r>
            <a:endParaRPr lang="de-DE" sz="2400" b="1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1000"/>
              </a:spcAft>
              <a:buClr>
                <a:srgbClr val="006699"/>
              </a:buClr>
              <a:tabLst>
                <a:tab pos="1168400" algn="l"/>
              </a:tabLst>
            </a:pPr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1000"/>
              </a:spcAft>
              <a:buClr>
                <a:srgbClr val="006699"/>
              </a:buClr>
              <a:tabLst>
                <a:tab pos="1168400" algn="l"/>
              </a:tabLst>
            </a:pPr>
            <a:r>
              <a:rPr lang="en-US" sz="2000" dirty="0"/>
              <a:t>Bird, Christian, </a:t>
            </a:r>
            <a:r>
              <a:rPr lang="en-US" sz="2000" dirty="0" err="1"/>
              <a:t>Nachiappan</a:t>
            </a:r>
            <a:r>
              <a:rPr lang="en-US" sz="2000" dirty="0"/>
              <a:t> </a:t>
            </a:r>
            <a:r>
              <a:rPr lang="en-US" sz="2000" dirty="0" err="1"/>
              <a:t>Nagappan</a:t>
            </a:r>
            <a:r>
              <a:rPr lang="en-US" sz="2000" dirty="0"/>
              <a:t>, Brendan Murphy, Harald Gall and </a:t>
            </a:r>
            <a:r>
              <a:rPr lang="en-US" sz="2000" dirty="0" err="1"/>
              <a:t>Premkumar</a:t>
            </a:r>
            <a:r>
              <a:rPr lang="en-US" sz="2000" dirty="0"/>
              <a:t> </a:t>
            </a:r>
            <a:r>
              <a:rPr lang="en-US" sz="2000" dirty="0" err="1"/>
              <a:t>Devanbu</a:t>
            </a:r>
            <a:r>
              <a:rPr lang="en-US" sz="2000" dirty="0"/>
              <a:t> (2011). "Don't Touch My Code!: Examining the Effects of Ownership on Software Quality". </a:t>
            </a:r>
            <a:endParaRPr lang="en-US" sz="2000" dirty="0" smtClean="0"/>
          </a:p>
          <a:p>
            <a:pPr marL="625475">
              <a:spcAft>
                <a:spcPts val="1000"/>
              </a:spcAft>
              <a:buClr>
                <a:srgbClr val="006699"/>
              </a:buClr>
              <a:tabLst>
                <a:tab pos="1168400" algn="l"/>
              </a:tabLst>
            </a:pPr>
            <a:r>
              <a:rPr lang="en-US" sz="2000" dirty="0" smtClean="0"/>
              <a:t>http</a:t>
            </a:r>
            <a:r>
              <a:rPr lang="en-US" sz="2000" dirty="0"/>
              <a:t>://doi.acm.org/10.1145/2025113.2025119</a:t>
            </a:r>
            <a:endParaRPr lang="de-DE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2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41253"/>
            <a:ext cx="8286808" cy="39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Einleitung -</a:t>
            </a: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Eine </a:t>
            </a:r>
            <a:r>
              <a:rPr lang="de-DE" sz="2000" b="1" dirty="0">
                <a:latin typeface="Arial" pitchFamily="34" charset="0"/>
                <a:cs typeface="Arial" pitchFamily="34" charset="0"/>
              </a:rPr>
              <a:t>verantwortliche Person</a:t>
            </a:r>
          </a:p>
          <a:p>
            <a:pPr marL="1082675" lvl="1">
              <a:buClr>
                <a:srgbClr val="006699"/>
              </a:buClr>
              <a:buFont typeface="Arial" pitchFamily="34" charset="0"/>
              <a:buChar char="•"/>
              <a:tabLst>
                <a:tab pos="1168400" algn="l"/>
                <a:tab pos="1439863" algn="l"/>
              </a:tabLst>
            </a:pPr>
            <a:r>
              <a:rPr lang="de-DE" sz="2000" dirty="0">
                <a:latin typeface="Arial" pitchFamily="34" charset="0"/>
                <a:cs typeface="Arial" pitchFamily="34" charset="0"/>
              </a:rPr>
              <a:t> 	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Ein klarer Ansprechpartner</a:t>
            </a:r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Niemand eindeutig verantwortlich</a:t>
            </a:r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1082675" lvl="1">
              <a:buClr>
                <a:srgbClr val="006699"/>
              </a:buClr>
              <a:buFont typeface="Arial" pitchFamily="34" charset="0"/>
              <a:buChar char="•"/>
              <a:tabLst>
                <a:tab pos="1168400" algn="l"/>
                <a:tab pos="1439863" algn="l"/>
              </a:tabLst>
            </a:pPr>
            <a:r>
              <a:rPr lang="de-DE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	Beiträge für Komponenten sind weit gefächert</a:t>
            </a:r>
          </a:p>
          <a:p>
            <a:pPr marL="625475"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Ownership </a:t>
            </a:r>
            <a:r>
              <a:rPr lang="de-DE" sz="2000" b="1" dirty="0">
                <a:latin typeface="Arial" pitchFamily="34" charset="0"/>
                <a:cs typeface="Arial" pitchFamily="34" charset="0"/>
              </a:rPr>
              <a:t>ist veränderbar</a:t>
            </a:r>
          </a:p>
          <a:p>
            <a:pPr marL="1082675" lvl="1">
              <a:buClr>
                <a:srgbClr val="006699"/>
              </a:buClr>
              <a:buFont typeface="Arial" pitchFamily="34" charset="0"/>
              <a:buChar char="•"/>
              <a:tabLst>
                <a:tab pos="1168400" algn="l"/>
                <a:tab pos="1439863" algn="l"/>
              </a:tabLst>
            </a:pPr>
            <a:r>
              <a:rPr lang="de-DE" sz="2000" dirty="0">
                <a:latin typeface="Arial" pitchFamily="34" charset="0"/>
                <a:cs typeface="Arial" pitchFamily="34" charset="0"/>
              </a:rPr>
              <a:t> 	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wichtiger Forschungsbereich</a:t>
            </a:r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Hohe Ownership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vs.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geringe Ownership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52369"/>
            <a:ext cx="8286808" cy="559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Terminologie und Metriken -</a:t>
            </a: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Fragen zum Verstehen der Beziehung zwischen Ownership und Softwarequalität:</a:t>
            </a:r>
          </a:p>
          <a:p>
            <a:pPr marL="625475">
              <a:buClr>
                <a:srgbClr val="006699"/>
              </a:buClr>
              <a:tabLst>
                <a:tab pos="1168400" algn="l"/>
              </a:tabLst>
            </a:pPr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1082675" lvl="1">
              <a:buClr>
                <a:srgbClr val="006699"/>
              </a:buClr>
              <a:buFont typeface="Arial" pitchFamily="34" charset="0"/>
              <a:buChar char="•"/>
              <a:tabLst>
                <a:tab pos="1168400" algn="l"/>
                <a:tab pos="1439863" algn="l"/>
              </a:tabLst>
            </a:pPr>
            <a:r>
              <a:rPr lang="de-DE" sz="2000" dirty="0" smtClean="0">
                <a:latin typeface="Arial" pitchFamily="34" charset="0"/>
                <a:cs typeface="Arial" pitchFamily="34" charset="0"/>
              </a:rPr>
              <a:t> 	Bedeutet eine hohe Ownership 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automatisch, 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dass es weniger Fehler gibt?</a:t>
            </a:r>
          </a:p>
          <a:p>
            <a:pPr marL="1082675" lvl="1">
              <a:buClr>
                <a:srgbClr val="006699"/>
              </a:buClr>
              <a:tabLst>
                <a:tab pos="1168400" algn="l"/>
                <a:tab pos="1439863" algn="l"/>
              </a:tabLst>
            </a:pPr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1082675" lvl="1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•"/>
              <a:tabLst>
                <a:tab pos="1168400" algn="l"/>
                <a:tab pos="1439863" algn="l"/>
              </a:tabLst>
            </a:pPr>
            <a:r>
              <a:rPr lang="de-DE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	Gibt es negative Effekte, wenn eine Software von vielen Entwicklern mit geringer Ownership entwickelt 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wird?</a:t>
            </a: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1082675" lvl="1">
              <a:spcAft>
                <a:spcPts val="1000"/>
              </a:spcAft>
              <a:buClr>
                <a:srgbClr val="006699"/>
              </a:buClr>
              <a:buFont typeface="Arial" pitchFamily="34" charset="0"/>
              <a:buChar char="•"/>
              <a:tabLst>
                <a:tab pos="1168400" algn="l"/>
                <a:tab pos="1439863" algn="l"/>
              </a:tabLst>
            </a:pPr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1082675" lvl="1">
              <a:spcAft>
                <a:spcPts val="1000"/>
              </a:spcAft>
              <a:buClr>
                <a:srgbClr val="006699"/>
              </a:buClr>
              <a:tabLst>
                <a:tab pos="1168400" algn="l"/>
                <a:tab pos="1439863" algn="l"/>
              </a:tabLst>
            </a:pP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1082675" lvl="1">
              <a:spcAft>
                <a:spcPts val="1000"/>
              </a:spcAft>
              <a:buClr>
                <a:srgbClr val="006699"/>
              </a:buClr>
              <a:tabLst>
                <a:tab pos="1168400" algn="l"/>
                <a:tab pos="1439863" algn="l"/>
              </a:tabLst>
            </a:pPr>
            <a:r>
              <a:rPr lang="de-DE" sz="2000" dirty="0" smtClean="0">
                <a:latin typeface="Arial" pitchFamily="34" charset="0"/>
                <a:cs typeface="Arial" pitchFamily="34" charset="0"/>
              </a:rPr>
              <a:t>				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Was denkt Ihr?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59687"/>
            <a:ext cx="8286808" cy="5103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Terminologie und Metriken -</a:t>
            </a:r>
          </a:p>
          <a:p>
            <a:pPr marL="625475"/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/>
            <a:r>
              <a:rPr lang="de-DE" sz="2000" b="1" dirty="0" smtClean="0">
                <a:latin typeface="Arial" pitchFamily="34" charset="0"/>
                <a:cs typeface="Arial" pitchFamily="34" charset="0"/>
              </a:rPr>
              <a:t>Wir definieren folgende Begriffe:</a:t>
            </a: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 	Contributor</a:t>
            </a: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Ownership</a:t>
            </a: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Minor Contributor</a:t>
            </a: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Major Contributor</a:t>
            </a:r>
          </a:p>
          <a:p>
            <a:pPr marL="625475">
              <a:spcAft>
                <a:spcPts val="500"/>
              </a:spcAft>
              <a:buClr>
                <a:srgbClr val="006699"/>
              </a:buClr>
              <a:tabLst>
                <a:tab pos="1168400" algn="l"/>
              </a:tabLst>
            </a:pP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Und führen folgende Metriken ein:</a:t>
            </a:r>
            <a:endParaRPr lang="de-DE" sz="2000" b="1" dirty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dirty="0" smtClean="0">
                <a:latin typeface="Arial" pitchFamily="34" charset="0"/>
                <a:cs typeface="Arial" pitchFamily="34" charset="0"/>
              </a:rPr>
              <a:t>  	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MINOR</a:t>
            </a: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MAJOR</a:t>
            </a: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TOTAL</a:t>
            </a: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OWNERSHIP</a:t>
            </a:r>
            <a:endParaRPr lang="de-DE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ex\Desktop\fi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80628"/>
            <a:ext cx="77343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lex\Desktop\table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139" y="4365104"/>
            <a:ext cx="31051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5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52369"/>
            <a:ext cx="8286808" cy="5899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Hypothesen -</a:t>
            </a:r>
          </a:p>
          <a:p>
            <a:pPr marL="625475"/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1. Software-Komponenten mit vielen Minor Contributors haben mehr Ausfälle.</a:t>
            </a: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2. Software-Komponenten mit hoher Ownership haben weniger Ausfälle.</a:t>
            </a: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3. Minor Contributor einer Komponente ist Major Contributor einer anderen Komponente, wobei die beiden Komponenten in einer Abhängigkeitsbeziehung stehen.</a:t>
            </a: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4. Die Leistung von Ausfallprognosen wird drastisch sinken, wenn man MINOR Informationen entfernt.</a:t>
            </a:r>
            <a:endParaRPr lang="de-DE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57341"/>
            <a:ext cx="8286808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Analyse Techniken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marL="271463">
              <a:lnSpc>
                <a:spcPct val="150000"/>
              </a:lnSpc>
            </a:pPr>
            <a:endParaRPr lang="de-DE" sz="2400" dirty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400" b="1" dirty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	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Analyse am Beispiel Windows Vista/Windows 7</a:t>
            </a: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endParaRPr lang="de-DE" sz="2000" b="1" dirty="0" smtClean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	Beziehungsanalyse zwischen Pre-/Post-Release Ausfällen und klassischen/Ownership Metriken</a:t>
            </a:r>
            <a:endParaRPr lang="de-DE" sz="2000" b="1" dirty="0">
              <a:latin typeface="Arial" pitchFamily="34" charset="0"/>
              <a:cs typeface="Arial" pitchFamily="34" charset="0"/>
            </a:endParaRPr>
          </a:p>
          <a:p>
            <a:pPr marL="625475">
              <a:spcAft>
                <a:spcPts val="500"/>
              </a:spcAft>
              <a:buClr>
                <a:srgbClr val="006699"/>
              </a:buClr>
              <a:buFont typeface="Arial" pitchFamily="34" charset="0"/>
              <a:buChar char="●"/>
              <a:tabLst>
                <a:tab pos="1168400" algn="l"/>
              </a:tabLst>
            </a:pPr>
            <a:endParaRPr lang="de-DE" sz="2400" b="1" dirty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>
              <a:buClr>
                <a:srgbClr val="006699"/>
              </a:buClr>
              <a:tabLst>
                <a:tab pos="1168400" algn="l"/>
              </a:tabLst>
            </a:pP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625475">
              <a:buClr>
                <a:srgbClr val="006699"/>
              </a:buClr>
              <a:tabLst>
                <a:tab pos="1168400" algn="l"/>
              </a:tabLst>
            </a:pPr>
            <a:endParaRPr lang="de-DE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8596" y="257341"/>
            <a:ext cx="8286808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Ownership</a:t>
            </a: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442913">
              <a:lnSpc>
                <a:spcPct val="150000"/>
              </a:lnSpc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Analyse Techniken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marL="625475">
              <a:spcAft>
                <a:spcPts val="500"/>
              </a:spcAft>
              <a:buClr>
                <a:srgbClr val="006699"/>
              </a:buClr>
              <a:tabLst>
                <a:tab pos="1168400" algn="l"/>
              </a:tabLst>
            </a:pPr>
            <a:endParaRPr lang="de-DE" sz="2400" b="1" dirty="0">
              <a:latin typeface="Arial" pitchFamily="34" charset="0"/>
              <a:cs typeface="Arial" pitchFamily="34" charset="0"/>
            </a:endParaRPr>
          </a:p>
          <a:p>
            <a:pPr marL="625475"/>
            <a:endParaRPr lang="de-DE" sz="2000" dirty="0" smtClean="0">
              <a:latin typeface="Arial" pitchFamily="34" charset="0"/>
              <a:cs typeface="Arial" pitchFamily="34" charset="0"/>
            </a:endParaRPr>
          </a:p>
          <a:p>
            <a:pPr marL="625475">
              <a:buClr>
                <a:srgbClr val="006699"/>
              </a:buClr>
              <a:tabLst>
                <a:tab pos="1168400" algn="l"/>
              </a:tabLst>
            </a:pP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625475">
              <a:buClr>
                <a:srgbClr val="006699"/>
              </a:buClr>
              <a:tabLst>
                <a:tab pos="1168400" algn="l"/>
              </a:tabLst>
            </a:pPr>
            <a:endParaRPr lang="de-DE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Alex\Desktop\tab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9" y="2060848"/>
            <a:ext cx="8629282" cy="303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9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Bildschirmpräsentation (4:3)</PresentationFormat>
  <Paragraphs>178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x</dc:creator>
  <cp:lastModifiedBy>Alex</cp:lastModifiedBy>
  <cp:revision>74</cp:revision>
  <dcterms:created xsi:type="dcterms:W3CDTF">2015-05-31T13:13:22Z</dcterms:created>
  <dcterms:modified xsi:type="dcterms:W3CDTF">2015-06-03T14:51:26Z</dcterms:modified>
</cp:coreProperties>
</file>