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Proxima Nova"/>
      <p:regular r:id="rId12"/>
      <p:bold r:id="rId13"/>
      <p:italic r:id="rId14"/>
      <p:boldItalic r:id="rId15"/>
    </p:embeddedFont>
    <p:embeddedFont>
      <p:font typeface="Alfa Slab One"/>
      <p:regular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7" roundtripDataSignature="AMtx7mji/UopyxlGfXp1i5w0Ws1//sm8e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roximaNova-bold.fntdata"/><Relationship Id="rId12" Type="http://schemas.openxmlformats.org/officeDocument/2006/relationships/font" Target="fonts/ProximaNova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boldItalic.fntdata"/><Relationship Id="rId14" Type="http://schemas.openxmlformats.org/officeDocument/2006/relationships/font" Target="fonts/ProximaNova-italic.fntdata"/><Relationship Id="rId17" Type="http://customschemas.google.com/relationships/presentationmetadata" Target="metadata"/><Relationship Id="rId16" Type="http://schemas.openxmlformats.org/officeDocument/2006/relationships/font" Target="fonts/AlfaSlabOn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" name="Google Shape;5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effb56bc69_0_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geffb56bc69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10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10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10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9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9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6" name="Google Shape;16;p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" name="Google Shape;1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2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1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1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5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15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6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7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" name="Google Shape;38;p17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17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17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1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8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b="0" i="0" sz="18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freecodecamp.org/learn/responsive-web-design/responsive-web-design-projects/build-a-tribute-page" TargetMode="External"/><Relationship Id="rId4" Type="http://schemas.openxmlformats.org/officeDocument/2006/relationships/hyperlink" Target="https://www.freecodecamp.org/learn/responsive-web-design/responsive-web-design-projects/build-a-survey-form" TargetMode="External"/><Relationship Id="rId5" Type="http://schemas.openxmlformats.org/officeDocument/2006/relationships/hyperlink" Target="https://forms.gle/6EnoRAaVZhoZ2sM18" TargetMode="External"/><Relationship Id="rId6" Type="http://schemas.openxmlformats.org/officeDocument/2006/relationships/hyperlink" Target="https://www.freecodecamp.org/learn/responsive-web-design/responsive-web-design-projects/build-a-product-landing-page" TargetMode="External"/><Relationship Id="rId7" Type="http://schemas.openxmlformats.org/officeDocument/2006/relationships/hyperlink" Target="https://www.freecodecamp.org/learn/responsive-web-design/responsive-web-design-projects/build-a-technical-documentation-page" TargetMode="External"/><Relationship Id="rId8" Type="http://schemas.openxmlformats.org/officeDocument/2006/relationships/hyperlink" Target="https://forms.gle/8G7w5VUcx497L9Ka8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drive.google.com/drive/folders/1A5xxmj1DJNPoP8W70JX57HTf4G0lW92L?usp=sharing" TargetMode="External"/><Relationship Id="rId4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"/>
          <p:cNvSpPr txBox="1"/>
          <p:nvPr>
            <p:ph type="ctrTitle"/>
          </p:nvPr>
        </p:nvSpPr>
        <p:spPr>
          <a:xfrm>
            <a:off x="311700" y="813201"/>
            <a:ext cx="8520600" cy="140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</a:pPr>
            <a:r>
              <a:rPr lang="en" sz="3900">
                <a:solidFill>
                  <a:srgbClr val="EA3546"/>
                </a:solidFill>
              </a:rPr>
              <a:t>Sprint 1</a:t>
            </a:r>
            <a:endParaRPr sz="3900">
              <a:solidFill>
                <a:srgbClr val="EA3546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</a:pPr>
            <a:r>
              <a:rPr lang="en" sz="3900">
                <a:solidFill>
                  <a:srgbClr val="EA3546"/>
                </a:solidFill>
              </a:rPr>
              <a:t>Backlog</a:t>
            </a:r>
            <a:endParaRPr sz="3900">
              <a:solidFill>
                <a:srgbClr val="EA3546"/>
              </a:solidFill>
            </a:endParaRPr>
          </a:p>
        </p:txBody>
      </p:sp>
      <p:pic>
        <p:nvPicPr>
          <p:cNvPr id="57" name="Google Shape;57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68113" y="3268752"/>
            <a:ext cx="2207775" cy="154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"/>
          <p:cNvSpPr txBox="1"/>
          <p:nvPr>
            <p:ph type="title"/>
          </p:nvPr>
        </p:nvSpPr>
        <p:spPr>
          <a:xfrm>
            <a:off x="311700" y="2945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>
                <a:solidFill>
                  <a:srgbClr val="6EC1E4"/>
                </a:solidFill>
              </a:rPr>
              <a:t>Objetivo</a:t>
            </a:r>
            <a:endParaRPr>
              <a:solidFill>
                <a:srgbClr val="6EC1E4"/>
              </a:solidFill>
            </a:endParaRPr>
          </a:p>
        </p:txBody>
      </p:sp>
      <p:sp>
        <p:nvSpPr>
          <p:cNvPr id="63" name="Google Shape;63;p2"/>
          <p:cNvSpPr txBox="1"/>
          <p:nvPr/>
        </p:nvSpPr>
        <p:spPr>
          <a:xfrm>
            <a:off x="311700" y="1182950"/>
            <a:ext cx="8115000" cy="26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3000"/>
              </a:spcBef>
              <a:spcAft>
                <a:spcPts val="0"/>
              </a:spcAft>
              <a:buClr>
                <a:srgbClr val="524D66"/>
              </a:buClr>
              <a:buSzPts val="2400"/>
              <a:buFont typeface="Arial"/>
              <a:buChar char="●"/>
            </a:pPr>
            <a:r>
              <a:rPr b="1" i="0" lang="en" sz="2400" u="none" cap="none" strike="noStrike">
                <a:solidFill>
                  <a:srgbClr val="524D66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Evidenciar los conocimientos de fundamentos web, haciendo uso de HTML, CSS e implementando JavaScript moderno.</a:t>
            </a:r>
            <a:endParaRPr b="1" i="0" sz="2400" u="none" cap="none" strike="noStrike">
              <a:solidFill>
                <a:srgbClr val="524D66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24D66"/>
              </a:buClr>
              <a:buSzPts val="2400"/>
              <a:buFont typeface="Arial"/>
              <a:buChar char="●"/>
            </a:pPr>
            <a:r>
              <a:rPr b="1" i="0" lang="en" sz="2400" u="none" cap="none" strike="noStrike">
                <a:solidFill>
                  <a:srgbClr val="524D66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Hacer uso de marcos de trabajo CSS</a:t>
            </a:r>
            <a:endParaRPr b="1" i="0" sz="2400" u="none" cap="none" strike="noStrike">
              <a:solidFill>
                <a:srgbClr val="524D66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24D66"/>
              </a:buClr>
              <a:buSzPts val="2400"/>
              <a:buFont typeface="Arial"/>
              <a:buChar char="●"/>
            </a:pPr>
            <a:r>
              <a:rPr b="1" i="0" lang="en" sz="2400" u="none" cap="none" strike="noStrike">
                <a:solidFill>
                  <a:srgbClr val="524D66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Realizar páginas interactivas con JavaScript vanilla</a:t>
            </a:r>
            <a:endParaRPr b="1" i="0" sz="2400" u="none" cap="none" strike="noStrike">
              <a:solidFill>
                <a:srgbClr val="524D66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24D66"/>
              </a:buClr>
              <a:buSzPts val="2400"/>
              <a:buFont typeface="Arial"/>
              <a:buChar char="●"/>
            </a:pPr>
            <a:r>
              <a:rPr b="1" lang="en" sz="2400">
                <a:solidFill>
                  <a:srgbClr val="524D66"/>
                </a:solidFill>
                <a:highlight>
                  <a:schemeClr val="lt1"/>
                </a:highlight>
              </a:rPr>
              <a:t>I</a:t>
            </a:r>
            <a:r>
              <a:rPr b="1" i="0" lang="en" sz="2400" u="none" cap="none" strike="noStrike">
                <a:solidFill>
                  <a:srgbClr val="524D66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ntegra</a:t>
            </a:r>
            <a:r>
              <a:rPr b="1" lang="en" sz="2400">
                <a:solidFill>
                  <a:srgbClr val="524D66"/>
                </a:solidFill>
                <a:highlight>
                  <a:schemeClr val="lt1"/>
                </a:highlight>
              </a:rPr>
              <a:t>r</a:t>
            </a:r>
            <a:r>
              <a:rPr b="1" i="0" lang="en" sz="2400" u="none" cap="none" strike="noStrike">
                <a:solidFill>
                  <a:srgbClr val="524D66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Webpack y Babel</a:t>
            </a:r>
            <a:endParaRPr b="1" i="0" sz="2400" u="none" cap="none" strike="noStrike">
              <a:solidFill>
                <a:srgbClr val="524D66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effb56bc69_0_2"/>
          <p:cNvSpPr txBox="1"/>
          <p:nvPr>
            <p:ph type="title"/>
          </p:nvPr>
        </p:nvSpPr>
        <p:spPr>
          <a:xfrm>
            <a:off x="311700" y="2945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>
                <a:solidFill>
                  <a:srgbClr val="6EC1E4"/>
                </a:solidFill>
              </a:rPr>
              <a:t>Retos </a:t>
            </a:r>
            <a:endParaRPr>
              <a:solidFill>
                <a:srgbClr val="6EC1E4"/>
              </a:solidFill>
            </a:endParaRPr>
          </a:p>
        </p:txBody>
      </p:sp>
      <p:sp>
        <p:nvSpPr>
          <p:cNvPr id="69" name="Google Shape;69;geffb56bc69_0_2"/>
          <p:cNvSpPr txBox="1"/>
          <p:nvPr>
            <p:ph idx="1" type="body"/>
          </p:nvPr>
        </p:nvSpPr>
        <p:spPr>
          <a:xfrm>
            <a:off x="446775" y="2241225"/>
            <a:ext cx="3987000" cy="18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Char char="●"/>
            </a:pPr>
            <a:r>
              <a:rPr b="1" lang="en" sz="2400">
                <a:solidFill>
                  <a:srgbClr val="666666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Página Tributo</a:t>
            </a:r>
            <a:endParaRPr b="1" sz="2400">
              <a:solidFill>
                <a:srgbClr val="666666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" sz="2400">
                <a:solidFill>
                  <a:srgbClr val="666666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Formulario de encuesta</a:t>
            </a:r>
            <a:endParaRPr b="1" sz="2400"/>
          </a:p>
        </p:txBody>
      </p:sp>
      <p:sp>
        <p:nvSpPr>
          <p:cNvPr id="70" name="Google Shape;70;geffb56bc69_0_2"/>
          <p:cNvSpPr txBox="1"/>
          <p:nvPr/>
        </p:nvSpPr>
        <p:spPr>
          <a:xfrm>
            <a:off x="940275" y="1382825"/>
            <a:ext cx="30000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" sz="2500" u="sng" cap="none" strike="noStrike">
                <a:solidFill>
                  <a:srgbClr val="EA3546"/>
                </a:solidFill>
                <a:latin typeface="Alfa Slab One"/>
                <a:ea typeface="Alfa Slab One"/>
                <a:cs typeface="Alfa Slab One"/>
                <a:sym typeface="Alfa Slab One"/>
              </a:rPr>
              <a:t> </a:t>
            </a:r>
            <a:r>
              <a:rPr b="0" i="0" lang="en" sz="2500" u="sng" cap="none" strike="noStrike">
                <a:solidFill>
                  <a:srgbClr val="EA3546"/>
                </a:solidFill>
                <a:latin typeface="Alfa Slab One"/>
                <a:ea typeface="Alfa Slab One"/>
                <a:cs typeface="Alfa Slab One"/>
                <a:sym typeface="Alfa Slab One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Semana 1</a:t>
            </a:r>
            <a:endParaRPr b="0" i="0" sz="2500" u="sng" cap="none" strike="noStrike">
              <a:solidFill>
                <a:srgbClr val="EA3546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71" name="Google Shape;71;geffb56bc69_0_2"/>
          <p:cNvSpPr txBox="1"/>
          <p:nvPr>
            <p:ph idx="1" type="body"/>
          </p:nvPr>
        </p:nvSpPr>
        <p:spPr>
          <a:xfrm>
            <a:off x="4999850" y="2318400"/>
            <a:ext cx="3987000" cy="18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Char char="●"/>
            </a:pPr>
            <a:r>
              <a:rPr b="1" lang="en" sz="2400">
                <a:solidFill>
                  <a:srgbClr val="666666"/>
                </a:solidFill>
                <a:uFill>
                  <a:noFill/>
                </a:u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Producto comercial</a:t>
            </a:r>
            <a:endParaRPr b="1" sz="2400">
              <a:solidFill>
                <a:srgbClr val="666666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2400">
              <a:solidFill>
                <a:srgbClr val="666666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" sz="2400">
                <a:solidFill>
                  <a:srgbClr val="666666"/>
                </a:solidFill>
                <a:uFill>
                  <a:noFill/>
                </a:u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Documentación Técnica</a:t>
            </a:r>
            <a:endParaRPr b="1" sz="2400"/>
          </a:p>
        </p:txBody>
      </p:sp>
      <p:sp>
        <p:nvSpPr>
          <p:cNvPr id="72" name="Google Shape;72;geffb56bc69_0_2"/>
          <p:cNvSpPr txBox="1"/>
          <p:nvPr/>
        </p:nvSpPr>
        <p:spPr>
          <a:xfrm>
            <a:off x="5493350" y="1451100"/>
            <a:ext cx="30000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" sz="2500" u="sng" cap="none" strike="noStrike">
                <a:solidFill>
                  <a:srgbClr val="EA3546"/>
                </a:solidFill>
                <a:latin typeface="Alfa Slab One"/>
                <a:ea typeface="Alfa Slab One"/>
                <a:cs typeface="Alfa Slab One"/>
                <a:sym typeface="Alfa Slab One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Semana 2</a:t>
            </a:r>
            <a:endParaRPr b="0" i="0" sz="2500" u="sng" cap="none" strike="noStrike">
              <a:solidFill>
                <a:srgbClr val="EA3546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cxnSp>
        <p:nvCxnSpPr>
          <p:cNvPr id="73" name="Google Shape;73;geffb56bc69_0_2"/>
          <p:cNvCxnSpPr/>
          <p:nvPr/>
        </p:nvCxnSpPr>
        <p:spPr>
          <a:xfrm>
            <a:off x="4728175" y="1062575"/>
            <a:ext cx="9300" cy="3394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5"/>
          <p:cNvSpPr txBox="1"/>
          <p:nvPr/>
        </p:nvSpPr>
        <p:spPr>
          <a:xfrm>
            <a:off x="197450" y="84625"/>
            <a:ext cx="6619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" sz="3000" u="none" cap="none" strike="noStrike">
                <a:solidFill>
                  <a:srgbClr val="6EC1E4"/>
                </a:solidFill>
                <a:latin typeface="Alfa Slab One"/>
                <a:ea typeface="Alfa Slab One"/>
                <a:cs typeface="Alfa Slab One"/>
                <a:sym typeface="Alfa Slab One"/>
              </a:rPr>
              <a:t>Aplicación </a:t>
            </a:r>
            <a:r>
              <a:rPr lang="en" sz="3000">
                <a:solidFill>
                  <a:srgbClr val="6EC1E4"/>
                </a:solidFill>
                <a:latin typeface="Alfa Slab One"/>
                <a:ea typeface="Alfa Slab One"/>
                <a:cs typeface="Alfa Slab One"/>
                <a:sym typeface="Alfa Slab One"/>
              </a:rPr>
              <a:t>La Tiendita</a:t>
            </a:r>
            <a:endParaRPr b="0" i="0" sz="3000" u="none" cap="none" strike="noStrike">
              <a:solidFill>
                <a:srgbClr val="6EC1E4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79" name="Google Shape;79;p5"/>
          <p:cNvSpPr txBox="1"/>
          <p:nvPr/>
        </p:nvSpPr>
        <p:spPr>
          <a:xfrm>
            <a:off x="5942775" y="2033875"/>
            <a:ext cx="2811600" cy="18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" sz="2500" u="sng" cap="none" strike="noStrike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Recursos del equipo de Diseño y requerimientos técnicos</a:t>
            </a:r>
            <a:endParaRPr b="1" i="0" sz="1500" u="none" cap="none" strike="noStrike">
              <a:solidFill>
                <a:srgbClr val="EA354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0" name="Google Shape;80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3475" y="731125"/>
            <a:ext cx="5476768" cy="4107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7"/>
          <p:cNvSpPr txBox="1"/>
          <p:nvPr>
            <p:ph type="title"/>
          </p:nvPr>
        </p:nvSpPr>
        <p:spPr>
          <a:xfrm>
            <a:off x="311700" y="2945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>
                <a:solidFill>
                  <a:srgbClr val="6EC1E4"/>
                </a:solidFill>
              </a:rPr>
              <a:t>Enlaces para realizar las entregas</a:t>
            </a:r>
            <a:endParaRPr>
              <a:solidFill>
                <a:srgbClr val="6EC1E4"/>
              </a:solidFill>
            </a:endParaRPr>
          </a:p>
        </p:txBody>
      </p:sp>
      <p:sp>
        <p:nvSpPr>
          <p:cNvPr id="86" name="Google Shape;86;p7"/>
          <p:cNvSpPr txBox="1"/>
          <p:nvPr/>
        </p:nvSpPr>
        <p:spPr>
          <a:xfrm>
            <a:off x="2914200" y="989375"/>
            <a:ext cx="33156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" sz="2500" u="none" cap="none" strike="noStrike">
                <a:solidFill>
                  <a:srgbClr val="EA3546"/>
                </a:solidFill>
                <a:latin typeface="Alfa Slab One"/>
                <a:ea typeface="Alfa Slab One"/>
                <a:cs typeface="Alfa Slab One"/>
                <a:sym typeface="Alfa Slab One"/>
              </a:rPr>
              <a:t>Reto Semana 1</a:t>
            </a:r>
            <a:endParaRPr b="0" i="0" sz="2500" u="none" cap="none" strike="noStrike">
              <a:solidFill>
                <a:srgbClr val="EA3546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87" name="Google Shape;87;p7"/>
          <p:cNvSpPr txBox="1"/>
          <p:nvPr>
            <p:ph idx="1" type="body"/>
          </p:nvPr>
        </p:nvSpPr>
        <p:spPr>
          <a:xfrm>
            <a:off x="1464900" y="1488800"/>
            <a:ext cx="62142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2400">
                <a:solidFill>
                  <a:srgbClr val="666666"/>
                </a:solidFill>
              </a:rPr>
              <a:t>https://forms.gle/y57p9SojqdhMnwtb6</a:t>
            </a:r>
            <a:endParaRPr b="1" sz="2400">
              <a:solidFill>
                <a:srgbClr val="666666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2400">
              <a:solidFill>
                <a:srgbClr val="666666"/>
              </a:solidFill>
            </a:endParaRPr>
          </a:p>
        </p:txBody>
      </p:sp>
      <p:sp>
        <p:nvSpPr>
          <p:cNvPr id="88" name="Google Shape;88;p7"/>
          <p:cNvSpPr txBox="1"/>
          <p:nvPr/>
        </p:nvSpPr>
        <p:spPr>
          <a:xfrm>
            <a:off x="2914200" y="2132375"/>
            <a:ext cx="33156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" sz="2500" u="none" cap="none" strike="noStrike">
                <a:solidFill>
                  <a:srgbClr val="EA3546"/>
                </a:solidFill>
                <a:latin typeface="Alfa Slab One"/>
                <a:ea typeface="Alfa Slab One"/>
                <a:cs typeface="Alfa Slab One"/>
                <a:sym typeface="Alfa Slab One"/>
              </a:rPr>
              <a:t>Reto Semana 2</a:t>
            </a:r>
            <a:endParaRPr b="0" i="0" sz="2500" u="none" cap="none" strike="noStrike">
              <a:solidFill>
                <a:srgbClr val="EA3546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89" name="Google Shape;89;p7"/>
          <p:cNvSpPr txBox="1"/>
          <p:nvPr>
            <p:ph idx="1" type="body"/>
          </p:nvPr>
        </p:nvSpPr>
        <p:spPr>
          <a:xfrm>
            <a:off x="1464900" y="2708000"/>
            <a:ext cx="62142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2400">
                <a:solidFill>
                  <a:srgbClr val="666666"/>
                </a:solidFill>
              </a:rPr>
              <a:t>https://forms.gle/TeLYY4SZ6hUbmrs1A</a:t>
            </a:r>
            <a:endParaRPr b="1" sz="2400">
              <a:solidFill>
                <a:srgbClr val="666666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2400">
              <a:solidFill>
                <a:srgbClr val="666666"/>
              </a:solidFill>
            </a:endParaRPr>
          </a:p>
        </p:txBody>
      </p:sp>
      <p:sp>
        <p:nvSpPr>
          <p:cNvPr id="90" name="Google Shape;90;p7"/>
          <p:cNvSpPr txBox="1"/>
          <p:nvPr/>
        </p:nvSpPr>
        <p:spPr>
          <a:xfrm>
            <a:off x="3447600" y="3275375"/>
            <a:ext cx="2061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" sz="2500" u="none" cap="none" strike="noStrike">
                <a:solidFill>
                  <a:srgbClr val="EA3546"/>
                </a:solidFill>
                <a:latin typeface="Alfa Slab One"/>
                <a:ea typeface="Alfa Slab One"/>
                <a:cs typeface="Alfa Slab One"/>
                <a:sym typeface="Alfa Slab One"/>
              </a:rPr>
              <a:t>Sprint 1</a:t>
            </a:r>
            <a:endParaRPr b="0" i="0" sz="2500" u="none" cap="none" strike="noStrike">
              <a:solidFill>
                <a:srgbClr val="EA3546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91" name="Google Shape;91;p7"/>
          <p:cNvSpPr txBox="1"/>
          <p:nvPr>
            <p:ph idx="1" type="body"/>
          </p:nvPr>
        </p:nvSpPr>
        <p:spPr>
          <a:xfrm>
            <a:off x="1388700" y="4003400"/>
            <a:ext cx="62142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2400">
                <a:solidFill>
                  <a:srgbClr val="666666"/>
                </a:solidFill>
              </a:rPr>
              <a:t>https://forms.gle/M4SGDNxu9HxYaVTt6</a:t>
            </a:r>
            <a:endParaRPr b="1" sz="2400">
              <a:solidFill>
                <a:srgbClr val="666666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24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68113" y="3268752"/>
            <a:ext cx="2207775" cy="1545425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8"/>
          <p:cNvSpPr txBox="1"/>
          <p:nvPr>
            <p:ph type="ctrTitle"/>
          </p:nvPr>
        </p:nvSpPr>
        <p:spPr>
          <a:xfrm>
            <a:off x="311700" y="813201"/>
            <a:ext cx="8520600" cy="140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</a:pPr>
            <a:r>
              <a:rPr lang="en" sz="3900">
                <a:solidFill>
                  <a:srgbClr val="EA3546"/>
                </a:solidFill>
              </a:rPr>
              <a:t>Sprint 1</a:t>
            </a:r>
            <a:endParaRPr sz="3900">
              <a:solidFill>
                <a:srgbClr val="EA3546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</a:pPr>
            <a:r>
              <a:rPr lang="en" sz="3900">
                <a:solidFill>
                  <a:srgbClr val="EA3546"/>
                </a:solidFill>
              </a:rPr>
              <a:t>Backlog</a:t>
            </a:r>
            <a:endParaRPr sz="3900">
              <a:solidFill>
                <a:srgbClr val="EA3546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