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7" r:id="rId4"/>
    <p:sldId id="278" r:id="rId5"/>
    <p:sldId id="282" r:id="rId6"/>
    <p:sldId id="279" r:id="rId7"/>
    <p:sldId id="266" r:id="rId8"/>
    <p:sldId id="261" r:id="rId9"/>
    <p:sldId id="259" r:id="rId10"/>
    <p:sldId id="267" r:id="rId11"/>
    <p:sldId id="269" r:id="rId12"/>
    <p:sldId id="257" r:id="rId13"/>
    <p:sldId id="263" r:id="rId14"/>
    <p:sldId id="280" r:id="rId15"/>
    <p:sldId id="275" r:id="rId16"/>
  </p:sldIdLst>
  <p:sldSz cx="9144000" cy="5143500" type="screen16x9"/>
  <p:notesSz cx="6791325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8C"/>
    <a:srgbClr val="0089C1"/>
    <a:srgbClr val="E53517"/>
    <a:srgbClr val="FFBB00"/>
    <a:srgbClr val="FFCC00"/>
    <a:srgbClr val="00FF00"/>
    <a:srgbClr val="6AB023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94" autoAdjust="0"/>
    <p:restoredTop sz="94660" autoAdjust="0"/>
  </p:normalViewPr>
  <p:slideViewPr>
    <p:cSldViewPr showGuides="1">
      <p:cViewPr varScale="1">
        <p:scale>
          <a:sx n="242" d="100"/>
          <a:sy n="242" d="100"/>
        </p:scale>
        <p:origin x="3192" y="1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3972" y="102"/>
      </p:cViewPr>
      <p:guideLst>
        <p:guide orient="horz" pos="3109"/>
        <p:guide pos="21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1B6BD24F-C1A4-4338-89FE-14850C10F34D}" type="datetimeFigureOut">
              <a:rPr lang="de-DE"/>
              <a:pPr>
                <a:defRPr/>
              </a:pPr>
              <a:t>30.10.2024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C985B59-2E7D-4C8D-86B2-B5D85BF2F1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100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3713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3713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2D08B8F9-B9DC-4BDD-AF04-9A2326BF4F0F}" type="datetimeFigureOut">
              <a:rPr lang="de-DE"/>
              <a:pPr>
                <a:defRPr/>
              </a:pPr>
              <a:t>30.10.2024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2425" cy="4443413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3712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3712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F012DF52-BD39-4037-BA8C-2086838B395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5209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00" y="915566"/>
            <a:ext cx="8136000" cy="1716906"/>
          </a:xfrm>
        </p:spPr>
        <p:txBody>
          <a:bodyPr anchor="b"/>
          <a:lstStyle>
            <a:lvl1pPr algn="l">
              <a:defRPr sz="4400">
                <a:solidFill>
                  <a:srgbClr val="00628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00" y="2715766"/>
            <a:ext cx="8136000" cy="124182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8" name="Inhaltsplatzhalter 3"/>
          <p:cNvSpPr>
            <a:spLocks noGrp="1"/>
          </p:cNvSpPr>
          <p:nvPr>
            <p:ph sz="half" idx="2"/>
          </p:nvPr>
        </p:nvSpPr>
        <p:spPr>
          <a:xfrm>
            <a:off x="504001" y="4615200"/>
            <a:ext cx="8135999" cy="432048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solidFill>
                  <a:schemeClr val="tx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5174601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00" y="1116000"/>
            <a:ext cx="8640000" cy="3263504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b="1"/>
            </a:lvl2pPr>
            <a:lvl3pPr>
              <a:defRPr sz="1800" b="0"/>
            </a:lvl3pPr>
            <a:lvl4pPr marL="0" indent="0">
              <a:buFontTx/>
              <a:buNone/>
              <a:defRPr sz="1400"/>
            </a:lvl4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B4F58-33B0-4375-895D-7B08D992A7E8}" type="datetimeFigureOut">
              <a:rPr lang="de-DE"/>
              <a:pPr>
                <a:defRPr/>
              </a:pPr>
              <a:t>30.10.2024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588" y="4614863"/>
            <a:ext cx="2159000" cy="274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DEB6C-1FFE-4955-B708-583546F601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03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2000" y="1116000"/>
            <a:ext cx="4175984" cy="3263504"/>
          </a:xfrm>
          <a:prstGeom prst="rect">
            <a:avLst/>
          </a:prstGeom>
        </p:spPr>
        <p:txBody>
          <a:bodyPr/>
          <a:lstStyle>
            <a:lvl2pPr>
              <a:defRPr b="1">
                <a:latin typeface="+mj-lt"/>
              </a:defRPr>
            </a:lvl2pPr>
            <a:lvl3pPr>
              <a:defRPr sz="1800" b="0"/>
            </a:lvl3pPr>
            <a:lvl4pPr marL="0" indent="0">
              <a:buFontTx/>
              <a:buNone/>
              <a:defRPr sz="1400"/>
            </a:lvl4pPr>
          </a:lstStyle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18248" y="1116000"/>
            <a:ext cx="4176000" cy="3263504"/>
          </a:xfrm>
          <a:prstGeom prst="rect">
            <a:avLst/>
          </a:prstGeom>
        </p:spPr>
        <p:txBody>
          <a:bodyPr/>
          <a:lstStyle>
            <a:lvl2pPr>
              <a:defRPr b="1">
                <a:latin typeface="+mj-lt"/>
              </a:defRPr>
            </a:lvl2pPr>
            <a:lvl3pPr>
              <a:defRPr sz="1800" b="0"/>
            </a:lvl3pPr>
            <a:lvl4pPr marL="0" indent="0">
              <a:buFontTx/>
              <a:buNone/>
              <a:defRPr sz="1400"/>
            </a:lvl4pPr>
          </a:lstStyle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4DFA9-EF7E-4274-9B16-793E6F76B680}" type="datetimeFigureOut">
              <a:rPr lang="de-DE"/>
              <a:pPr>
                <a:defRPr/>
              </a:pPr>
              <a:t>30.10.2024</a:t>
            </a:fld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F0D22-78C6-4106-BAAF-CA6010E1082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2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2000" y="1116000"/>
            <a:ext cx="2700000" cy="3263504"/>
          </a:xfrm>
          <a:prstGeom prst="rect">
            <a:avLst/>
          </a:prstGeom>
        </p:spPr>
        <p:txBody>
          <a:bodyPr/>
          <a:lstStyle>
            <a:lvl2pPr>
              <a:defRPr b="1"/>
            </a:lvl2pPr>
            <a:lvl3pPr>
              <a:defRPr sz="1800" b="0"/>
            </a:lvl3pPr>
            <a:lvl4pPr marL="0" indent="0">
              <a:buFontTx/>
              <a:buNone/>
              <a:defRPr sz="1400"/>
            </a:lvl4pPr>
          </a:lstStyle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40000" y="1116000"/>
            <a:ext cx="2700000" cy="3263504"/>
          </a:xfrm>
          <a:prstGeom prst="rect">
            <a:avLst/>
          </a:prstGeom>
        </p:spPr>
        <p:txBody>
          <a:bodyPr/>
          <a:lstStyle>
            <a:lvl2pPr>
              <a:defRPr b="1"/>
            </a:lvl2pPr>
            <a:lvl3pPr>
              <a:defRPr sz="1800" b="0"/>
            </a:lvl3pPr>
            <a:lvl4pPr marL="0" indent="0">
              <a:buFontTx/>
              <a:buNone/>
              <a:defRPr sz="1400"/>
            </a:lvl4pPr>
          </a:lstStyle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6193175" y="1116000"/>
            <a:ext cx="2700000" cy="3263504"/>
          </a:xfrm>
          <a:prstGeom prst="rect">
            <a:avLst/>
          </a:prstGeom>
        </p:spPr>
        <p:txBody>
          <a:bodyPr/>
          <a:lstStyle>
            <a:lvl2pPr>
              <a:defRPr b="1"/>
            </a:lvl2pPr>
            <a:lvl3pPr>
              <a:defRPr sz="1800" b="0"/>
            </a:lvl3pPr>
            <a:lvl4pPr marL="0" indent="0">
              <a:buFontTx/>
              <a:buNone/>
              <a:defRPr sz="1400"/>
            </a:lvl4pPr>
          </a:lstStyle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5A6D1-8537-42D4-B084-95AC0A10892B}" type="datetimeFigureOut">
              <a:rPr lang="de-DE"/>
              <a:pPr>
                <a:defRPr/>
              </a:pPr>
              <a:t>30.10.2024</a:t>
            </a:fld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4C4C5-7F32-4763-B2B4-BA449ED859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413" y="4614863"/>
            <a:ext cx="2159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100">
                <a:solidFill>
                  <a:srgbClr val="0062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4B1B009-3F47-4319-B03A-97A4F0F000E5}" type="datetimeFigureOut">
              <a:rPr lang="de-DE" smtClean="0"/>
              <a:pPr>
                <a:defRPr/>
              </a:pPr>
              <a:t>30.10.2024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148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100">
                <a:solidFill>
                  <a:srgbClr val="0062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32588" y="4614863"/>
            <a:ext cx="2160587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100">
                <a:solidFill>
                  <a:srgbClr val="00628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DA65C65-7D07-4E61-A3D9-9EC4A41A2CC5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006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de-DE" sz="1400"/>
          </a:p>
        </p:txBody>
      </p:sp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252413" y="177006"/>
            <a:ext cx="57610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2" r:id="rId3"/>
    <p:sldLayoutId id="2147483733" r:id="rId4"/>
  </p:sldLayoutIdLst>
  <p:hf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200" b="1" kern="1200">
          <a:solidFill>
            <a:schemeClr val="bg1"/>
          </a:solidFill>
          <a:latin typeface="+mn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panose="020B06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panose="020B06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panose="020B06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defRPr sz="2100" kern="1200">
          <a:solidFill>
            <a:srgbClr val="00628C"/>
          </a:solidFill>
          <a:latin typeface="+mn-lt"/>
          <a:ea typeface="+mn-ea"/>
          <a:cs typeface="+mn-cs"/>
        </a:defRPr>
      </a:lvl1pPr>
      <a:lvl2pPr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defRPr sz="13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lderonn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erkeley_Open_Infrastructure_for_Network_Comput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ctrTitle"/>
          </p:nvPr>
        </p:nvSpPr>
        <p:spPr>
          <a:xfrm>
            <a:off x="503238" y="915988"/>
            <a:ext cx="8137525" cy="1716087"/>
          </a:xfrm>
        </p:spPr>
        <p:txBody>
          <a:bodyPr/>
          <a:lstStyle/>
          <a:p>
            <a:r>
              <a:rPr lang="de-DE" altLang="de-DE"/>
              <a:t>TaskBridge</a:t>
            </a:r>
          </a:p>
        </p:txBody>
      </p:sp>
      <p:sp>
        <p:nvSpPr>
          <p:cNvPr id="6147" name="Untertitel 2"/>
          <p:cNvSpPr>
            <a:spLocks noGrp="1"/>
          </p:cNvSpPr>
          <p:nvPr>
            <p:ph type="subTitle" idx="1"/>
          </p:nvPr>
        </p:nvSpPr>
        <p:spPr bwMode="auto">
          <a:xfrm>
            <a:off x="503238" y="2716213"/>
            <a:ext cx="8137525" cy="1241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/>
              <a:t>Distributed computing for small tasks</a:t>
            </a:r>
          </a:p>
        </p:txBody>
      </p:sp>
      <p:sp>
        <p:nvSpPr>
          <p:cNvPr id="6148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503238" y="4614863"/>
            <a:ext cx="8137525" cy="431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de-DE" altLang="de-DE"/>
              <a:t>https://gihub.com/hilderonny/taskbridge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Clients – Web UI – Transcribe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872AE2B-6D0C-47E3-BA0E-353EEFC95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07" y="1116013"/>
            <a:ext cx="7078787" cy="32639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44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Clients – Web UI – Translate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BFEB331-B9F3-4F95-9722-995D4B213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36" y="1116013"/>
            <a:ext cx="7088929" cy="32639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5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Clients – Web UI – Classify image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06C96CC-9BC3-41B5-B607-1E6C28572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21" y="1116013"/>
            <a:ext cx="6892159" cy="32639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0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Clients – Web UI – Scan for virus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26A0FD3-0789-421A-8D59-56055608E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72" y="1116013"/>
            <a:ext cx="7083457" cy="32639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9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Bridge Web UI – Workers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3B02D0A-2156-40E1-937A-41CAA5F21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3" y="1116013"/>
            <a:ext cx="7605115" cy="32639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35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/>
              <a:t>No internet connection required</a:t>
            </a:r>
          </a:p>
          <a:p>
            <a:pPr marL="457200" indent="-457200">
              <a:buFontTx/>
              <a:buChar char="-"/>
            </a:pPr>
            <a:r>
              <a:rPr lang="de-DE"/>
              <a:t>Scalable without limits</a:t>
            </a:r>
          </a:p>
          <a:p>
            <a:pPr marL="457200" indent="-457200">
              <a:buFontTx/>
              <a:buChar char="-"/>
            </a:pPr>
            <a:r>
              <a:rPr lang="de-DE"/>
              <a:t>Open Source - </a:t>
            </a:r>
            <a:r>
              <a:rPr lang="de-DE">
                <a:hlinkClick r:id="rId2"/>
              </a:rPr>
              <a:t>https://github.com/hilderonny</a:t>
            </a:r>
            <a:endParaRPr lang="de-DE"/>
          </a:p>
          <a:p>
            <a:pPr marL="457200" indent="-457200">
              <a:buFontTx/>
              <a:buChar char="-"/>
            </a:pPr>
            <a:r>
              <a:rPr lang="de-DE"/>
              <a:t>No additional costs</a:t>
            </a:r>
          </a:p>
          <a:p>
            <a:pPr marL="457200" indent="-457200">
              <a:buFontTx/>
              <a:buChar char="-"/>
            </a:pP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90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Objectives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/>
              <a:t>Basic idea from </a:t>
            </a:r>
            <a:r>
              <a:rPr lang="de-DE">
                <a:hlinkClick r:id="rId2"/>
              </a:rPr>
              <a:t>BOINC Framework</a:t>
            </a:r>
            <a:endParaRPr lang="de-DE"/>
          </a:p>
          <a:p>
            <a:pPr marL="457200" indent="-457200">
              <a:buFontTx/>
              <a:buChar char="-"/>
            </a:pPr>
            <a:r>
              <a:rPr lang="de-DE"/>
              <a:t>Scalable task processing</a:t>
            </a:r>
          </a:p>
          <a:p>
            <a:pPr marL="457200" indent="-457200">
              <a:buFontTx/>
              <a:buChar char="-"/>
            </a:pPr>
            <a:r>
              <a:rPr lang="de-DE"/>
              <a:t>Extendable work types</a:t>
            </a:r>
          </a:p>
          <a:p>
            <a:pPr marL="457200" indent="-457200">
              <a:buFontTx/>
              <a:buChar char="-"/>
            </a:pPr>
            <a:r>
              <a:rPr lang="de-DE"/>
              <a:t>Cost efficient</a:t>
            </a:r>
          </a:p>
          <a:p>
            <a:pPr marL="457200" indent="-457200">
              <a:buFontTx/>
              <a:buChar char="-"/>
            </a:pPr>
            <a:r>
              <a:rPr lang="de-DE"/>
              <a:t>Simple usage</a:t>
            </a:r>
          </a:p>
          <a:p>
            <a:pPr marL="457200" indent="-457200">
              <a:buFontTx/>
              <a:buChar char="-"/>
            </a:pPr>
            <a:r>
              <a:rPr lang="de-DE"/>
              <a:t>Data protection compliant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2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Network structure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  <p:pic>
        <p:nvPicPr>
          <p:cNvPr id="7" name="Grafik 6" descr="Server">
            <a:extLst>
              <a:ext uri="{FF2B5EF4-FFF2-40B4-BE49-F238E27FC236}">
                <a16:creationId xmlns:a16="http://schemas.microsoft.com/office/drawing/2014/main" id="{7CDFFFB2-7D81-4A86-9AC3-6A9E4D44B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3908" y="2211710"/>
            <a:ext cx="1656184" cy="1656184"/>
          </a:xfrm>
          <a:prstGeom prst="rect">
            <a:avLst/>
          </a:prstGeom>
        </p:spPr>
      </p:pic>
      <p:pic>
        <p:nvPicPr>
          <p:cNvPr id="9" name="Grafik 8" descr="Computer">
            <a:extLst>
              <a:ext uri="{FF2B5EF4-FFF2-40B4-BE49-F238E27FC236}">
                <a16:creationId xmlns:a16="http://schemas.microsoft.com/office/drawing/2014/main" id="{AE6F9E1B-1D39-4D6E-BB81-E7A2C3E74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9337" y="2212177"/>
            <a:ext cx="1656184" cy="1656184"/>
          </a:xfrm>
          <a:prstGeom prst="rect">
            <a:avLst/>
          </a:prstGeom>
        </p:spPr>
      </p:pic>
      <p:pic>
        <p:nvPicPr>
          <p:cNvPr id="11" name="Grafik 10" descr="Laptop">
            <a:extLst>
              <a:ext uri="{FF2B5EF4-FFF2-40B4-BE49-F238E27FC236}">
                <a16:creationId xmlns:a16="http://schemas.microsoft.com/office/drawing/2014/main" id="{66843FC0-5346-4F06-A401-7DAF2138C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8479" y="2211710"/>
            <a:ext cx="1656184" cy="165618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095AEFD-7729-4852-AC63-F5070C5503BB}"/>
              </a:ext>
            </a:extLst>
          </p:cNvPr>
          <p:cNvSpPr txBox="1"/>
          <p:nvPr/>
        </p:nvSpPr>
        <p:spPr>
          <a:xfrm>
            <a:off x="3660019" y="1779662"/>
            <a:ext cx="1823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>
                <a:solidFill>
                  <a:srgbClr val="00628C"/>
                </a:solidFill>
              </a:rPr>
              <a:t>Task Bridge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1B12EBA-FB07-4FB5-B8BC-F4AD1BF22772}"/>
              </a:ext>
            </a:extLst>
          </p:cNvPr>
          <p:cNvSpPr txBox="1"/>
          <p:nvPr/>
        </p:nvSpPr>
        <p:spPr>
          <a:xfrm>
            <a:off x="684584" y="1779662"/>
            <a:ext cx="116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>
                <a:solidFill>
                  <a:srgbClr val="00628C"/>
                </a:solidFill>
              </a:rPr>
              <a:t>Clients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1FC449-5666-480C-AED2-A9693554C389}"/>
              </a:ext>
            </a:extLst>
          </p:cNvPr>
          <p:cNvSpPr txBox="1"/>
          <p:nvPr/>
        </p:nvSpPr>
        <p:spPr>
          <a:xfrm>
            <a:off x="7181116" y="1779662"/>
            <a:ext cx="1392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>
                <a:solidFill>
                  <a:srgbClr val="00628C"/>
                </a:solidFill>
              </a:rPr>
              <a:t>Workers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3E37F5D-E923-4537-80DE-D151A953E22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2094663" y="3039802"/>
            <a:ext cx="1649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C9055FB-722A-4C20-A437-9A35D5C4E4D7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5400092" y="3039802"/>
            <a:ext cx="1649245" cy="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D0CC62B7-9C57-40D3-9791-5477FD9E312A}"/>
              </a:ext>
            </a:extLst>
          </p:cNvPr>
          <p:cNvSpPr txBox="1"/>
          <p:nvPr/>
        </p:nvSpPr>
        <p:spPr>
          <a:xfrm>
            <a:off x="2087724" y="2717507"/>
            <a:ext cx="100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Set tasks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D05EA39-7E8E-4593-A97F-323C3D3C2B7B}"/>
              </a:ext>
            </a:extLst>
          </p:cNvPr>
          <p:cNvSpPr txBox="1"/>
          <p:nvPr/>
        </p:nvSpPr>
        <p:spPr>
          <a:xfrm>
            <a:off x="5642748" y="2717507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/>
              <a:t>Process tasks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1874EB5-42E6-4588-BB90-5AED33587AE3}"/>
              </a:ext>
            </a:extLst>
          </p:cNvPr>
          <p:cNvSpPr txBox="1"/>
          <p:nvPr/>
        </p:nvSpPr>
        <p:spPr>
          <a:xfrm>
            <a:off x="1145383" y="350785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.</a:t>
            </a:r>
          </a:p>
          <a:p>
            <a:r>
              <a:rPr lang="de-DE"/>
              <a:t>.</a:t>
            </a:r>
          </a:p>
          <a:p>
            <a:r>
              <a:rPr lang="de-DE"/>
              <a:t>.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4B84295-6E01-44C5-A30C-E8562E90AA80}"/>
              </a:ext>
            </a:extLst>
          </p:cNvPr>
          <p:cNvSpPr txBox="1"/>
          <p:nvPr/>
        </p:nvSpPr>
        <p:spPr>
          <a:xfrm>
            <a:off x="7756241" y="3527686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.</a:t>
            </a:r>
          </a:p>
          <a:p>
            <a:r>
              <a:rPr lang="de-DE"/>
              <a:t>.</a:t>
            </a:r>
          </a:p>
          <a:p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87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types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/>
              <a:t>Transcribe media files (audio and video)</a:t>
            </a:r>
          </a:p>
          <a:p>
            <a:pPr marL="457200" indent="-457200">
              <a:buFontTx/>
              <a:buChar char="-"/>
            </a:pPr>
            <a:r>
              <a:rPr lang="de-DE"/>
              <a:t>Translate text bewtween many languages</a:t>
            </a:r>
          </a:p>
          <a:p>
            <a:pPr marL="457200" indent="-457200">
              <a:buFontTx/>
              <a:buChar char="-"/>
            </a:pPr>
            <a:r>
              <a:rPr lang="de-DE"/>
              <a:t>Classify images</a:t>
            </a:r>
          </a:p>
          <a:p>
            <a:pPr marL="457200" indent="-457200">
              <a:buFontTx/>
              <a:buChar char="-"/>
            </a:pPr>
            <a:r>
              <a:rPr lang="de-DE"/>
              <a:t>Detect malicious files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55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de-DE"/>
              <a:t>TaskBridge Web-UI</a:t>
            </a:r>
          </a:p>
          <a:p>
            <a:pPr marL="457200" indent="-457200">
              <a:buFontTx/>
              <a:buChar char="-"/>
            </a:pPr>
            <a:r>
              <a:rPr lang="de-DE"/>
              <a:t>IPED Task</a:t>
            </a:r>
          </a:p>
          <a:p>
            <a:pPr marL="457200" indent="-457200">
              <a:buFontTx/>
              <a:buChar char="-"/>
            </a:pPr>
            <a:r>
              <a:rPr lang="de-DE"/>
              <a:t>NUIX Plugin</a:t>
            </a:r>
          </a:p>
          <a:p>
            <a:pPr marL="457200" indent="-457200">
              <a:buFontTx/>
              <a:buChar char="-"/>
            </a:pPr>
            <a:r>
              <a:rPr lang="de-DE"/>
              <a:t>X-</a:t>
            </a:r>
            <a:r>
              <a:rPr lang="de-DE" err="1"/>
              <a:t>Ways</a:t>
            </a:r>
            <a:r>
              <a:rPr lang="de-DE"/>
              <a:t> Extension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0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Participants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4C2BB3A-FE3C-47D1-AA40-0A5F3F71B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644117"/>
              </p:ext>
            </p:extLst>
          </p:nvPr>
        </p:nvGraphicFramePr>
        <p:xfrm>
          <a:off x="219507" y="1923678"/>
          <a:ext cx="86391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9725">
                  <a:extLst>
                    <a:ext uri="{9D8B030D-6E8A-4147-A177-3AD203B41FA5}">
                      <a16:colId xmlns:a16="http://schemas.microsoft.com/office/drawing/2014/main" val="449692837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1240651916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871431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Task 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Workers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0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Web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Linux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Portable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788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Plugins for commercial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Undemanding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Windows, Linux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0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Undemanding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Good GPU recommended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581000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5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Bridge Web UI - Tasks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C30BDA2-9A78-4C91-95C5-60651A58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41" y="1116013"/>
            <a:ext cx="7009718" cy="32639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19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Clients – NUIX Plugin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885FF7D-922A-4E26-9C63-A883E99EC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3" y="1371610"/>
            <a:ext cx="8639175" cy="275270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92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Clients – IPED Task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F3447E6-60BC-4AAF-9752-5D806813F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084" y="1116013"/>
            <a:ext cx="6709833" cy="3263900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2024-10-30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DEB6C-1FFE-4955-B708-583546F601AF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29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Pol-LKA">
      <a:dk1>
        <a:sysClr val="windowText" lastClr="000000"/>
      </a:dk1>
      <a:lt1>
        <a:sysClr val="window" lastClr="FFFFFF"/>
      </a:lt1>
      <a:dk2>
        <a:srgbClr val="646464"/>
      </a:dk2>
      <a:lt2>
        <a:srgbClr val="E7E6E6"/>
      </a:lt2>
      <a:accent1>
        <a:srgbClr val="00628C"/>
      </a:accent1>
      <a:accent2>
        <a:srgbClr val="E53517"/>
      </a:accent2>
      <a:accent3>
        <a:srgbClr val="F18C00"/>
      </a:accent3>
      <a:accent4>
        <a:srgbClr val="6AB023"/>
      </a:accent4>
      <a:accent5>
        <a:srgbClr val="C9D30E"/>
      </a:accent5>
      <a:accent6>
        <a:srgbClr val="FFCC00"/>
      </a:accent6>
      <a:hlink>
        <a:srgbClr val="0089C1"/>
      </a:hlink>
      <a:folHlink>
        <a:srgbClr val="EC553C"/>
      </a:folHlink>
    </a:clrScheme>
    <a:fontScheme name="ThPol-LK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198</Words>
  <Application>Microsoft Office PowerPoint</Application>
  <PresentationFormat>Bildschirmpräsentation (16:9)</PresentationFormat>
  <Paragraphs>85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TaskBridge</vt:lpstr>
      <vt:lpstr>Objectives</vt:lpstr>
      <vt:lpstr>Network structure</vt:lpstr>
      <vt:lpstr>Task types</vt:lpstr>
      <vt:lpstr>Clients</vt:lpstr>
      <vt:lpstr>Participants</vt:lpstr>
      <vt:lpstr>Task Bridge Web UI - Tasks</vt:lpstr>
      <vt:lpstr>Clients – NUIX Plugin</vt:lpstr>
      <vt:lpstr>Clients – IPED Task</vt:lpstr>
      <vt:lpstr>Clients – Web UI – Transcribe</vt:lpstr>
      <vt:lpstr>Clients – Web UI – Translate</vt:lpstr>
      <vt:lpstr>Clients – Web UI – Classify image</vt:lpstr>
      <vt:lpstr>Clients – Web UI – Scan for virus</vt:lpstr>
      <vt:lpstr>Task Bridge Web UI – Workers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TLKA Scheibe, S.</dc:creator>
  <cp:lastModifiedBy>Ronny</cp:lastModifiedBy>
  <cp:revision>500</cp:revision>
  <cp:lastPrinted>2014-10-29T11:03:08Z</cp:lastPrinted>
  <dcterms:created xsi:type="dcterms:W3CDTF">2012-08-29T06:30:26Z</dcterms:created>
  <dcterms:modified xsi:type="dcterms:W3CDTF">2024-10-30T09:46:49Z</dcterms:modified>
</cp:coreProperties>
</file>