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2" r:id="rId4"/>
    <p:sldId id="258" r:id="rId5"/>
    <p:sldId id="259" r:id="rId6"/>
    <p:sldId id="264" r:id="rId7"/>
    <p:sldId id="260" r:id="rId8"/>
    <p:sldId id="266" r:id="rId9"/>
    <p:sldId id="267" r:id="rId10"/>
    <p:sldId id="268" r:id="rId11"/>
    <p:sldId id="263" r:id="rId12"/>
    <p:sldId id="26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22" autoAdjust="0"/>
  </p:normalViewPr>
  <p:slideViewPr>
    <p:cSldViewPr snapToGrid="0" snapToObjects="1">
      <p:cViewPr>
        <p:scale>
          <a:sx n="94" d="100"/>
          <a:sy n="94" d="100"/>
        </p:scale>
        <p:origin x="-123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5ADD32-8456-3246-8926-2AD7E595E115}" type="datetimeFigureOut">
              <a:rPr lang="en-US" smtClean="0"/>
              <a:t>13/05/17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BB7D7D-3AE4-7648-9E89-A031EA462A13}" type="slidenum">
              <a:rPr lang="en-US" smtClean="0"/>
              <a:t>‹#›</a:t>
            </a:fld>
            <a:endParaRPr lang="en-US"/>
          </a:p>
        </p:txBody>
      </p:sp>
    </p:spTree>
    <p:extLst>
      <p:ext uri="{BB962C8B-B14F-4D97-AF65-F5344CB8AC3E}">
        <p14:creationId xmlns:p14="http://schemas.microsoft.com/office/powerpoint/2010/main" val="38303326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 decided to look at existence of trance states among Atlantic Congo societies. There is no real reason for this other than we thought trance was an interesting subject matter and we chose Atlantic-Congo because it includes data for a relatively large number of societies that have data for trance-states.</a:t>
            </a:r>
          </a:p>
          <a:p>
            <a:endParaRPr lang="en-US" dirty="0"/>
          </a:p>
        </p:txBody>
      </p:sp>
      <p:sp>
        <p:nvSpPr>
          <p:cNvPr id="4" name="Slide Number Placeholder 3"/>
          <p:cNvSpPr>
            <a:spLocks noGrp="1"/>
          </p:cNvSpPr>
          <p:nvPr>
            <p:ph type="sldNum" sz="quarter" idx="10"/>
          </p:nvPr>
        </p:nvSpPr>
        <p:spPr/>
        <p:txBody>
          <a:bodyPr/>
          <a:lstStyle/>
          <a:p>
            <a:fld id="{A1BB7D7D-3AE4-7648-9E89-A031EA462A13}" type="slidenum">
              <a:rPr lang="en-US" smtClean="0"/>
              <a:t>2</a:t>
            </a:fld>
            <a:endParaRPr lang="en-US"/>
          </a:p>
        </p:txBody>
      </p:sp>
    </p:spTree>
    <p:extLst>
      <p:ext uri="{BB962C8B-B14F-4D97-AF65-F5344CB8AC3E}">
        <p14:creationId xmlns:p14="http://schemas.microsoft.com/office/powerpoint/2010/main" val="1847067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3:39 to 4:08</a:t>
            </a:r>
            <a:endParaRPr lang="en-US" dirty="0"/>
          </a:p>
        </p:txBody>
      </p:sp>
      <p:sp>
        <p:nvSpPr>
          <p:cNvPr id="4" name="Slide Number Placeholder 3"/>
          <p:cNvSpPr>
            <a:spLocks noGrp="1"/>
          </p:cNvSpPr>
          <p:nvPr>
            <p:ph type="sldNum" sz="quarter" idx="10"/>
          </p:nvPr>
        </p:nvSpPr>
        <p:spPr/>
        <p:txBody>
          <a:bodyPr/>
          <a:lstStyle/>
          <a:p>
            <a:fld id="{A1BB7D7D-3AE4-7648-9E89-A031EA462A13}" type="slidenum">
              <a:rPr lang="en-US" smtClean="0"/>
              <a:t>3</a:t>
            </a:fld>
            <a:endParaRPr lang="en-US"/>
          </a:p>
        </p:txBody>
      </p:sp>
    </p:spTree>
    <p:extLst>
      <p:ext uri="{BB962C8B-B14F-4D97-AF65-F5344CB8AC3E}">
        <p14:creationId xmlns:p14="http://schemas.microsoft.com/office/powerpoint/2010/main" val="395229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questions:</a:t>
            </a:r>
          </a:p>
          <a:p>
            <a:r>
              <a:rPr lang="en-US" dirty="0" smtClean="0"/>
              <a:t>1: Can we reconstruct </a:t>
            </a:r>
            <a:r>
              <a:rPr lang="en-US" dirty="0" err="1" smtClean="0"/>
              <a:t>ritualised</a:t>
            </a:r>
            <a:r>
              <a:rPr lang="en-US" dirty="0" smtClean="0"/>
              <a:t> trance to an ancestral state?</a:t>
            </a:r>
          </a:p>
          <a:p>
            <a:pPr lvl="1"/>
            <a:r>
              <a:rPr lang="en-US" dirty="0" smtClean="0"/>
              <a:t> (yes/no)</a:t>
            </a:r>
          </a:p>
          <a:p>
            <a:r>
              <a:rPr lang="en-US" dirty="0" smtClean="0"/>
              <a:t>2: Does the constancy of rain impact whether a society has </a:t>
            </a:r>
            <a:r>
              <a:rPr lang="en-US" dirty="0" err="1" smtClean="0"/>
              <a:t>ritualised</a:t>
            </a:r>
            <a:r>
              <a:rPr lang="en-US" dirty="0" smtClean="0"/>
              <a:t> trance?</a:t>
            </a:r>
          </a:p>
          <a:p>
            <a:pPr lvl="1"/>
            <a:r>
              <a:rPr lang="en-US" dirty="0" smtClean="0"/>
              <a:t>Yes, societies that are in areas where rain is unpredictable are more likely to have </a:t>
            </a:r>
            <a:r>
              <a:rPr lang="en-US" dirty="0" err="1" smtClean="0"/>
              <a:t>ritualised</a:t>
            </a:r>
            <a:r>
              <a:rPr lang="en-US" dirty="0" smtClean="0"/>
              <a:t> trance.</a:t>
            </a:r>
          </a:p>
          <a:p>
            <a:pPr lvl="2"/>
            <a:r>
              <a:rPr lang="en-US" dirty="0" smtClean="0"/>
              <a:t>(our reasoning is that if you do not know whether you will have rain or not, you may be more likely to use trance to a. connect to and coerce the environment in some metaphysical way, or b. encourage rain from a supernatural force (god, ancestor)</a:t>
            </a:r>
          </a:p>
          <a:p>
            <a:endParaRPr lang="en-US" dirty="0"/>
          </a:p>
        </p:txBody>
      </p:sp>
      <p:sp>
        <p:nvSpPr>
          <p:cNvPr id="4" name="Slide Number Placeholder 3"/>
          <p:cNvSpPr>
            <a:spLocks noGrp="1"/>
          </p:cNvSpPr>
          <p:nvPr>
            <p:ph type="sldNum" sz="quarter" idx="10"/>
          </p:nvPr>
        </p:nvSpPr>
        <p:spPr/>
        <p:txBody>
          <a:bodyPr/>
          <a:lstStyle/>
          <a:p>
            <a:fld id="{A1BB7D7D-3AE4-7648-9E89-A031EA462A13}" type="slidenum">
              <a:rPr lang="en-US" smtClean="0"/>
              <a:t>4</a:t>
            </a:fld>
            <a:endParaRPr lang="en-US"/>
          </a:p>
        </p:txBody>
      </p:sp>
    </p:spTree>
    <p:extLst>
      <p:ext uri="{BB962C8B-B14F-4D97-AF65-F5344CB8AC3E}">
        <p14:creationId xmlns:p14="http://schemas.microsoft.com/office/powerpoint/2010/main" val="775579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High phylogenetic signal from two independent tests</a:t>
            </a:r>
            <a:r>
              <a:rPr lang="en-US" baseline="0" dirty="0" smtClean="0"/>
              <a:t> (</a:t>
            </a:r>
            <a:r>
              <a:rPr lang="en-US" baseline="0" dirty="0" err="1" smtClean="0"/>
              <a:t>MCMCglmm</a:t>
            </a:r>
            <a:r>
              <a:rPr lang="en-US" baseline="0" dirty="0" smtClean="0"/>
              <a:t> and Geiger), using the Bantu phylogenies from D-Place; correlation (</a:t>
            </a:r>
            <a:r>
              <a:rPr lang="en-US" baseline="0" dirty="0" err="1" smtClean="0"/>
              <a:t>MCMCglmm</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A1BB7D7D-3AE4-7648-9E89-A031EA462A13}" type="slidenum">
              <a:rPr lang="en-US" smtClean="0"/>
              <a:t>6</a:t>
            </a:fld>
            <a:endParaRPr lang="en-US"/>
          </a:p>
        </p:txBody>
      </p:sp>
    </p:spTree>
    <p:extLst>
      <p:ext uri="{BB962C8B-B14F-4D97-AF65-F5344CB8AC3E}">
        <p14:creationId xmlns:p14="http://schemas.microsoft.com/office/powerpoint/2010/main" val="168883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BB7D7D-3AE4-7648-9E89-A031EA462A13}" type="slidenum">
              <a:rPr lang="en-US" smtClean="0"/>
              <a:t>7</a:t>
            </a:fld>
            <a:endParaRPr lang="en-US"/>
          </a:p>
        </p:txBody>
      </p:sp>
    </p:spTree>
    <p:extLst>
      <p:ext uri="{BB962C8B-B14F-4D97-AF65-F5344CB8AC3E}">
        <p14:creationId xmlns:p14="http://schemas.microsoft.com/office/powerpoint/2010/main" val="775560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Negative correlation between rain constancy and the occurrence of </a:t>
            </a:r>
            <a:r>
              <a:rPr lang="en-US" dirty="0" err="1" smtClean="0"/>
              <a:t>ritualised</a:t>
            </a:r>
            <a:r>
              <a:rPr lang="en-US" dirty="0" smtClean="0"/>
              <a:t> trance which on the borderline of being significant.</a:t>
            </a:r>
          </a:p>
          <a:p>
            <a:endParaRPr lang="en-US" dirty="0"/>
          </a:p>
        </p:txBody>
      </p:sp>
      <p:sp>
        <p:nvSpPr>
          <p:cNvPr id="4" name="Slide Number Placeholder 3"/>
          <p:cNvSpPr>
            <a:spLocks noGrp="1"/>
          </p:cNvSpPr>
          <p:nvPr>
            <p:ph type="sldNum" sz="quarter" idx="10"/>
          </p:nvPr>
        </p:nvSpPr>
        <p:spPr/>
        <p:txBody>
          <a:bodyPr/>
          <a:lstStyle/>
          <a:p>
            <a:fld id="{A1BB7D7D-3AE4-7648-9E89-A031EA462A13}" type="slidenum">
              <a:rPr lang="en-US" smtClean="0"/>
              <a:t>9</a:t>
            </a:fld>
            <a:endParaRPr lang="en-US"/>
          </a:p>
        </p:txBody>
      </p:sp>
    </p:spTree>
    <p:extLst>
      <p:ext uri="{BB962C8B-B14F-4D97-AF65-F5344CB8AC3E}">
        <p14:creationId xmlns:p14="http://schemas.microsoft.com/office/powerpoint/2010/main" val="1909159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5E5206-544B-AD4E-8A64-E6ECDA134378}" type="datetimeFigureOut">
              <a:rPr lang="en-US" smtClean="0"/>
              <a:t>13/05/17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770B6-91A2-034B-9C91-46BC08741CD6}" type="slidenum">
              <a:rPr lang="en-US" smtClean="0"/>
              <a:t>‹#›</a:t>
            </a:fld>
            <a:endParaRPr lang="en-US"/>
          </a:p>
        </p:txBody>
      </p:sp>
    </p:spTree>
    <p:extLst>
      <p:ext uri="{BB962C8B-B14F-4D97-AF65-F5344CB8AC3E}">
        <p14:creationId xmlns:p14="http://schemas.microsoft.com/office/powerpoint/2010/main" val="1889476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5E5206-544B-AD4E-8A64-E6ECDA134378}" type="datetimeFigureOut">
              <a:rPr lang="en-US" smtClean="0"/>
              <a:t>13/05/17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770B6-91A2-034B-9C91-46BC08741CD6}" type="slidenum">
              <a:rPr lang="en-US" smtClean="0"/>
              <a:t>‹#›</a:t>
            </a:fld>
            <a:endParaRPr lang="en-US"/>
          </a:p>
        </p:txBody>
      </p:sp>
    </p:spTree>
    <p:extLst>
      <p:ext uri="{BB962C8B-B14F-4D97-AF65-F5344CB8AC3E}">
        <p14:creationId xmlns:p14="http://schemas.microsoft.com/office/powerpoint/2010/main" val="1336870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5E5206-544B-AD4E-8A64-E6ECDA134378}" type="datetimeFigureOut">
              <a:rPr lang="en-US" smtClean="0"/>
              <a:t>13/05/17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770B6-91A2-034B-9C91-46BC08741CD6}" type="slidenum">
              <a:rPr lang="en-US" smtClean="0"/>
              <a:t>‹#›</a:t>
            </a:fld>
            <a:endParaRPr lang="en-US"/>
          </a:p>
        </p:txBody>
      </p:sp>
    </p:spTree>
    <p:extLst>
      <p:ext uri="{BB962C8B-B14F-4D97-AF65-F5344CB8AC3E}">
        <p14:creationId xmlns:p14="http://schemas.microsoft.com/office/powerpoint/2010/main" val="293355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5E5206-544B-AD4E-8A64-E6ECDA134378}" type="datetimeFigureOut">
              <a:rPr lang="en-US" smtClean="0"/>
              <a:t>13/05/17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770B6-91A2-034B-9C91-46BC08741CD6}" type="slidenum">
              <a:rPr lang="en-US" smtClean="0"/>
              <a:t>‹#›</a:t>
            </a:fld>
            <a:endParaRPr lang="en-US"/>
          </a:p>
        </p:txBody>
      </p:sp>
    </p:spTree>
    <p:extLst>
      <p:ext uri="{BB962C8B-B14F-4D97-AF65-F5344CB8AC3E}">
        <p14:creationId xmlns:p14="http://schemas.microsoft.com/office/powerpoint/2010/main" val="4197144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E5206-544B-AD4E-8A64-E6ECDA134378}" type="datetimeFigureOut">
              <a:rPr lang="en-US" smtClean="0"/>
              <a:t>13/05/17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770B6-91A2-034B-9C91-46BC08741CD6}" type="slidenum">
              <a:rPr lang="en-US" smtClean="0"/>
              <a:t>‹#›</a:t>
            </a:fld>
            <a:endParaRPr lang="en-US"/>
          </a:p>
        </p:txBody>
      </p:sp>
    </p:spTree>
    <p:extLst>
      <p:ext uri="{BB962C8B-B14F-4D97-AF65-F5344CB8AC3E}">
        <p14:creationId xmlns:p14="http://schemas.microsoft.com/office/powerpoint/2010/main" val="2886343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5E5206-544B-AD4E-8A64-E6ECDA134378}" type="datetimeFigureOut">
              <a:rPr lang="en-US" smtClean="0"/>
              <a:t>13/05/17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770B6-91A2-034B-9C91-46BC08741CD6}" type="slidenum">
              <a:rPr lang="en-US" smtClean="0"/>
              <a:t>‹#›</a:t>
            </a:fld>
            <a:endParaRPr lang="en-US"/>
          </a:p>
        </p:txBody>
      </p:sp>
    </p:spTree>
    <p:extLst>
      <p:ext uri="{BB962C8B-B14F-4D97-AF65-F5344CB8AC3E}">
        <p14:creationId xmlns:p14="http://schemas.microsoft.com/office/powerpoint/2010/main" val="233322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5E5206-544B-AD4E-8A64-E6ECDA134378}" type="datetimeFigureOut">
              <a:rPr lang="en-US" smtClean="0"/>
              <a:t>13/05/17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C770B6-91A2-034B-9C91-46BC08741CD6}" type="slidenum">
              <a:rPr lang="en-US" smtClean="0"/>
              <a:t>‹#›</a:t>
            </a:fld>
            <a:endParaRPr lang="en-US"/>
          </a:p>
        </p:txBody>
      </p:sp>
    </p:spTree>
    <p:extLst>
      <p:ext uri="{BB962C8B-B14F-4D97-AF65-F5344CB8AC3E}">
        <p14:creationId xmlns:p14="http://schemas.microsoft.com/office/powerpoint/2010/main" val="281348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5E5206-544B-AD4E-8A64-E6ECDA134378}" type="datetimeFigureOut">
              <a:rPr lang="en-US" smtClean="0"/>
              <a:t>13/05/17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C770B6-91A2-034B-9C91-46BC08741CD6}" type="slidenum">
              <a:rPr lang="en-US" smtClean="0"/>
              <a:t>‹#›</a:t>
            </a:fld>
            <a:endParaRPr lang="en-US"/>
          </a:p>
        </p:txBody>
      </p:sp>
    </p:spTree>
    <p:extLst>
      <p:ext uri="{BB962C8B-B14F-4D97-AF65-F5344CB8AC3E}">
        <p14:creationId xmlns:p14="http://schemas.microsoft.com/office/powerpoint/2010/main" val="2672609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E5206-544B-AD4E-8A64-E6ECDA134378}" type="datetimeFigureOut">
              <a:rPr lang="en-US" smtClean="0"/>
              <a:t>13/05/17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C770B6-91A2-034B-9C91-46BC08741CD6}" type="slidenum">
              <a:rPr lang="en-US" smtClean="0"/>
              <a:t>‹#›</a:t>
            </a:fld>
            <a:endParaRPr lang="en-US"/>
          </a:p>
        </p:txBody>
      </p:sp>
    </p:spTree>
    <p:extLst>
      <p:ext uri="{BB962C8B-B14F-4D97-AF65-F5344CB8AC3E}">
        <p14:creationId xmlns:p14="http://schemas.microsoft.com/office/powerpoint/2010/main" val="2766039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E5206-544B-AD4E-8A64-E6ECDA134378}" type="datetimeFigureOut">
              <a:rPr lang="en-US" smtClean="0"/>
              <a:t>13/05/17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770B6-91A2-034B-9C91-46BC08741CD6}" type="slidenum">
              <a:rPr lang="en-US" smtClean="0"/>
              <a:t>‹#›</a:t>
            </a:fld>
            <a:endParaRPr lang="en-US"/>
          </a:p>
        </p:txBody>
      </p:sp>
    </p:spTree>
    <p:extLst>
      <p:ext uri="{BB962C8B-B14F-4D97-AF65-F5344CB8AC3E}">
        <p14:creationId xmlns:p14="http://schemas.microsoft.com/office/powerpoint/2010/main" val="322834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E5206-544B-AD4E-8A64-E6ECDA134378}" type="datetimeFigureOut">
              <a:rPr lang="en-US" smtClean="0"/>
              <a:t>13/05/17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770B6-91A2-034B-9C91-46BC08741CD6}" type="slidenum">
              <a:rPr lang="en-US" smtClean="0"/>
              <a:t>‹#›</a:t>
            </a:fld>
            <a:endParaRPr lang="en-US"/>
          </a:p>
        </p:txBody>
      </p:sp>
    </p:spTree>
    <p:extLst>
      <p:ext uri="{BB962C8B-B14F-4D97-AF65-F5344CB8AC3E}">
        <p14:creationId xmlns:p14="http://schemas.microsoft.com/office/powerpoint/2010/main" val="40805427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3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E5206-544B-AD4E-8A64-E6ECDA134378}" type="datetimeFigureOut">
              <a:rPr lang="en-US" smtClean="0"/>
              <a:t>13/05/17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C770B6-91A2-034B-9C91-46BC08741CD6}" type="slidenum">
              <a:rPr lang="en-US" smtClean="0"/>
              <a:t>‹#›</a:t>
            </a:fld>
            <a:endParaRPr lang="en-US"/>
          </a:p>
        </p:txBody>
      </p:sp>
    </p:spTree>
    <p:extLst>
      <p:ext uri="{BB962C8B-B14F-4D97-AF65-F5344CB8AC3E}">
        <p14:creationId xmlns:p14="http://schemas.microsoft.com/office/powerpoint/2010/main" val="3840612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5.tif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3000"/>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350123"/>
          </a:xfrm>
        </p:spPr>
        <p:txBody>
          <a:bodyPr>
            <a:normAutofit fontScale="90000"/>
          </a:bodyPr>
          <a:lstStyle/>
          <a:p>
            <a:r>
              <a:rPr lang="en-US" sz="6700" b="1" dirty="0" smtClean="0"/>
              <a:t>Is this lack of rain making me (in)sane?!</a:t>
            </a:r>
            <a:br>
              <a:rPr lang="en-US" sz="6700" b="1" dirty="0" smtClean="0"/>
            </a:br>
            <a:r>
              <a:rPr lang="en-US" sz="4000" b="1" dirty="0" smtClean="0"/>
              <a:t/>
            </a:r>
            <a:br>
              <a:rPr lang="en-US" sz="4000" b="1" dirty="0" smtClean="0"/>
            </a:br>
            <a:r>
              <a:rPr lang="en-US" sz="3100" dirty="0" err="1" smtClean="0"/>
              <a:t>Ritualised</a:t>
            </a:r>
            <a:r>
              <a:rPr lang="en-US" sz="3100" dirty="0" smtClean="0"/>
              <a:t> Trance among Bantu-speaking societies</a:t>
            </a:r>
            <a:endParaRPr lang="en-US" sz="3100" dirty="0"/>
          </a:p>
        </p:txBody>
      </p:sp>
      <p:sp>
        <p:nvSpPr>
          <p:cNvPr id="3" name="Subtitle 2"/>
          <p:cNvSpPr>
            <a:spLocks noGrp="1"/>
          </p:cNvSpPr>
          <p:nvPr>
            <p:ph type="subTitle" idx="1"/>
          </p:nvPr>
        </p:nvSpPr>
        <p:spPr>
          <a:xfrm>
            <a:off x="1371600" y="4501329"/>
            <a:ext cx="6400800" cy="1593273"/>
          </a:xfrm>
        </p:spPr>
        <p:txBody>
          <a:bodyPr>
            <a:normAutofit fontScale="77500" lnSpcReduction="20000"/>
          </a:bodyPr>
          <a:lstStyle/>
          <a:p>
            <a:endParaRPr lang="en-US" dirty="0" smtClean="0">
              <a:solidFill>
                <a:schemeClr val="bg1"/>
              </a:solidFill>
            </a:endParaRPr>
          </a:p>
          <a:p>
            <a:endParaRPr lang="en-US" dirty="0">
              <a:solidFill>
                <a:schemeClr val="bg1"/>
              </a:solidFill>
            </a:endParaRPr>
          </a:p>
          <a:p>
            <a:r>
              <a:rPr lang="en-US" dirty="0" smtClean="0">
                <a:solidFill>
                  <a:schemeClr val="bg1"/>
                </a:solidFill>
              </a:rPr>
              <a:t>Hilde </a:t>
            </a:r>
            <a:r>
              <a:rPr lang="en-US" dirty="0" err="1" smtClean="0">
                <a:solidFill>
                  <a:schemeClr val="bg1"/>
                </a:solidFill>
              </a:rPr>
              <a:t>Schneemann</a:t>
            </a:r>
            <a:r>
              <a:rPr lang="en-US" dirty="0" smtClean="0">
                <a:solidFill>
                  <a:schemeClr val="bg1"/>
                </a:solidFill>
              </a:rPr>
              <a:t>, </a:t>
            </a:r>
            <a:r>
              <a:rPr lang="en-US" dirty="0" err="1" smtClean="0">
                <a:solidFill>
                  <a:schemeClr val="bg1"/>
                </a:solidFill>
              </a:rPr>
              <a:t>Kaius</a:t>
            </a:r>
            <a:r>
              <a:rPr lang="en-US" dirty="0" smtClean="0">
                <a:solidFill>
                  <a:schemeClr val="bg1"/>
                </a:solidFill>
              </a:rPr>
              <a:t> </a:t>
            </a:r>
            <a:r>
              <a:rPr lang="en-US" dirty="0" err="1" smtClean="0">
                <a:solidFill>
                  <a:schemeClr val="bg1"/>
                </a:solidFill>
              </a:rPr>
              <a:t>Sinnem</a:t>
            </a:r>
            <a:r>
              <a:rPr lang="en-US" dirty="0" err="1" smtClean="0">
                <a:solidFill>
                  <a:schemeClr val="bg1"/>
                </a:solidFill>
              </a:rPr>
              <a:t>ä</a:t>
            </a:r>
            <a:r>
              <a:rPr lang="en-US" dirty="0" err="1" smtClean="0">
                <a:solidFill>
                  <a:schemeClr val="bg1"/>
                </a:solidFill>
              </a:rPr>
              <a:t>ki</a:t>
            </a:r>
            <a:r>
              <a:rPr lang="en-US" dirty="0" smtClean="0">
                <a:solidFill>
                  <a:schemeClr val="bg1"/>
                </a:solidFill>
              </a:rPr>
              <a:t>, </a:t>
            </a:r>
          </a:p>
          <a:p>
            <a:r>
              <a:rPr lang="en-US" dirty="0" smtClean="0">
                <a:solidFill>
                  <a:schemeClr val="bg1"/>
                </a:solidFill>
              </a:rPr>
              <a:t>Andrea Bender, Mary Walworth</a:t>
            </a:r>
            <a:endParaRPr lang="en-US" dirty="0">
              <a:solidFill>
                <a:schemeClr val="bg1"/>
              </a:solidFill>
            </a:endParaRPr>
          </a:p>
        </p:txBody>
      </p:sp>
    </p:spTree>
    <p:extLst>
      <p:ext uri="{BB962C8B-B14F-4D97-AF65-F5344CB8AC3E}">
        <p14:creationId xmlns:p14="http://schemas.microsoft.com/office/powerpoint/2010/main" val="19877931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Geiger</a:t>
            </a:r>
            <a:endParaRPr lang="en-US" dirty="0"/>
          </a:p>
        </p:txBody>
      </p:sp>
      <p:pic>
        <p:nvPicPr>
          <p:cNvPr id="11" name="Content Placeholder 10" descr="Screen Shot 2017-05-13 at 19.13.38.png"/>
          <p:cNvPicPr>
            <a:picLocks noGrp="1" noChangeAspect="1"/>
          </p:cNvPicPr>
          <p:nvPr>
            <p:ph idx="1"/>
          </p:nvPr>
        </p:nvPicPr>
        <p:blipFill>
          <a:blip r:embed="rId3">
            <a:extLst>
              <a:ext uri="{28A0092B-C50C-407E-A947-70E740481C1C}">
                <a14:useLocalDpi xmlns:a14="http://schemas.microsoft.com/office/drawing/2010/main" val="0"/>
              </a:ext>
            </a:extLst>
          </a:blip>
          <a:srcRect l="-27733" r="-27733"/>
          <a:stretch>
            <a:fillRect/>
          </a:stretch>
        </p:blipFill>
        <p:spPr>
          <a:xfrm>
            <a:off x="457200" y="1294210"/>
            <a:ext cx="8229600" cy="4525963"/>
          </a:xfrm>
        </p:spPr>
      </p:pic>
      <p:sp>
        <p:nvSpPr>
          <p:cNvPr id="13" name="TextBox 12"/>
          <p:cNvSpPr txBox="1"/>
          <p:nvPr/>
        </p:nvSpPr>
        <p:spPr>
          <a:xfrm>
            <a:off x="428416" y="6010826"/>
            <a:ext cx="8773030" cy="646331"/>
          </a:xfrm>
          <a:prstGeom prst="rect">
            <a:avLst/>
          </a:prstGeom>
          <a:noFill/>
        </p:spPr>
        <p:txBody>
          <a:bodyPr wrap="none" rtlCol="0">
            <a:spAutoFit/>
          </a:bodyPr>
          <a:lstStyle/>
          <a:p>
            <a:r>
              <a:rPr lang="en-US" dirty="0" smtClean="0">
                <a:latin typeface="Courier"/>
                <a:cs typeface="Courier"/>
              </a:rPr>
              <a:t>&gt; 1-pchisq(2*(trance_lambda$opt$lnL-trance_lambda0$opt$lnL),1)</a:t>
            </a:r>
          </a:p>
          <a:p>
            <a:r>
              <a:rPr lang="en-US" dirty="0" smtClean="0">
                <a:latin typeface="Courier"/>
                <a:cs typeface="Courier"/>
              </a:rPr>
              <a:t>[1] 0.05352969</a:t>
            </a:r>
            <a:endParaRPr lang="en-US" dirty="0">
              <a:latin typeface="Courier"/>
              <a:cs typeface="Courier"/>
            </a:endParaRPr>
          </a:p>
        </p:txBody>
      </p:sp>
      <p:sp>
        <p:nvSpPr>
          <p:cNvPr id="19" name="Rounded Rectangle 18"/>
          <p:cNvSpPr/>
          <p:nvPr/>
        </p:nvSpPr>
        <p:spPr>
          <a:xfrm>
            <a:off x="1973773" y="2417321"/>
            <a:ext cx="3274321" cy="474284"/>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3528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t>
            </a:r>
            <a:r>
              <a:rPr lang="mr-IN" dirty="0" smtClean="0"/>
              <a:t>…</a:t>
            </a:r>
            <a:endParaRPr lang="en-US" dirty="0"/>
          </a:p>
        </p:txBody>
      </p:sp>
      <p:sp>
        <p:nvSpPr>
          <p:cNvPr id="3" name="Content Placeholder 2"/>
          <p:cNvSpPr>
            <a:spLocks noGrp="1"/>
          </p:cNvSpPr>
          <p:nvPr>
            <p:ph idx="1"/>
          </p:nvPr>
        </p:nvSpPr>
        <p:spPr/>
        <p:txBody>
          <a:bodyPr/>
          <a:lstStyle/>
          <a:p>
            <a:r>
              <a:rPr lang="en-US" dirty="0" err="1" smtClean="0"/>
              <a:t>Ritualised</a:t>
            </a:r>
            <a:r>
              <a:rPr lang="en-US" dirty="0" smtClean="0"/>
              <a:t> trance is culturally inherited.</a:t>
            </a:r>
          </a:p>
          <a:p>
            <a:r>
              <a:rPr lang="en-US" dirty="0" smtClean="0"/>
              <a:t>Lack of rain predictability DOES correlate to </a:t>
            </a:r>
            <a:r>
              <a:rPr lang="en-US" dirty="0" err="1" smtClean="0"/>
              <a:t>ritualised</a:t>
            </a:r>
            <a:r>
              <a:rPr lang="en-US" dirty="0" smtClean="0"/>
              <a:t> trance (or, </a:t>
            </a:r>
            <a:r>
              <a:rPr lang="en-US" i="1" dirty="0" smtClean="0"/>
              <a:t>we were right</a:t>
            </a:r>
            <a:r>
              <a:rPr lang="en-US" dirty="0" smtClean="0"/>
              <a:t>).</a:t>
            </a:r>
          </a:p>
          <a:p>
            <a:endParaRPr lang="en-US" dirty="0"/>
          </a:p>
        </p:txBody>
      </p:sp>
    </p:spTree>
    <p:extLst>
      <p:ext uri="{BB962C8B-B14F-4D97-AF65-F5344CB8AC3E}">
        <p14:creationId xmlns:p14="http://schemas.microsoft.com/office/powerpoint/2010/main" val="361533392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Comments/Discussion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have a very strong phylogenetic signal, but it doesn’t explain everything, so it is interesting to test other factors. </a:t>
            </a:r>
            <a:endParaRPr lang="en-US" dirty="0"/>
          </a:p>
          <a:p>
            <a:r>
              <a:rPr lang="en-US" dirty="0" smtClean="0"/>
              <a:t>We chose just one for this project (</a:t>
            </a:r>
            <a:r>
              <a:rPr lang="en-US" dirty="0" err="1" smtClean="0"/>
              <a:t>bc</a:t>
            </a:r>
            <a:r>
              <a:rPr lang="en-US" dirty="0" smtClean="0"/>
              <a:t> of time constraints) but if this were an actual project, we could look at other possible factors.</a:t>
            </a:r>
          </a:p>
          <a:p>
            <a:pPr lvl="1"/>
            <a:r>
              <a:rPr lang="en-US" dirty="0" smtClean="0"/>
              <a:t>Actual rain?</a:t>
            </a:r>
          </a:p>
          <a:p>
            <a:pPr lvl="1"/>
            <a:r>
              <a:rPr lang="en-US" dirty="0" smtClean="0"/>
              <a:t>Political structure?</a:t>
            </a:r>
          </a:p>
          <a:p>
            <a:pPr lvl="1"/>
            <a:r>
              <a:rPr lang="en-US" dirty="0" smtClean="0"/>
              <a:t>Polygamy? (</a:t>
            </a:r>
            <a:r>
              <a:rPr lang="en-US" i="1" dirty="0" smtClean="0"/>
              <a:t>Mary really wanted to add polygamy to this project in some way</a:t>
            </a:r>
            <a:r>
              <a:rPr lang="mr-IN" i="1" dirty="0" smtClean="0"/>
              <a:t>…</a:t>
            </a:r>
            <a:r>
              <a:rPr lang="en-US" dirty="0" smtClean="0"/>
              <a:t>)</a:t>
            </a:r>
          </a:p>
          <a:p>
            <a:pPr lvl="1"/>
            <a:endParaRPr lang="en-US" dirty="0"/>
          </a:p>
        </p:txBody>
      </p:sp>
    </p:spTree>
    <p:extLst>
      <p:ext uri="{BB962C8B-B14F-4D97-AF65-F5344CB8AC3E}">
        <p14:creationId xmlns:p14="http://schemas.microsoft.com/office/powerpoint/2010/main" val="5051686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0"/>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4" name="Content Placeholder 3" descr="map_AC (1).jpg"/>
          <p:cNvPicPr>
            <a:picLocks noGrp="1" noChangeAspect="1"/>
          </p:cNvPicPr>
          <p:nvPr>
            <p:ph idx="1"/>
          </p:nvPr>
        </p:nvPicPr>
        <p:blipFill rotWithShape="1">
          <a:blip r:embed="rId4">
            <a:extLst>
              <a:ext uri="{28A0092B-C50C-407E-A947-70E740481C1C}">
                <a14:useLocalDpi xmlns:a14="http://schemas.microsoft.com/office/drawing/2010/main" val="0"/>
              </a:ext>
            </a:extLst>
          </a:blip>
          <a:srcRect t="26999" r="47362" b="-22236"/>
          <a:stretch/>
        </p:blipFill>
        <p:spPr>
          <a:xfrm>
            <a:off x="0" y="1571625"/>
            <a:ext cx="9051971" cy="5476875"/>
          </a:xfrm>
        </p:spPr>
      </p:pic>
      <p:pic>
        <p:nvPicPr>
          <p:cNvPr id="7" name="Picture 6" descr="Screen Shot 2017-05-13 at 19.00.1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 y="342900"/>
            <a:ext cx="7594600" cy="6172200"/>
          </a:xfrm>
          <a:prstGeom prst="rect">
            <a:avLst/>
          </a:prstGeom>
        </p:spPr>
      </p:pic>
    </p:spTree>
    <p:extLst>
      <p:ext uri="{BB962C8B-B14F-4D97-AF65-F5344CB8AC3E}">
        <p14:creationId xmlns:p14="http://schemas.microsoft.com/office/powerpoint/2010/main" val="357397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We wanted to look at this in two ways:	</a:t>
            </a:r>
          </a:p>
          <a:p>
            <a:pPr lvl="1"/>
            <a:r>
              <a:rPr lang="en-US" dirty="0" smtClean="0"/>
              <a:t>Inheritance</a:t>
            </a:r>
          </a:p>
          <a:p>
            <a:pPr lvl="1"/>
            <a:r>
              <a:rPr lang="en-US" dirty="0" smtClean="0"/>
              <a:t>Interaction with the </a:t>
            </a:r>
            <a:r>
              <a:rPr lang="en-US" dirty="0" smtClean="0"/>
              <a:t>environment</a:t>
            </a:r>
          </a:p>
          <a:p>
            <a:pPr marL="457200" lvl="1" indent="0">
              <a:buNone/>
            </a:pPr>
            <a:r>
              <a:rPr lang="en-US" dirty="0" smtClean="0"/>
              <a:t>[https://</a:t>
            </a:r>
            <a:r>
              <a:rPr lang="en-US" dirty="0" err="1" smtClean="0"/>
              <a:t>www.youtube.com</a:t>
            </a:r>
            <a:r>
              <a:rPr lang="en-US" dirty="0" smtClean="0"/>
              <a:t>/</a:t>
            </a:r>
            <a:r>
              <a:rPr lang="en-US" dirty="0" err="1" smtClean="0"/>
              <a:t>watch?v</a:t>
            </a:r>
            <a:r>
              <a:rPr lang="en-US" dirty="0" smtClean="0"/>
              <a:t>=K8yzMqWHKqY&amp;t</a:t>
            </a:r>
            <a:r>
              <a:rPr lang="en-US" smtClean="0"/>
              <a:t>=1s]</a:t>
            </a:r>
            <a:endParaRPr lang="en-US" dirty="0" smtClean="0"/>
          </a:p>
        </p:txBody>
      </p:sp>
    </p:spTree>
    <p:extLst>
      <p:ext uri="{BB962C8B-B14F-4D97-AF65-F5344CB8AC3E}">
        <p14:creationId xmlns:p14="http://schemas.microsoft.com/office/powerpoint/2010/main" val="16248603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Questions/Hypotheses</a:t>
            </a:r>
            <a:endParaRPr lang="en-US" dirty="0"/>
          </a:p>
        </p:txBody>
      </p:sp>
      <p:sp>
        <p:nvSpPr>
          <p:cNvPr id="3" name="Content Placeholder 2"/>
          <p:cNvSpPr>
            <a:spLocks noGrp="1"/>
          </p:cNvSpPr>
          <p:nvPr>
            <p:ph idx="1"/>
          </p:nvPr>
        </p:nvSpPr>
        <p:spPr/>
        <p:txBody>
          <a:bodyPr>
            <a:normAutofit/>
          </a:bodyPr>
          <a:lstStyle/>
          <a:p>
            <a:r>
              <a:rPr lang="en-US" dirty="0" smtClean="0"/>
              <a:t>1: Can we reconstruct </a:t>
            </a:r>
            <a:r>
              <a:rPr lang="en-US" dirty="0" err="1" smtClean="0"/>
              <a:t>ritualised</a:t>
            </a:r>
            <a:r>
              <a:rPr lang="en-US" dirty="0" smtClean="0"/>
              <a:t> trance to an ancestral state?</a:t>
            </a:r>
          </a:p>
          <a:p>
            <a:pPr lvl="1"/>
            <a:r>
              <a:rPr lang="en-US" dirty="0" smtClean="0"/>
              <a:t> (yes/no)</a:t>
            </a:r>
          </a:p>
          <a:p>
            <a:r>
              <a:rPr lang="en-US" dirty="0" smtClean="0"/>
              <a:t>2: Does constancy of rain impact whether a society has </a:t>
            </a:r>
            <a:r>
              <a:rPr lang="en-US" dirty="0" err="1" smtClean="0"/>
              <a:t>ritualised</a:t>
            </a:r>
            <a:r>
              <a:rPr lang="en-US" dirty="0" smtClean="0"/>
              <a:t> trance?</a:t>
            </a:r>
          </a:p>
          <a:p>
            <a:pPr lvl="1"/>
            <a:r>
              <a:rPr lang="en-US" dirty="0" smtClean="0"/>
              <a:t>Yes, societies that are in areas where rain is unpredictable are more likely to have </a:t>
            </a:r>
            <a:r>
              <a:rPr lang="en-US" dirty="0" err="1" smtClean="0"/>
              <a:t>ritualised</a:t>
            </a:r>
            <a:r>
              <a:rPr lang="en-US" dirty="0" smtClean="0"/>
              <a:t> trance.</a:t>
            </a:r>
          </a:p>
          <a:p>
            <a:pPr marL="457200" lvl="1" indent="0">
              <a:buNone/>
            </a:pP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13035886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smtClean="0"/>
              <a:t>D-Place (used for trance and precipitation data; Bantu phylogeny)</a:t>
            </a:r>
          </a:p>
          <a:p>
            <a:r>
              <a:rPr lang="en-US" dirty="0" err="1" smtClean="0"/>
              <a:t>Git</a:t>
            </a:r>
            <a:r>
              <a:rPr lang="en-US" dirty="0" smtClean="0"/>
              <a:t> Repository (used for </a:t>
            </a:r>
            <a:r>
              <a:rPr lang="en-US" u="sng" dirty="0" smtClean="0"/>
              <a:t>sanity</a:t>
            </a:r>
            <a:r>
              <a:rPr lang="en-US" dirty="0" smtClean="0"/>
              <a:t> and sharing data)</a:t>
            </a:r>
          </a:p>
          <a:p>
            <a:r>
              <a:rPr lang="en-US" dirty="0" smtClean="0"/>
              <a:t>R (used for everything</a:t>
            </a:r>
            <a:r>
              <a:rPr lang="mr-IN" dirty="0" smtClean="0"/>
              <a:t>…</a:t>
            </a:r>
            <a:r>
              <a:rPr lang="en-US" dirty="0" smtClean="0"/>
              <a:t>)</a:t>
            </a:r>
          </a:p>
        </p:txBody>
      </p:sp>
    </p:spTree>
    <p:extLst>
      <p:ext uri="{BB962C8B-B14F-4D97-AF65-F5344CB8AC3E}">
        <p14:creationId xmlns:p14="http://schemas.microsoft.com/office/powerpoint/2010/main" val="125310389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smtClean="0"/>
              <a:t>Test for phylogenetic signal:</a:t>
            </a:r>
          </a:p>
          <a:p>
            <a:pPr lvl="1"/>
            <a:r>
              <a:rPr lang="en-US" dirty="0" err="1" smtClean="0"/>
              <a:t>MCMCglmm</a:t>
            </a:r>
            <a:endParaRPr lang="en-US" dirty="0" smtClean="0"/>
          </a:p>
          <a:p>
            <a:r>
              <a:rPr lang="en-US" dirty="0" smtClean="0"/>
              <a:t>Verification of phylogenetic signal:</a:t>
            </a:r>
          </a:p>
          <a:p>
            <a:pPr lvl="1"/>
            <a:r>
              <a:rPr lang="en-US" dirty="0" smtClean="0"/>
              <a:t>Geiger: </a:t>
            </a:r>
            <a:r>
              <a:rPr lang="en-US" dirty="0" err="1" smtClean="0"/>
              <a:t>fitDiscrete</a:t>
            </a:r>
            <a:r>
              <a:rPr lang="en-US" dirty="0" smtClean="0"/>
              <a:t> </a:t>
            </a:r>
          </a:p>
          <a:p>
            <a:r>
              <a:rPr lang="en-US" dirty="0" smtClean="0"/>
              <a:t>Correlation with precipitation:</a:t>
            </a:r>
          </a:p>
          <a:p>
            <a:pPr lvl="1"/>
            <a:r>
              <a:rPr lang="en-US" dirty="0" err="1" smtClean="0"/>
              <a:t>MCMCglmm</a:t>
            </a:r>
            <a:r>
              <a:rPr lang="en-US" dirty="0" smtClean="0"/>
              <a:t> </a:t>
            </a:r>
            <a:endParaRPr lang="en-US" dirty="0"/>
          </a:p>
        </p:txBody>
      </p:sp>
    </p:spTree>
    <p:extLst>
      <p:ext uri="{BB962C8B-B14F-4D97-AF65-F5344CB8AC3E}">
        <p14:creationId xmlns:p14="http://schemas.microsoft.com/office/powerpoint/2010/main" val="23726818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0"/>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a:t>
            </a:r>
            <a:endParaRPr lang="en-US" dirty="0"/>
          </a:p>
        </p:txBody>
      </p:sp>
      <p:sp>
        <p:nvSpPr>
          <p:cNvPr id="3" name="Content Placeholder 2"/>
          <p:cNvSpPr>
            <a:spLocks noGrp="1"/>
          </p:cNvSpPr>
          <p:nvPr>
            <p:ph idx="1"/>
          </p:nvPr>
        </p:nvSpPr>
        <p:spPr/>
        <p:txBody>
          <a:bodyPr/>
          <a:lstStyle/>
          <a:p>
            <a:pPr lvl="1"/>
            <a:endParaRPr lang="en-US" dirty="0" smtClean="0"/>
          </a:p>
          <a:p>
            <a:pPr marL="457200" lvl="1" indent="0">
              <a:buNone/>
            </a:pPr>
            <a:endParaRPr lang="en-US" dirty="0" smtClean="0"/>
          </a:p>
        </p:txBody>
      </p:sp>
      <p:pic>
        <p:nvPicPr>
          <p:cNvPr id="4" name="Picture 3" descr="r.plot.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0"/>
            <a:ext cx="6077683" cy="6858000"/>
          </a:xfrm>
          <a:prstGeom prst="rect">
            <a:avLst/>
          </a:prstGeom>
        </p:spPr>
      </p:pic>
    </p:spTree>
    <p:extLst>
      <p:ext uri="{BB962C8B-B14F-4D97-AF65-F5344CB8AC3E}">
        <p14:creationId xmlns:p14="http://schemas.microsoft.com/office/powerpoint/2010/main" val="32757104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Results - </a:t>
            </a:r>
            <a:r>
              <a:rPr lang="en-US" dirty="0" err="1" smtClean="0"/>
              <a:t>MCMCglmm</a:t>
            </a:r>
            <a:endParaRPr lang="en-US" dirty="0"/>
          </a:p>
        </p:txBody>
      </p:sp>
      <p:pic>
        <p:nvPicPr>
          <p:cNvPr id="7" name="Content Placeholder 6" descr="modelChi_tracer.png"/>
          <p:cNvPicPr>
            <a:picLocks noGrp="1" noChangeAspect="1"/>
          </p:cNvPicPr>
          <p:nvPr>
            <p:ph sz="half" idx="1"/>
          </p:nvPr>
        </p:nvPicPr>
        <p:blipFill>
          <a:blip r:embed="rId3">
            <a:extLst>
              <a:ext uri="{28A0092B-C50C-407E-A947-70E740481C1C}">
                <a14:useLocalDpi xmlns:a14="http://schemas.microsoft.com/office/drawing/2010/main" val="0"/>
              </a:ext>
            </a:extLst>
          </a:blip>
          <a:srcRect t="-19346" b="-19346"/>
          <a:stretch>
            <a:fillRect/>
          </a:stretch>
        </p:blipFill>
        <p:spPr/>
      </p:pic>
      <p:pic>
        <p:nvPicPr>
          <p:cNvPr id="8" name="Content Placeholder 7" descr="modelChi_tracer2.png"/>
          <p:cNvPicPr>
            <a:picLocks noGrp="1" noChangeAspect="1"/>
          </p:cNvPicPr>
          <p:nvPr>
            <p:ph sz="half" idx="2"/>
          </p:nvPr>
        </p:nvPicPr>
        <p:blipFill>
          <a:blip r:embed="rId4">
            <a:extLst>
              <a:ext uri="{28A0092B-C50C-407E-A947-70E740481C1C}">
                <a14:useLocalDpi xmlns:a14="http://schemas.microsoft.com/office/drawing/2010/main" val="0"/>
              </a:ext>
            </a:extLst>
          </a:blip>
          <a:srcRect t="-19346" b="-19346"/>
          <a:stretch>
            <a:fillRect/>
          </a:stretch>
        </p:blipFill>
        <p:spPr/>
      </p:pic>
    </p:spTree>
    <p:extLst>
      <p:ext uri="{BB962C8B-B14F-4D97-AF65-F5344CB8AC3E}">
        <p14:creationId xmlns:p14="http://schemas.microsoft.com/office/powerpoint/2010/main" val="26102415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0"/>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Results </a:t>
            </a:r>
            <a:r>
              <a:rPr lang="mr-IN" dirty="0" smtClean="0"/>
              <a:t>–</a:t>
            </a:r>
            <a:r>
              <a:rPr lang="en-US" dirty="0" smtClean="0"/>
              <a:t> </a:t>
            </a:r>
            <a:r>
              <a:rPr lang="en-US" dirty="0" err="1" smtClean="0"/>
              <a:t>MCMCglmm</a:t>
            </a:r>
            <a:endParaRPr lang="en-US" dirty="0"/>
          </a:p>
        </p:txBody>
      </p:sp>
      <p:pic>
        <p:nvPicPr>
          <p:cNvPr id="8" name="Picture 7" descr="Screen Shot 2017-05-13 at 19.11.0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00" y="1879176"/>
            <a:ext cx="7734300" cy="3860800"/>
          </a:xfrm>
          <a:prstGeom prst="rect">
            <a:avLst/>
          </a:prstGeom>
        </p:spPr>
      </p:pic>
    </p:spTree>
    <p:extLst>
      <p:ext uri="{BB962C8B-B14F-4D97-AF65-F5344CB8AC3E}">
        <p14:creationId xmlns:p14="http://schemas.microsoft.com/office/powerpoint/2010/main" val="145054135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232</TotalTime>
  <Words>506</Words>
  <Application>Microsoft Macintosh PowerPoint</Application>
  <PresentationFormat>On-screen Show (4:3)</PresentationFormat>
  <Paragraphs>59</Paragraphs>
  <Slides>12</Slides>
  <Notes>6</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Is this lack of rain making me (in)sane?!  Ritualised Trance among Bantu-speaking societies</vt:lpstr>
      <vt:lpstr>Introduction</vt:lpstr>
      <vt:lpstr>Topics</vt:lpstr>
      <vt:lpstr>Questions/Hypotheses</vt:lpstr>
      <vt:lpstr>Tools!</vt:lpstr>
      <vt:lpstr>Methods</vt:lpstr>
      <vt:lpstr>Results - </vt:lpstr>
      <vt:lpstr>Results - MCMCglmm</vt:lpstr>
      <vt:lpstr>Results – MCMCglmm</vt:lpstr>
      <vt:lpstr>Geiger</vt:lpstr>
      <vt:lpstr>So…</vt:lpstr>
      <vt:lpstr>Final Comments/Discussion</vt:lpstr>
    </vt:vector>
  </TitlesOfParts>
  <Company>Max Planck Society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Trance and Rain ?</dc:title>
  <dc:creator>Mary Walworth</dc:creator>
  <cp:lastModifiedBy>Mary Walworth</cp:lastModifiedBy>
  <cp:revision>20</cp:revision>
  <dcterms:created xsi:type="dcterms:W3CDTF">2017-05-13T15:44:07Z</dcterms:created>
  <dcterms:modified xsi:type="dcterms:W3CDTF">2017-05-13T19:37:02Z</dcterms:modified>
</cp:coreProperties>
</file>