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1" r:id="rId5"/>
    <p:sldId id="268" r:id="rId6"/>
    <p:sldId id="260" r:id="rId7"/>
    <p:sldId id="267" r:id="rId8"/>
    <p:sldId id="265" r:id="rId9"/>
    <p:sldId id="257" r:id="rId10"/>
    <p:sldId id="258" r:id="rId11"/>
    <p:sldId id="269" r:id="rId12"/>
    <p:sldId id="270" r:id="rId13"/>
    <p:sldId id="263"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7" autoAdjust="0"/>
    <p:restoredTop sz="94660"/>
  </p:normalViewPr>
  <p:slideViewPr>
    <p:cSldViewPr snapToGrid="0">
      <p:cViewPr>
        <p:scale>
          <a:sx n="50" d="100"/>
          <a:sy n="50" d="100"/>
        </p:scale>
        <p:origin x="93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5BDC-C6CB-438E-B14D-C68A207FEF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00FB4BF-D544-4ED8-A1A0-D5926DCBF0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31D37D96-932F-44B8-B789-1F2547B9B6B7}"/>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5" name="Footer Placeholder 4">
            <a:extLst>
              <a:ext uri="{FF2B5EF4-FFF2-40B4-BE49-F238E27FC236}">
                <a16:creationId xmlns:a16="http://schemas.microsoft.com/office/drawing/2014/main" id="{F63AE569-2887-4D9E-910E-1653335DB73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94424D-2EA4-481A-8F5C-74B7242504CF}"/>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68755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0338-C9A7-43AE-A9C8-0DC4AA20500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9CD3CFC-2438-48A7-AABD-2D45AE293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EBF3C7A-09BF-416B-B62A-02B19E0DA2B9}"/>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5" name="Footer Placeholder 4">
            <a:extLst>
              <a:ext uri="{FF2B5EF4-FFF2-40B4-BE49-F238E27FC236}">
                <a16:creationId xmlns:a16="http://schemas.microsoft.com/office/drawing/2014/main" id="{ED7F7273-B415-4B8E-BB46-F908810938D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F541DFC-58FF-47F8-86B8-79F86A2C00A6}"/>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87098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1B22B-DF39-40CA-9F27-43C5F6260E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C6EB455-40DB-402F-AC91-BED26D513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9CD2F7C-F996-4994-A459-2DA30A3E8DFD}"/>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5" name="Footer Placeholder 4">
            <a:extLst>
              <a:ext uri="{FF2B5EF4-FFF2-40B4-BE49-F238E27FC236}">
                <a16:creationId xmlns:a16="http://schemas.microsoft.com/office/drawing/2014/main" id="{921EEEA4-E3A3-4C1A-9E88-4A254CADF3F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D8CAC09-C062-497F-8DA4-8FF7614F6651}"/>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349574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C698-625F-4811-B21F-E29382B6C5D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8DE5904-9D59-49B6-B93D-CC4BFCD85A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49DE1F9-C483-4888-BBD2-D16258320B97}"/>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5" name="Footer Placeholder 4">
            <a:extLst>
              <a:ext uri="{FF2B5EF4-FFF2-40B4-BE49-F238E27FC236}">
                <a16:creationId xmlns:a16="http://schemas.microsoft.com/office/drawing/2014/main" id="{0EA1D5CD-F4F4-4869-8CA1-D35873F87C1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D97F6B5-0978-4169-8604-3F6F11738035}"/>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84304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5508-E5ED-4B21-815A-93BA47341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6EBA8B1-538D-40AF-9618-6D27F22AC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13847-A2B2-4767-A46C-7C18A35797FC}"/>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5" name="Footer Placeholder 4">
            <a:extLst>
              <a:ext uri="{FF2B5EF4-FFF2-40B4-BE49-F238E27FC236}">
                <a16:creationId xmlns:a16="http://schemas.microsoft.com/office/drawing/2014/main" id="{6AF96F2F-922C-4463-9745-10C6D0EF06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F98EA8C-CE96-4D43-8CD2-726138E609B8}"/>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32270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E062-CB16-4B84-B99E-134A8063685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C99BCC-304B-4FE8-8880-A184D10CC5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F5094BD-958B-445D-B06F-E8ED731E4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89BAB8B8-BC9C-491C-BD7A-AF620DE3CDF5}"/>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6" name="Footer Placeholder 5">
            <a:extLst>
              <a:ext uri="{FF2B5EF4-FFF2-40B4-BE49-F238E27FC236}">
                <a16:creationId xmlns:a16="http://schemas.microsoft.com/office/drawing/2014/main" id="{448B7920-C08B-4F19-86D7-A73F765AC6C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A563D5-7922-48A7-B907-9E6C11DA3B5D}"/>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74500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3FE6-7167-4D78-AB7C-17C8B983634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29499B2-3FE8-48A2-B9A1-179CA1359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4CB522-F421-45DB-B7D6-7EBC95847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B560B8B-8AE7-4B9C-A3E9-F0D0B796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1137A-C9F2-4609-AA33-540C424753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40F51CE-C10D-4FBD-A466-26C81DAC361E}"/>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8" name="Footer Placeholder 7">
            <a:extLst>
              <a:ext uri="{FF2B5EF4-FFF2-40B4-BE49-F238E27FC236}">
                <a16:creationId xmlns:a16="http://schemas.microsoft.com/office/drawing/2014/main" id="{16F7EEBE-EE6B-466C-98B6-0A55D95778A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3BE793F-FCF5-42C3-83EC-17B677BDE557}"/>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457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C1B1-24E1-48B9-A945-B8428123E3F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688B4EB-9D2B-44E4-AF9C-A08C10384D99}"/>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4" name="Footer Placeholder 3">
            <a:extLst>
              <a:ext uri="{FF2B5EF4-FFF2-40B4-BE49-F238E27FC236}">
                <a16:creationId xmlns:a16="http://schemas.microsoft.com/office/drawing/2014/main" id="{C509DB43-E820-4EDB-9851-4E563C89CB8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373C576D-1ADA-4504-978A-E9795911D9D7}"/>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48119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623BD-58F1-4E7E-8D13-1198165DA236}"/>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3" name="Footer Placeholder 2">
            <a:extLst>
              <a:ext uri="{FF2B5EF4-FFF2-40B4-BE49-F238E27FC236}">
                <a16:creationId xmlns:a16="http://schemas.microsoft.com/office/drawing/2014/main" id="{AFAFDEAC-3CC6-4EAF-BC2A-308BB8E87B8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F0CD54C-D6AD-4A69-8CD8-BBBEC77B8A2B}"/>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70023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C9F7-0800-42BC-AB1C-1474D4B49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FCA7DFAD-B120-4FC0-A35B-D411C3328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5484B31-6AFB-47F0-A67B-53F2EB020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207DC-E523-40CF-B5FD-5BF9214D3497}"/>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6" name="Footer Placeholder 5">
            <a:extLst>
              <a:ext uri="{FF2B5EF4-FFF2-40B4-BE49-F238E27FC236}">
                <a16:creationId xmlns:a16="http://schemas.microsoft.com/office/drawing/2014/main" id="{5C3E7431-291E-47ED-866C-9D4ABD7897A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F58AA4C-E183-4956-9210-2A52D6072CD3}"/>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370382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E588-4332-4C02-A271-7D4D8C807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FB002BA-0940-4518-9045-3690439420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58577FD-EC1B-4F97-93AA-CF4DCF478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82723-6667-4216-9509-2649C0289BF8}"/>
              </a:ext>
            </a:extLst>
          </p:cNvPr>
          <p:cNvSpPr>
            <a:spLocks noGrp="1"/>
          </p:cNvSpPr>
          <p:nvPr>
            <p:ph type="dt" sz="half" idx="10"/>
          </p:nvPr>
        </p:nvSpPr>
        <p:spPr/>
        <p:txBody>
          <a:bodyPr/>
          <a:lstStyle/>
          <a:p>
            <a:fld id="{409EDBBC-77B9-4541-9108-8596D80EA134}" type="datetimeFigureOut">
              <a:rPr lang="en-IL" smtClean="0"/>
              <a:t>03/11/2020</a:t>
            </a:fld>
            <a:endParaRPr lang="en-IL"/>
          </a:p>
        </p:txBody>
      </p:sp>
      <p:sp>
        <p:nvSpPr>
          <p:cNvPr id="6" name="Footer Placeholder 5">
            <a:extLst>
              <a:ext uri="{FF2B5EF4-FFF2-40B4-BE49-F238E27FC236}">
                <a16:creationId xmlns:a16="http://schemas.microsoft.com/office/drawing/2014/main" id="{0DA37AAF-C678-47B2-94AB-F9B266CE200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F1BB432-9D84-466B-87D7-745447473C23}"/>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182934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8740E-D8C6-455A-BA94-58376A539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05F64F-267E-495C-BBCA-29D72D5B4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08605AE-3B88-4A1B-A38D-83FA4A1B0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EDBBC-77B9-4541-9108-8596D80EA134}" type="datetimeFigureOut">
              <a:rPr lang="en-IL" smtClean="0"/>
              <a:t>03/11/2020</a:t>
            </a:fld>
            <a:endParaRPr lang="en-IL"/>
          </a:p>
        </p:txBody>
      </p:sp>
      <p:sp>
        <p:nvSpPr>
          <p:cNvPr id="5" name="Footer Placeholder 4">
            <a:extLst>
              <a:ext uri="{FF2B5EF4-FFF2-40B4-BE49-F238E27FC236}">
                <a16:creationId xmlns:a16="http://schemas.microsoft.com/office/drawing/2014/main" id="{6386BCF3-854C-43DF-A111-6AB361D5F6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69D0633-951F-4FF6-9B2E-0B220DD6C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6A9E0-C74B-4596-9ECD-E1785028E4DB}" type="slidenum">
              <a:rPr lang="en-IL" smtClean="0"/>
              <a:t>‹#›</a:t>
            </a:fld>
            <a:endParaRPr lang="en-IL"/>
          </a:p>
        </p:txBody>
      </p:sp>
    </p:spTree>
    <p:extLst>
      <p:ext uri="{BB962C8B-B14F-4D97-AF65-F5344CB8AC3E}">
        <p14:creationId xmlns:p14="http://schemas.microsoft.com/office/powerpoint/2010/main" val="68153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EDC2-E183-4483-9858-A3527DB5D053}"/>
              </a:ext>
            </a:extLst>
          </p:cNvPr>
          <p:cNvSpPr>
            <a:spLocks noGrp="1"/>
          </p:cNvSpPr>
          <p:nvPr>
            <p:ph type="ctrTitle"/>
          </p:nvPr>
        </p:nvSpPr>
        <p:spPr>
          <a:xfrm>
            <a:off x="3948332" y="0"/>
            <a:ext cx="4459458" cy="1548301"/>
          </a:xfrm>
        </p:spPr>
        <p:txBody>
          <a:bodyPr>
            <a:normAutofit fontScale="90000"/>
          </a:bodyPr>
          <a:lstStyle/>
          <a:p>
            <a:br>
              <a:rPr lang="en-US" dirty="0">
                <a:latin typeface="David" panose="020E0502060401010101" pitchFamily="34" charset="-79"/>
                <a:cs typeface="David" panose="020E0502060401010101" pitchFamily="34" charset="-79"/>
              </a:rPr>
            </a:br>
            <a:br>
              <a:rPr lang="he-IL" dirty="0">
                <a:latin typeface="David" panose="020E0502060401010101" pitchFamily="34" charset="-79"/>
                <a:cs typeface="David" panose="020E0502060401010101" pitchFamily="34" charset="-79"/>
              </a:rPr>
            </a:br>
            <a:r>
              <a:rPr lang="en-US" sz="10700" dirty="0" err="1">
                <a:latin typeface="David" panose="020E0502060401010101" pitchFamily="34" charset="-79"/>
                <a:cs typeface="David" panose="020E0502060401010101" pitchFamily="34" charset="-79"/>
              </a:rPr>
              <a:t>XSible</a:t>
            </a:r>
            <a:endParaRPr lang="en-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91387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24448-A603-4E7D-8DCA-42ADE7F9D391}"/>
              </a:ext>
            </a:extLst>
          </p:cNvPr>
          <p:cNvSpPr>
            <a:spLocks noGrp="1"/>
          </p:cNvSpPr>
          <p:nvPr>
            <p:ph idx="1"/>
          </p:nvPr>
        </p:nvSpPr>
        <p:spPr>
          <a:xfrm>
            <a:off x="609600" y="1825625"/>
            <a:ext cx="10744200" cy="4351338"/>
          </a:xfrm>
        </p:spPr>
        <p:txBody>
          <a:bodyPr/>
          <a:lstStyle/>
          <a:p>
            <a:pPr algn="r" rtl="1">
              <a:lnSpc>
                <a:spcPct val="150000"/>
              </a:lnSpc>
            </a:pPr>
            <a:r>
              <a:rPr lang="he-IL" dirty="0">
                <a:latin typeface="David" panose="020E0502060401010101" pitchFamily="34" charset="-79"/>
                <a:cs typeface="David" panose="020E0502060401010101" pitchFamily="34" charset="-79"/>
              </a:rPr>
              <a:t>חיפוש בית עסק והצגת ביקורת משתמשים</a:t>
            </a:r>
          </a:p>
          <a:p>
            <a:pPr algn="r" rtl="1">
              <a:lnSpc>
                <a:spcPct val="150000"/>
              </a:lnSpc>
            </a:pPr>
            <a:r>
              <a:rPr lang="he-IL" dirty="0">
                <a:latin typeface="David" panose="020E0502060401010101" pitchFamily="34" charset="-79"/>
                <a:cs typeface="David" panose="020E0502060401010101" pitchFamily="34" charset="-79"/>
              </a:rPr>
              <a:t>דירוג בית עסק וכתיבת ביקורת </a:t>
            </a:r>
          </a:p>
          <a:p>
            <a:pPr algn="r" rtl="1">
              <a:lnSpc>
                <a:spcPct val="150000"/>
              </a:lnSpc>
            </a:pPr>
            <a:r>
              <a:rPr lang="he-IL" dirty="0">
                <a:latin typeface="David" panose="020E0502060401010101" pitchFamily="34" charset="-79"/>
                <a:cs typeface="David" panose="020E0502060401010101" pitchFamily="34" charset="-79"/>
              </a:rPr>
              <a:t>פתיחת דף בית העסק באפליקציית גוגל מפס לפרטים נוספים, הוראות הגעה וכו'</a:t>
            </a:r>
          </a:p>
        </p:txBody>
      </p:sp>
      <p:sp>
        <p:nvSpPr>
          <p:cNvPr id="7" name="Title 1">
            <a:extLst>
              <a:ext uri="{FF2B5EF4-FFF2-40B4-BE49-F238E27FC236}">
                <a16:creationId xmlns:a16="http://schemas.microsoft.com/office/drawing/2014/main" id="{5C5F2148-127C-4056-9834-14CA57827864}"/>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dirty="0"/>
              <a:t>	מאפייני מערכת מרכזיים</a:t>
            </a:r>
            <a:endParaRPr lang="en-IL" dirty="0"/>
          </a:p>
        </p:txBody>
      </p:sp>
    </p:spTree>
    <p:extLst>
      <p:ext uri="{BB962C8B-B14F-4D97-AF65-F5344CB8AC3E}">
        <p14:creationId xmlns:p14="http://schemas.microsoft.com/office/powerpoint/2010/main" val="2596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C24B74-504F-42C4-B98F-C9D3BD38228E}"/>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dirty="0"/>
              <a:t>	שמירת המידע</a:t>
            </a:r>
            <a:endParaRPr lang="en-IL" dirty="0"/>
          </a:p>
        </p:txBody>
      </p:sp>
      <p:pic>
        <p:nvPicPr>
          <p:cNvPr id="6" name="Picture 5" descr="A picture containing screenshot&#10;&#10;Description automatically generated">
            <a:extLst>
              <a:ext uri="{FF2B5EF4-FFF2-40B4-BE49-F238E27FC236}">
                <a16:creationId xmlns:a16="http://schemas.microsoft.com/office/drawing/2014/main" id="{68CBE607-C27D-4A55-B236-2822739B0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74" y="105921"/>
            <a:ext cx="7576876" cy="6694133"/>
          </a:xfrm>
          <a:prstGeom prst="rect">
            <a:avLst/>
          </a:prstGeom>
        </p:spPr>
      </p:pic>
    </p:spTree>
    <p:extLst>
      <p:ext uri="{BB962C8B-B14F-4D97-AF65-F5344CB8AC3E}">
        <p14:creationId xmlns:p14="http://schemas.microsoft.com/office/powerpoint/2010/main" val="164766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C24B74-504F-42C4-B98F-C9D3BD38228E}"/>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dirty="0"/>
              <a:t>	אופן פעולת האפליקציה</a:t>
            </a:r>
            <a:endParaRPr lang="en-IL" dirty="0"/>
          </a:p>
        </p:txBody>
      </p:sp>
    </p:spTree>
    <p:extLst>
      <p:ext uri="{BB962C8B-B14F-4D97-AF65-F5344CB8AC3E}">
        <p14:creationId xmlns:p14="http://schemas.microsoft.com/office/powerpoint/2010/main" val="37222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BB82-6783-4C46-B7BB-1EEB97884034}"/>
              </a:ext>
            </a:extLst>
          </p:cNvPr>
          <p:cNvSpPr>
            <a:spLocks noGrp="1"/>
          </p:cNvSpPr>
          <p:nvPr>
            <p:ph type="title"/>
          </p:nvPr>
        </p:nvSpPr>
        <p:spPr>
          <a:xfrm>
            <a:off x="838200" y="0"/>
            <a:ext cx="10515600" cy="1325563"/>
          </a:xfrm>
        </p:spPr>
        <p:txBody>
          <a:bodyPr/>
          <a:lstStyle/>
          <a:p>
            <a:pPr algn="r" rtl="1"/>
            <a:r>
              <a:rPr lang="he-IL" dirty="0"/>
              <a:t>תוכניות להמשך</a:t>
            </a:r>
            <a:endParaRPr lang="en-IL" dirty="0"/>
          </a:p>
        </p:txBody>
      </p:sp>
      <p:sp>
        <p:nvSpPr>
          <p:cNvPr id="3" name="Content Placeholder 2">
            <a:extLst>
              <a:ext uri="{FF2B5EF4-FFF2-40B4-BE49-F238E27FC236}">
                <a16:creationId xmlns:a16="http://schemas.microsoft.com/office/drawing/2014/main" id="{EB49F1B0-EB16-4C71-9DC1-B36AFB8FBDAC}"/>
              </a:ext>
            </a:extLst>
          </p:cNvPr>
          <p:cNvSpPr>
            <a:spLocks noGrp="1"/>
          </p:cNvSpPr>
          <p:nvPr>
            <p:ph idx="1"/>
          </p:nvPr>
        </p:nvSpPr>
        <p:spPr/>
        <p:txBody>
          <a:bodyPr/>
          <a:lstStyle/>
          <a:p>
            <a:pPr algn="r" rtl="1">
              <a:lnSpc>
                <a:spcPct val="150000"/>
              </a:lnSpc>
            </a:pPr>
            <a:r>
              <a:rPr lang="he-IL" dirty="0">
                <a:latin typeface="David" panose="020E0502060401010101" pitchFamily="34" charset="-79"/>
                <a:cs typeface="David" panose="020E0502060401010101" pitchFamily="34" charset="-79"/>
              </a:rPr>
              <a:t>תיקוני באגים</a:t>
            </a:r>
          </a:p>
          <a:p>
            <a:pPr algn="r" rtl="1">
              <a:lnSpc>
                <a:spcPct val="150000"/>
              </a:lnSpc>
            </a:pPr>
            <a:r>
              <a:rPr lang="he-IL" dirty="0">
                <a:latin typeface="David" panose="020E0502060401010101" pitchFamily="34" charset="-79"/>
                <a:cs typeface="David" panose="020E0502060401010101" pitchFamily="34" charset="-79"/>
              </a:rPr>
              <a:t>הוספת פיצ'רים</a:t>
            </a:r>
          </a:p>
          <a:p>
            <a:pPr algn="r" rtl="1">
              <a:lnSpc>
                <a:spcPct val="150000"/>
              </a:lnSpc>
            </a:pPr>
            <a:r>
              <a:rPr lang="he-IL" dirty="0">
                <a:latin typeface="David" panose="020E0502060401010101" pitchFamily="34" charset="-79"/>
                <a:cs typeface="David" panose="020E0502060401010101" pitchFamily="34" charset="-79"/>
              </a:rPr>
              <a:t>הרצת פיילוט בבאר שבע </a:t>
            </a:r>
          </a:p>
          <a:p>
            <a:pPr algn="r" rtl="1">
              <a:lnSpc>
                <a:spcPct val="150000"/>
              </a:lnSpc>
            </a:pPr>
            <a:r>
              <a:rPr lang="he-IL" dirty="0">
                <a:latin typeface="David" panose="020E0502060401010101" pitchFamily="34" charset="-79"/>
                <a:cs typeface="David" panose="020E0502060401010101" pitchFamily="34" charset="-79"/>
              </a:rPr>
              <a:t>איסוף פידבקים על המערכת ועדכון המערכת</a:t>
            </a:r>
          </a:p>
          <a:p>
            <a:pPr algn="r" rtl="1"/>
            <a:endParaRPr lang="he-IL" dirty="0"/>
          </a:p>
          <a:p>
            <a:pPr algn="r" rtl="1"/>
            <a:endParaRPr lang="en-IL" dirty="0"/>
          </a:p>
        </p:txBody>
      </p:sp>
    </p:spTree>
    <p:extLst>
      <p:ext uri="{BB962C8B-B14F-4D97-AF65-F5344CB8AC3E}">
        <p14:creationId xmlns:p14="http://schemas.microsoft.com/office/powerpoint/2010/main" val="389413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042508-4CF4-4A81-9859-52121A5B8C7E}"/>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dirty="0"/>
              <a:t>      רקע</a:t>
            </a:r>
            <a:endParaRPr lang="en-IL" dirty="0"/>
          </a:p>
        </p:txBody>
      </p:sp>
      <p:sp>
        <p:nvSpPr>
          <p:cNvPr id="5" name="Content Placeholder 2">
            <a:extLst>
              <a:ext uri="{FF2B5EF4-FFF2-40B4-BE49-F238E27FC236}">
                <a16:creationId xmlns:a16="http://schemas.microsoft.com/office/drawing/2014/main" id="{493E9C9A-FF13-4549-9507-2815F7C0EE86}"/>
              </a:ext>
            </a:extLst>
          </p:cNvPr>
          <p:cNvSpPr>
            <a:spLocks noGrp="1"/>
          </p:cNvSpPr>
          <p:nvPr>
            <p:ph idx="1"/>
          </p:nvPr>
        </p:nvSpPr>
        <p:spPr>
          <a:xfrm>
            <a:off x="838200" y="1266092"/>
            <a:ext cx="10515600" cy="4910871"/>
          </a:xfrm>
        </p:spPr>
        <p:txBody>
          <a:bodyPr>
            <a:noAutofit/>
          </a:bodyPr>
          <a:lstStyle/>
          <a:p>
            <a:pPr marL="0" indent="0" algn="r" rtl="1">
              <a:lnSpc>
                <a:spcPct val="170000"/>
              </a:lnSpc>
              <a:buNone/>
            </a:pPr>
            <a:r>
              <a:rPr lang="he-IL" dirty="0">
                <a:latin typeface="David" panose="020E0502060401010101" pitchFamily="34" charset="-79"/>
                <a:cs typeface="David" panose="020E0502060401010101" pitchFamily="34" charset="-79"/>
              </a:rPr>
              <a:t>אנשים עם מוגבלות מתקשים פעמים רבות בתנועה במרחב הציבורי. הן ההגעה אל המקומות השונים והן </a:t>
            </a:r>
            <a:r>
              <a:rPr lang="he-IL" dirty="0" err="1">
                <a:latin typeface="David" panose="020E0502060401010101" pitchFamily="34" charset="-79"/>
                <a:cs typeface="David" panose="020E0502060401010101" pitchFamily="34" charset="-79"/>
              </a:rPr>
              <a:t>ההתניידות</a:t>
            </a:r>
            <a:r>
              <a:rPr lang="he-IL" dirty="0">
                <a:latin typeface="David" panose="020E0502060401010101" pitchFamily="34" charset="-79"/>
                <a:cs typeface="David" panose="020E0502060401010101" pitchFamily="34" charset="-79"/>
              </a:rPr>
              <a:t> במקומות עצמם היא מאתגרת, מורכבת ולעיתים אף בלתי אפשרית.</a:t>
            </a:r>
          </a:p>
          <a:p>
            <a:pPr marL="0" indent="0" algn="r" rtl="1">
              <a:lnSpc>
                <a:spcPct val="170000"/>
              </a:lnSpc>
              <a:buNone/>
            </a:pPr>
            <a:r>
              <a:rPr lang="he-IL" dirty="0">
                <a:latin typeface="David" panose="020E0502060401010101" pitchFamily="34" charset="-79"/>
                <a:cs typeface="David" panose="020E0502060401010101" pitchFamily="34" charset="-79"/>
              </a:rPr>
              <a:t>עבור אדם עם מוגבלות, יציאה מהבית</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מחייבת תכנון מוקדם, כאשר עליהם לוודא כי המסלול אותו הם מתכננים נגיש עבורם.</a:t>
            </a:r>
            <a:br>
              <a:rPr lang="en-US" dirty="0">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endParaRPr>
          </a:p>
          <a:p>
            <a:pPr marL="0" indent="0" algn="r" rtl="1">
              <a:lnSpc>
                <a:spcPct val="170000"/>
              </a:lnSpc>
              <a:buNone/>
            </a:pPr>
            <a:endParaRPr lang="en-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6693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C7C59-0804-46EB-B95C-E049B2A9AC18}"/>
              </a:ext>
            </a:extLst>
          </p:cNvPr>
          <p:cNvSpPr>
            <a:spLocks noGrp="1"/>
          </p:cNvSpPr>
          <p:nvPr>
            <p:ph idx="1"/>
          </p:nvPr>
        </p:nvSpPr>
        <p:spPr>
          <a:xfrm>
            <a:off x="0" y="1266092"/>
            <a:ext cx="11353800" cy="5346743"/>
          </a:xfrm>
        </p:spPr>
        <p:txBody>
          <a:bodyPr>
            <a:noAutofit/>
          </a:bodyPr>
          <a:lstStyle/>
          <a:p>
            <a:pPr marL="0" indent="0" algn="r" rtl="1">
              <a:lnSpc>
                <a:spcPct val="170000"/>
              </a:lnSpc>
              <a:buNone/>
            </a:pPr>
            <a:r>
              <a:rPr lang="he-IL" dirty="0">
                <a:latin typeface="David" panose="020E0502060401010101" pitchFamily="34" charset="-79"/>
                <a:cs typeface="David" panose="020E0502060401010101" pitchFamily="34" charset="-79"/>
              </a:rPr>
              <a:t>יש כיום מודעות לנושא הנגישות, ופעמים רבות בתי עסק ידעו לענות בחיוב או בשלילה לכשישאלו אם המקום נגיש. אולם פעמים רבות, בעלי העסקים לא מבינים מה בדיוק כוללת נגישות טובה, והתשובה שלהם לא משקפת את המצב בשטח.</a:t>
            </a:r>
          </a:p>
          <a:p>
            <a:pPr marL="0" indent="0" algn="r" rtl="1">
              <a:lnSpc>
                <a:spcPct val="170000"/>
              </a:lnSpc>
              <a:buNone/>
            </a:pPr>
            <a:r>
              <a:rPr lang="he-IL" sz="2400" b="1" dirty="0">
                <a:latin typeface="David" panose="020E0502060401010101" pitchFamily="34" charset="-79"/>
                <a:cs typeface="David" panose="020E0502060401010101" pitchFamily="34" charset="-79"/>
              </a:rPr>
              <a:t>בר שביט, סטודנטית לתואר שני בבן גוריון: </a:t>
            </a:r>
            <a:r>
              <a:rPr lang="he-IL" sz="2400" dirty="0">
                <a:latin typeface="David" panose="020E0502060401010101" pitchFamily="34" charset="-79"/>
                <a:cs typeface="David" panose="020E0502060401010101" pitchFamily="34" charset="-79"/>
              </a:rPr>
              <a:t>"שנה שעברה יצאתי עם חברות למסעדה. כמובן </a:t>
            </a:r>
            <a:r>
              <a:rPr lang="he-IL" sz="2400" dirty="0" err="1">
                <a:latin typeface="David" panose="020E0502060401010101" pitchFamily="34" charset="-79"/>
                <a:cs typeface="David" panose="020E0502060401010101" pitchFamily="34" charset="-79"/>
              </a:rPr>
              <a:t>שוידאתי</a:t>
            </a:r>
            <a:r>
              <a:rPr lang="he-IL" sz="2400" dirty="0">
                <a:latin typeface="David" panose="020E0502060401010101" pitchFamily="34" charset="-79"/>
                <a:cs typeface="David" panose="020E0502060401010101" pitchFamily="34" charset="-79"/>
              </a:rPr>
              <a:t> איתם שהם נגישים, וגם באתר שלהם היה רשום שהמסעדה נגישה. כשעשינו טיול הכנה, גילינו שאכן יש מעלית לקומת המסעדה, ואפילו אין מדרגה בכניסה – אולם השירותים אינם נגישים כלל".</a:t>
            </a:r>
          </a:p>
          <a:p>
            <a:pPr marL="0" indent="0" algn="r" rtl="1">
              <a:lnSpc>
                <a:spcPct val="170000"/>
              </a:lnSpc>
              <a:buNone/>
            </a:pPr>
            <a:endParaRPr lang="en-IL" dirty="0">
              <a:latin typeface="David" panose="020E0502060401010101" pitchFamily="34" charset="-79"/>
              <a:cs typeface="David" panose="020E0502060401010101" pitchFamily="34" charset="-79"/>
            </a:endParaRPr>
          </a:p>
        </p:txBody>
      </p:sp>
      <p:sp>
        <p:nvSpPr>
          <p:cNvPr id="6" name="Title 1">
            <a:extLst>
              <a:ext uri="{FF2B5EF4-FFF2-40B4-BE49-F238E27FC236}">
                <a16:creationId xmlns:a16="http://schemas.microsoft.com/office/drawing/2014/main" id="{B2290CB7-9D6C-45DB-B562-5709820549B2}"/>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dirty="0"/>
              <a:t>      רקע</a:t>
            </a:r>
            <a:endParaRPr lang="en-IL" dirty="0"/>
          </a:p>
        </p:txBody>
      </p:sp>
    </p:spTree>
    <p:extLst>
      <p:ext uri="{BB962C8B-B14F-4D97-AF65-F5344CB8AC3E}">
        <p14:creationId xmlns:p14="http://schemas.microsoft.com/office/powerpoint/2010/main" val="352214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873DD-571D-477A-A908-1638DD521982}"/>
              </a:ext>
            </a:extLst>
          </p:cNvPr>
          <p:cNvSpPr>
            <a:spLocks noGrp="1"/>
          </p:cNvSpPr>
          <p:nvPr>
            <p:ph idx="1"/>
          </p:nvPr>
        </p:nvSpPr>
        <p:spPr>
          <a:xfrm>
            <a:off x="198783" y="1300064"/>
            <a:ext cx="11155017" cy="4922178"/>
          </a:xfrm>
        </p:spPr>
        <p:txBody>
          <a:bodyPr>
            <a:noAutofit/>
          </a:bodyPr>
          <a:lstStyle/>
          <a:p>
            <a:pPr marL="0" indent="0" algn="r" rtl="1">
              <a:lnSpc>
                <a:spcPct val="170000"/>
              </a:lnSpc>
              <a:buNone/>
            </a:pPr>
            <a:r>
              <a:rPr lang="he-IL" dirty="0">
                <a:latin typeface="David" panose="020E0502060401010101" pitchFamily="34" charset="-79"/>
                <a:cs typeface="David" panose="020E0502060401010101" pitchFamily="34" charset="-79"/>
              </a:rPr>
              <a:t>נגישות בתי השימוש היא רק דוגמא אחת מיני רבות - האם דלת הכניסה רחבה מספיק? האם הכיסאות ניתנים להזזה? האם קיימים שולחנות נמוכים מספיק עבור כיסא גלגלים? מה בדבר הנגשה ללקויות אחרות, פיזיות או חושיות? – בעיות ראייה, לקות שמיעה...</a:t>
            </a:r>
          </a:p>
          <a:p>
            <a:pPr marL="0" indent="0" algn="r" rtl="1">
              <a:lnSpc>
                <a:spcPct val="170000"/>
              </a:lnSpc>
              <a:buNone/>
            </a:pPr>
            <a:r>
              <a:rPr lang="he-IL" dirty="0">
                <a:latin typeface="David" panose="020E0502060401010101" pitchFamily="34" charset="-79"/>
                <a:cs typeface="David" panose="020E0502060401010101" pitchFamily="34" charset="-79"/>
              </a:rPr>
              <a:t>כל אלו קוטעים את שגרת החיים של כ-1,493,100 אנשים עם מוגבלות* שנאלצים לבצע מחקר מקדים ארוך על מנת לבצע פעולה שלרבים תחשב שגרתית.</a:t>
            </a:r>
          </a:p>
          <a:p>
            <a:pPr marL="0" indent="0" algn="r" rtl="1">
              <a:lnSpc>
                <a:spcPct val="170000"/>
              </a:lnSpc>
              <a:buNone/>
            </a:pPr>
            <a:r>
              <a:rPr lang="he-IL" sz="2000" dirty="0">
                <a:latin typeface="David" panose="020E0502060401010101" pitchFamily="34" charset="-79"/>
                <a:cs typeface="David" panose="020E0502060401010101" pitchFamily="34" charset="-79"/>
              </a:rPr>
              <a:t>*על פי נתוני מכון </a:t>
            </a:r>
            <a:r>
              <a:rPr lang="he-IL" sz="2000" dirty="0" err="1">
                <a:latin typeface="David" panose="020E0502060401010101" pitchFamily="34" charset="-79"/>
                <a:cs typeface="David" panose="020E0502060401010101" pitchFamily="34" charset="-79"/>
              </a:rPr>
              <a:t>מאיירס</a:t>
            </a:r>
            <a:r>
              <a:rPr lang="he-IL" sz="2000" dirty="0">
                <a:latin typeface="David" panose="020E0502060401010101" pitchFamily="34" charset="-79"/>
                <a:cs typeface="David" panose="020E0502060401010101" pitchFamily="34" charset="-79"/>
              </a:rPr>
              <a:t>-ג'וינט- </a:t>
            </a:r>
            <a:r>
              <a:rPr lang="he-IL" sz="2000" dirty="0" err="1">
                <a:latin typeface="David" panose="020E0502060401010101" pitchFamily="34" charset="-79"/>
                <a:cs typeface="David" panose="020E0502060401010101" pitchFamily="34" charset="-79"/>
              </a:rPr>
              <a:t>ברוקדייל</a:t>
            </a:r>
            <a:endParaRPr lang="he-IL" sz="2000" dirty="0">
              <a:latin typeface="David" panose="020E0502060401010101" pitchFamily="34" charset="-79"/>
              <a:cs typeface="David" panose="020E0502060401010101" pitchFamily="34" charset="-79"/>
            </a:endParaRPr>
          </a:p>
          <a:p>
            <a:pPr algn="r" rtl="1"/>
            <a:endParaRPr lang="en-IL" dirty="0"/>
          </a:p>
        </p:txBody>
      </p:sp>
      <p:sp>
        <p:nvSpPr>
          <p:cNvPr id="7" name="Title 1">
            <a:extLst>
              <a:ext uri="{FF2B5EF4-FFF2-40B4-BE49-F238E27FC236}">
                <a16:creationId xmlns:a16="http://schemas.microsoft.com/office/drawing/2014/main" id="{F2C56C6E-1D1B-418C-B560-6F1584C47974}"/>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dirty="0"/>
              <a:t>      רקע</a:t>
            </a:r>
            <a:endParaRPr lang="en-IL" dirty="0"/>
          </a:p>
        </p:txBody>
      </p:sp>
    </p:spTree>
    <p:extLst>
      <p:ext uri="{BB962C8B-B14F-4D97-AF65-F5344CB8AC3E}">
        <p14:creationId xmlns:p14="http://schemas.microsoft.com/office/powerpoint/2010/main" val="145379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873DD-571D-477A-A908-1638DD521982}"/>
              </a:ext>
            </a:extLst>
          </p:cNvPr>
          <p:cNvSpPr>
            <a:spLocks noGrp="1"/>
          </p:cNvSpPr>
          <p:nvPr>
            <p:ph idx="1"/>
          </p:nvPr>
        </p:nvSpPr>
        <p:spPr>
          <a:xfrm>
            <a:off x="198783" y="1300064"/>
            <a:ext cx="11155017" cy="4922178"/>
          </a:xfrm>
        </p:spPr>
        <p:txBody>
          <a:bodyPr>
            <a:noAutofit/>
          </a:bodyPr>
          <a:lstStyle/>
          <a:p>
            <a:pPr marL="0" indent="0" algn="r" rtl="1">
              <a:lnSpc>
                <a:spcPct val="170000"/>
              </a:lnSpc>
              <a:buNone/>
            </a:pPr>
            <a:endParaRPr lang="he-IL" sz="2000" dirty="0">
              <a:latin typeface="David" panose="020E0502060401010101" pitchFamily="34" charset="-79"/>
              <a:cs typeface="David" panose="020E0502060401010101" pitchFamily="34" charset="-79"/>
            </a:endParaRPr>
          </a:p>
          <a:p>
            <a:pPr marL="0" indent="0" algn="r" rtl="1">
              <a:lnSpc>
                <a:spcPct val="170000"/>
              </a:lnSpc>
              <a:buNone/>
            </a:pPr>
            <a:endParaRPr lang="he-IL" sz="2000" dirty="0">
              <a:latin typeface="David" panose="020E0502060401010101" pitchFamily="34" charset="-79"/>
              <a:cs typeface="David" panose="020E0502060401010101" pitchFamily="34" charset="-79"/>
            </a:endParaRPr>
          </a:p>
          <a:p>
            <a:pPr marL="0" indent="0" algn="r" rtl="1">
              <a:lnSpc>
                <a:spcPct val="170000"/>
              </a:lnSpc>
              <a:buNone/>
            </a:pPr>
            <a:endParaRPr lang="he-IL" sz="2000" dirty="0">
              <a:latin typeface="David" panose="020E0502060401010101" pitchFamily="34" charset="-79"/>
              <a:cs typeface="David" panose="020E0502060401010101" pitchFamily="34" charset="-79"/>
            </a:endParaRPr>
          </a:p>
          <a:p>
            <a:pPr marL="0" indent="0" algn="r" rtl="1">
              <a:lnSpc>
                <a:spcPct val="170000"/>
              </a:lnSpc>
              <a:buNone/>
            </a:pPr>
            <a:endParaRPr lang="he-IL" sz="2000" dirty="0">
              <a:latin typeface="David" panose="020E0502060401010101" pitchFamily="34" charset="-79"/>
              <a:cs typeface="David" panose="020E0502060401010101" pitchFamily="34" charset="-79"/>
            </a:endParaRPr>
          </a:p>
          <a:p>
            <a:pPr marL="0" indent="0" algn="r" rtl="1">
              <a:lnSpc>
                <a:spcPct val="170000"/>
              </a:lnSpc>
              <a:buNone/>
            </a:pPr>
            <a:endParaRPr lang="he-IL" sz="2000" dirty="0">
              <a:latin typeface="David" panose="020E0502060401010101" pitchFamily="34" charset="-79"/>
              <a:cs typeface="David" panose="020E0502060401010101" pitchFamily="34" charset="-79"/>
            </a:endParaRPr>
          </a:p>
          <a:p>
            <a:pPr marL="0" indent="0" algn="r" rtl="1">
              <a:lnSpc>
                <a:spcPct val="170000"/>
              </a:lnSpc>
              <a:buNone/>
            </a:pPr>
            <a:endParaRPr lang="he-IL" sz="2000" dirty="0">
              <a:latin typeface="David" panose="020E0502060401010101" pitchFamily="34" charset="-79"/>
              <a:cs typeface="David" panose="020E0502060401010101" pitchFamily="34" charset="-79"/>
            </a:endParaRPr>
          </a:p>
          <a:p>
            <a:pPr marL="0" indent="0" algn="r" rtl="1">
              <a:lnSpc>
                <a:spcPct val="170000"/>
              </a:lnSpc>
              <a:buNone/>
            </a:pPr>
            <a:endParaRPr lang="he-IL" sz="2000" dirty="0">
              <a:latin typeface="David" panose="020E0502060401010101" pitchFamily="34" charset="-79"/>
              <a:cs typeface="David" panose="020E0502060401010101" pitchFamily="34" charset="-79"/>
            </a:endParaRPr>
          </a:p>
          <a:p>
            <a:pPr marL="0" indent="0" algn="r" rtl="1">
              <a:lnSpc>
                <a:spcPct val="170000"/>
              </a:lnSpc>
              <a:buNone/>
            </a:pPr>
            <a:r>
              <a:rPr lang="he-IL" sz="2000" dirty="0">
                <a:latin typeface="David" panose="020E0502060401010101" pitchFamily="34" charset="-79"/>
                <a:cs typeface="David" panose="020E0502060401010101" pitchFamily="34" charset="-79"/>
              </a:rPr>
              <a:t>*על פי סקר שערכנו</a:t>
            </a:r>
          </a:p>
          <a:p>
            <a:pPr algn="r" rtl="1"/>
            <a:endParaRPr lang="en-IL" dirty="0"/>
          </a:p>
        </p:txBody>
      </p:sp>
      <p:sp>
        <p:nvSpPr>
          <p:cNvPr id="7" name="Title 1">
            <a:extLst>
              <a:ext uri="{FF2B5EF4-FFF2-40B4-BE49-F238E27FC236}">
                <a16:creationId xmlns:a16="http://schemas.microsoft.com/office/drawing/2014/main" id="{F2C56C6E-1D1B-418C-B560-6F1584C47974}"/>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dirty="0"/>
              <a:t>      אתגרים מרכזיים</a:t>
            </a:r>
            <a:endParaRPr lang="en-IL" dirty="0"/>
          </a:p>
        </p:txBody>
      </p:sp>
      <p:sp>
        <p:nvSpPr>
          <p:cNvPr id="4" name="Content Placeholder 2">
            <a:extLst>
              <a:ext uri="{FF2B5EF4-FFF2-40B4-BE49-F238E27FC236}">
                <a16:creationId xmlns:a16="http://schemas.microsoft.com/office/drawing/2014/main" id="{807DA01C-7AC9-4051-9235-153222C6D32E}"/>
              </a:ext>
            </a:extLst>
          </p:cNvPr>
          <p:cNvSpPr txBox="1">
            <a:spLocks/>
          </p:cNvSpPr>
          <p:nvPr/>
        </p:nvSpPr>
        <p:spPr>
          <a:xfrm>
            <a:off x="835858" y="1508792"/>
            <a:ext cx="10515600"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lnSpc>
                <a:spcPct val="150000"/>
              </a:lnSpc>
            </a:pPr>
            <a:r>
              <a:rPr lang="he-IL" dirty="0">
                <a:latin typeface="David" panose="020E0502060401010101" pitchFamily="34" charset="-79"/>
                <a:cs typeface="David" panose="020E0502060401010101" pitchFamily="34" charset="-79"/>
              </a:rPr>
              <a:t>חנייה נגישה</a:t>
            </a:r>
          </a:p>
          <a:p>
            <a:pPr algn="r" rtl="1">
              <a:lnSpc>
                <a:spcPct val="150000"/>
              </a:lnSpc>
            </a:pPr>
            <a:r>
              <a:rPr lang="he-IL" dirty="0">
                <a:latin typeface="David" panose="020E0502060401010101" pitchFamily="34" charset="-79"/>
                <a:cs typeface="David" panose="020E0502060401010101" pitchFamily="34" charset="-79"/>
              </a:rPr>
              <a:t>הגעה ושהייה נגישה (מעלית, היעדר מדרגות, מרווח תנועה)</a:t>
            </a:r>
          </a:p>
          <a:p>
            <a:pPr algn="r" rtl="1">
              <a:lnSpc>
                <a:spcPct val="150000"/>
              </a:lnSpc>
            </a:pPr>
            <a:r>
              <a:rPr lang="he-IL" dirty="0">
                <a:latin typeface="David" panose="020E0502060401010101" pitchFamily="34" charset="-79"/>
                <a:cs typeface="David" panose="020E0502060401010101" pitchFamily="34" charset="-79"/>
              </a:rPr>
              <a:t>שירותים נגישים</a:t>
            </a:r>
          </a:p>
          <a:p>
            <a:pPr algn="r" rtl="1">
              <a:lnSpc>
                <a:spcPct val="150000"/>
              </a:lnSpc>
            </a:pPr>
            <a:r>
              <a:rPr lang="he-IL" dirty="0">
                <a:latin typeface="David" panose="020E0502060401010101" pitchFamily="34" charset="-79"/>
                <a:cs typeface="David" panose="020E0502060401010101" pitchFamily="34" charset="-79"/>
              </a:rPr>
              <a:t>סיוע אנושי ושירות ידידותי </a:t>
            </a:r>
          </a:p>
          <a:p>
            <a:pPr algn="r" rtl="1">
              <a:lnSpc>
                <a:spcPct val="150000"/>
              </a:lnSpc>
            </a:pPr>
            <a:endParaRPr lang="he-IL" dirty="0">
              <a:latin typeface="David" panose="020E0502060401010101" pitchFamily="34" charset="-79"/>
              <a:cs typeface="David" panose="020E0502060401010101" pitchFamily="34" charset="-79"/>
            </a:endParaRPr>
          </a:p>
          <a:p>
            <a:pPr algn="r" rtl="1">
              <a:lnSpc>
                <a:spcPct val="150000"/>
              </a:lnSpc>
            </a:pPr>
            <a:endParaRPr lang="he-IL" dirty="0">
              <a:latin typeface="David" panose="020E0502060401010101" pitchFamily="34" charset="-79"/>
              <a:cs typeface="David" panose="020E0502060401010101" pitchFamily="34" charset="-79"/>
            </a:endParaRPr>
          </a:p>
          <a:p>
            <a:pPr algn="r" rtl="1">
              <a:lnSpc>
                <a:spcPct val="150000"/>
              </a:lnSpc>
            </a:pPr>
            <a:endParaRPr lang="en-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2983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3159E-059C-4E2D-94B0-25A11481E96E}"/>
              </a:ext>
            </a:extLst>
          </p:cNvPr>
          <p:cNvSpPr>
            <a:spLocks noGrp="1"/>
          </p:cNvSpPr>
          <p:nvPr>
            <p:ph idx="1"/>
          </p:nvPr>
        </p:nvSpPr>
        <p:spPr>
          <a:xfrm>
            <a:off x="835858" y="1508792"/>
            <a:ext cx="10515600" cy="1325563"/>
          </a:xfrm>
        </p:spPr>
        <p:txBody>
          <a:bodyPr>
            <a:noAutofit/>
          </a:bodyPr>
          <a:lstStyle/>
          <a:p>
            <a:pPr algn="r" rtl="1">
              <a:lnSpc>
                <a:spcPct val="150000"/>
              </a:lnSpc>
            </a:pPr>
            <a:r>
              <a:rPr lang="he-IL" dirty="0">
                <a:latin typeface="David" panose="020E0502060401010101" pitchFamily="34" charset="-79"/>
                <a:cs typeface="David" panose="020E0502060401010101" pitchFamily="34" charset="-79"/>
              </a:rPr>
              <a:t>אתר "נגישות ישראל"</a:t>
            </a:r>
          </a:p>
          <a:p>
            <a:pPr algn="r" rtl="1">
              <a:lnSpc>
                <a:spcPct val="150000"/>
              </a:lnSpc>
            </a:pPr>
            <a:r>
              <a:rPr lang="he-IL" dirty="0">
                <a:latin typeface="David" panose="020E0502060401010101" pitchFamily="34" charset="-79"/>
                <a:cs typeface="David" panose="020E0502060401010101" pitchFamily="34" charset="-79"/>
              </a:rPr>
              <a:t>אפליקציית נגישות בקליק</a:t>
            </a:r>
          </a:p>
          <a:p>
            <a:pPr algn="r" rtl="1">
              <a:lnSpc>
                <a:spcPct val="150000"/>
              </a:lnSpc>
            </a:pPr>
            <a:r>
              <a:rPr lang="he-IL" dirty="0">
                <a:latin typeface="David" panose="020E0502060401010101" pitchFamily="34" charset="-79"/>
                <a:cs typeface="David" panose="020E0502060401010101" pitchFamily="34" charset="-79"/>
              </a:rPr>
              <a:t>סימון "נגיש" בדף בית העסק בגוגל</a:t>
            </a:r>
          </a:p>
          <a:p>
            <a:pPr algn="r" rtl="1">
              <a:lnSpc>
                <a:spcPct val="150000"/>
              </a:lnSpc>
            </a:pPr>
            <a:r>
              <a:rPr lang="he-IL" dirty="0">
                <a:latin typeface="David" panose="020E0502060401010101" pitchFamily="34" charset="-79"/>
                <a:cs typeface="David" panose="020E0502060401010101" pitchFamily="34" charset="-79"/>
              </a:rPr>
              <a:t>בדיקה עצמאית (אתר בית העסק/טלפונית)</a:t>
            </a:r>
          </a:p>
          <a:p>
            <a:pPr algn="r" rtl="1">
              <a:lnSpc>
                <a:spcPct val="150000"/>
              </a:lnSpc>
            </a:pPr>
            <a:endParaRPr lang="he-IL" dirty="0">
              <a:latin typeface="David" panose="020E0502060401010101" pitchFamily="34" charset="-79"/>
              <a:cs typeface="David" panose="020E0502060401010101" pitchFamily="34" charset="-79"/>
            </a:endParaRPr>
          </a:p>
          <a:p>
            <a:pPr algn="r" rtl="1">
              <a:lnSpc>
                <a:spcPct val="150000"/>
              </a:lnSpc>
            </a:pPr>
            <a:endParaRPr lang="en-IL" dirty="0">
              <a:latin typeface="David" panose="020E0502060401010101" pitchFamily="34" charset="-79"/>
              <a:cs typeface="David" panose="020E0502060401010101" pitchFamily="34" charset="-79"/>
            </a:endParaRPr>
          </a:p>
        </p:txBody>
      </p:sp>
      <p:sp>
        <p:nvSpPr>
          <p:cNvPr id="11" name="Title 1">
            <a:extLst>
              <a:ext uri="{FF2B5EF4-FFF2-40B4-BE49-F238E27FC236}">
                <a16:creationId xmlns:a16="http://schemas.microsoft.com/office/drawing/2014/main" id="{69C8D3A9-6305-4DDA-ABF1-9C0202CAB0AA}"/>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a:t>      פתרונות קיימים</a:t>
            </a:r>
            <a:endParaRPr lang="en-IL" dirty="0"/>
          </a:p>
        </p:txBody>
      </p:sp>
      <p:sp>
        <p:nvSpPr>
          <p:cNvPr id="27" name="Rectangle 26">
            <a:extLst>
              <a:ext uri="{FF2B5EF4-FFF2-40B4-BE49-F238E27FC236}">
                <a16:creationId xmlns:a16="http://schemas.microsoft.com/office/drawing/2014/main" id="{204C2A4A-F189-440C-B8D4-133CA865A930}"/>
              </a:ext>
            </a:extLst>
          </p:cNvPr>
          <p:cNvSpPr/>
          <p:nvPr/>
        </p:nvSpPr>
        <p:spPr>
          <a:xfrm>
            <a:off x="228600" y="871059"/>
            <a:ext cx="5010150" cy="4478149"/>
          </a:xfrm>
          <a:prstGeom prst="rect">
            <a:avLst/>
          </a:prstGeom>
        </p:spPr>
        <p:txBody>
          <a:bodyPr wrap="square">
            <a:spAutoFit/>
          </a:bodyPr>
          <a:lstStyle/>
          <a:p>
            <a:pPr algn="r" rtl="1">
              <a:lnSpc>
                <a:spcPct val="150000"/>
              </a:lnSpc>
            </a:pPr>
            <a:r>
              <a:rPr lang="he-IL" sz="2400" b="1" dirty="0">
                <a:latin typeface="David" panose="020E0502060401010101" pitchFamily="34" charset="-79"/>
                <a:cs typeface="David" panose="020E0502060401010101" pitchFamily="34" charset="-79"/>
              </a:rPr>
              <a:t>נתנאל יהודה הלוי, סטודנט ב"בן גוריון": </a:t>
            </a:r>
            <a:r>
              <a:rPr lang="he-IL" sz="2400" dirty="0">
                <a:latin typeface="David" panose="020E0502060401010101" pitchFamily="34" charset="-79"/>
                <a:cs typeface="David" panose="020E0502060401010101" pitchFamily="34" charset="-79"/>
              </a:rPr>
              <a:t>"</a:t>
            </a:r>
            <a:r>
              <a:rPr lang="he-IL" b="1" dirty="0"/>
              <a:t> </a:t>
            </a:r>
            <a:r>
              <a:rPr lang="he-IL" sz="2400" dirty="0">
                <a:latin typeface="David" panose="020E0502060401010101" pitchFamily="34" charset="-79"/>
                <a:cs typeface="David" panose="020E0502060401010101" pitchFamily="34" charset="-79"/>
              </a:rPr>
              <a:t>חוויתי הרבה פעמים שנותני שירות לא מדברים איתי אלא עם חברים שלי ושואלים אותם "מה הוא רוצה לשתות? מה הוא רוצה לאכול?", וכשהם פונים אלי הם פונים אלי בפניה מאוד ילדותית בסגנון "היי חמוד, מה תרצה?". אני מבין שזה לא מרוע אלא מחוסר ידיעה, אבל זו תחושה לא נעימה".</a:t>
            </a:r>
          </a:p>
        </p:txBody>
      </p:sp>
    </p:spTree>
    <p:extLst>
      <p:ext uri="{BB962C8B-B14F-4D97-AF65-F5344CB8AC3E}">
        <p14:creationId xmlns:p14="http://schemas.microsoft.com/office/powerpoint/2010/main" val="18096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3159E-059C-4E2D-94B0-25A11481E96E}"/>
              </a:ext>
            </a:extLst>
          </p:cNvPr>
          <p:cNvSpPr>
            <a:spLocks noGrp="1"/>
          </p:cNvSpPr>
          <p:nvPr>
            <p:ph idx="1"/>
          </p:nvPr>
        </p:nvSpPr>
        <p:spPr>
          <a:xfrm>
            <a:off x="835858" y="1508792"/>
            <a:ext cx="10515600" cy="1325563"/>
          </a:xfrm>
        </p:spPr>
        <p:txBody>
          <a:bodyPr>
            <a:noAutofit/>
          </a:bodyPr>
          <a:lstStyle/>
          <a:p>
            <a:pPr algn="r" rtl="1">
              <a:lnSpc>
                <a:spcPct val="150000"/>
              </a:lnSpc>
            </a:pPr>
            <a:r>
              <a:rPr lang="he-IL" dirty="0">
                <a:latin typeface="David" panose="020E0502060401010101" pitchFamily="34" charset="-79"/>
                <a:cs typeface="David" panose="020E0502060401010101" pitchFamily="34" charset="-79"/>
              </a:rPr>
              <a:t>חוסר במידע או מידע חלקי בלבד</a:t>
            </a:r>
          </a:p>
          <a:p>
            <a:pPr algn="r" rtl="1">
              <a:lnSpc>
                <a:spcPct val="150000"/>
              </a:lnSpc>
            </a:pPr>
            <a:r>
              <a:rPr lang="he-IL" dirty="0">
                <a:latin typeface="David" panose="020E0502060401010101" pitchFamily="34" charset="-79"/>
                <a:cs typeface="David" panose="020E0502060401010101" pitchFamily="34" charset="-79"/>
              </a:rPr>
              <a:t>מידע לא עדכני</a:t>
            </a:r>
          </a:p>
          <a:p>
            <a:pPr algn="r" rtl="1">
              <a:lnSpc>
                <a:spcPct val="150000"/>
              </a:lnSpc>
            </a:pPr>
            <a:r>
              <a:rPr lang="he-IL" dirty="0">
                <a:latin typeface="David" panose="020E0502060401010101" pitchFamily="34" charset="-79"/>
                <a:cs typeface="David" panose="020E0502060401010101" pitchFamily="34" charset="-79"/>
              </a:rPr>
              <a:t>מידע מטעה</a:t>
            </a:r>
          </a:p>
          <a:p>
            <a:pPr algn="r" rtl="1">
              <a:lnSpc>
                <a:spcPct val="150000"/>
              </a:lnSpc>
            </a:pPr>
            <a:r>
              <a:rPr lang="he-IL" dirty="0">
                <a:latin typeface="David" panose="020E0502060401010101" pitchFamily="34" charset="-79"/>
                <a:cs typeface="David" panose="020E0502060401010101" pitchFamily="34" charset="-79"/>
              </a:rPr>
              <a:t>המידע אינו מרוכז במקום אחד</a:t>
            </a:r>
          </a:p>
          <a:p>
            <a:pPr algn="r" rtl="1">
              <a:lnSpc>
                <a:spcPct val="150000"/>
              </a:lnSpc>
            </a:pPr>
            <a:endParaRPr lang="he-IL" dirty="0">
              <a:latin typeface="David" panose="020E0502060401010101" pitchFamily="34" charset="-79"/>
              <a:cs typeface="David" panose="020E0502060401010101" pitchFamily="34" charset="-79"/>
            </a:endParaRPr>
          </a:p>
          <a:p>
            <a:pPr algn="r" rtl="1">
              <a:lnSpc>
                <a:spcPct val="150000"/>
              </a:lnSpc>
            </a:pPr>
            <a:endParaRPr lang="he-IL" dirty="0">
              <a:latin typeface="David" panose="020E0502060401010101" pitchFamily="34" charset="-79"/>
              <a:cs typeface="David" panose="020E0502060401010101" pitchFamily="34" charset="-79"/>
            </a:endParaRPr>
          </a:p>
          <a:p>
            <a:pPr algn="r" rtl="1">
              <a:lnSpc>
                <a:spcPct val="150000"/>
              </a:lnSpc>
            </a:pPr>
            <a:endParaRPr lang="en-IL" dirty="0">
              <a:latin typeface="David" panose="020E0502060401010101" pitchFamily="34" charset="-79"/>
              <a:cs typeface="David" panose="020E0502060401010101" pitchFamily="34" charset="-79"/>
            </a:endParaRPr>
          </a:p>
        </p:txBody>
      </p:sp>
      <p:sp>
        <p:nvSpPr>
          <p:cNvPr id="11" name="Title 1">
            <a:extLst>
              <a:ext uri="{FF2B5EF4-FFF2-40B4-BE49-F238E27FC236}">
                <a16:creationId xmlns:a16="http://schemas.microsoft.com/office/drawing/2014/main" id="{69C8D3A9-6305-4DDA-ABF1-9C0202CAB0AA}"/>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dirty="0"/>
              <a:t>      חסרונות הפתרונות הקיימים </a:t>
            </a:r>
            <a:endParaRPr lang="en-IL" dirty="0"/>
          </a:p>
        </p:txBody>
      </p:sp>
      <p:sp>
        <p:nvSpPr>
          <p:cNvPr id="2" name="Rectangle 1">
            <a:extLst>
              <a:ext uri="{FF2B5EF4-FFF2-40B4-BE49-F238E27FC236}">
                <a16:creationId xmlns:a16="http://schemas.microsoft.com/office/drawing/2014/main" id="{EC9F1F09-F376-44CA-AA6D-6C782EF4E0E9}"/>
              </a:ext>
            </a:extLst>
          </p:cNvPr>
          <p:cNvSpPr/>
          <p:nvPr/>
        </p:nvSpPr>
        <p:spPr>
          <a:xfrm>
            <a:off x="495300" y="903693"/>
            <a:ext cx="5010150" cy="4478149"/>
          </a:xfrm>
          <a:prstGeom prst="rect">
            <a:avLst/>
          </a:prstGeom>
        </p:spPr>
        <p:txBody>
          <a:bodyPr wrap="square">
            <a:spAutoFit/>
          </a:bodyPr>
          <a:lstStyle/>
          <a:p>
            <a:pPr algn="r" rtl="1">
              <a:lnSpc>
                <a:spcPct val="150000"/>
              </a:lnSpc>
            </a:pPr>
            <a:r>
              <a:rPr lang="he-IL" sz="2400" b="1" dirty="0">
                <a:latin typeface="David" panose="020E0502060401010101" pitchFamily="34" charset="-79"/>
                <a:cs typeface="David" panose="020E0502060401010101" pitchFamily="34" charset="-79"/>
              </a:rPr>
              <a:t>רוני עמרני, סטודנטית באוני' "בר אילן": </a:t>
            </a:r>
            <a:r>
              <a:rPr lang="he-IL" sz="2400" dirty="0">
                <a:latin typeface="David" panose="020E0502060401010101" pitchFamily="34" charset="-79"/>
                <a:cs typeface="David" panose="020E0502060401010101" pitchFamily="34" charset="-79"/>
              </a:rPr>
              <a:t>"יצאתי פעם עם חברות בנמל תל אביב. התקשרתי במיוחד לוודא שיש שירותים נגישים, כי ידעתי שאני מגיעה אחרי נסיעה ארוכה. הם אמרו שיש שירותי נכים. אכן – היו שירותים עם מוטות אחיזה, כיור נמוך ו...מדרגה גבוהה בכניסה. נאלצתי לחפש במתחם שירותים אחרים".</a:t>
            </a:r>
          </a:p>
        </p:txBody>
      </p:sp>
    </p:spTree>
    <p:extLst>
      <p:ext uri="{BB962C8B-B14F-4D97-AF65-F5344CB8AC3E}">
        <p14:creationId xmlns:p14="http://schemas.microsoft.com/office/powerpoint/2010/main" val="268976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3159E-059C-4E2D-94B0-25A11481E96E}"/>
              </a:ext>
            </a:extLst>
          </p:cNvPr>
          <p:cNvSpPr>
            <a:spLocks noGrp="1"/>
          </p:cNvSpPr>
          <p:nvPr>
            <p:ph idx="1"/>
          </p:nvPr>
        </p:nvSpPr>
        <p:spPr>
          <a:xfrm>
            <a:off x="835858" y="1508792"/>
            <a:ext cx="10515600" cy="1325563"/>
          </a:xfrm>
        </p:spPr>
        <p:txBody>
          <a:bodyPr>
            <a:noAutofit/>
          </a:bodyPr>
          <a:lstStyle/>
          <a:p>
            <a:pPr algn="r" rtl="1">
              <a:lnSpc>
                <a:spcPct val="150000"/>
              </a:lnSpc>
            </a:pPr>
            <a:r>
              <a:rPr lang="he-IL" dirty="0">
                <a:latin typeface="David" panose="020E0502060401010101" pitchFamily="34" charset="-79"/>
                <a:cs typeface="David" panose="020E0502060401010101" pitchFamily="34" charset="-79"/>
              </a:rPr>
              <a:t>מידע ע"פ קטגוריות נבחרות בתוספת מלל חופשי</a:t>
            </a:r>
          </a:p>
          <a:p>
            <a:pPr algn="r" rtl="1">
              <a:lnSpc>
                <a:spcPct val="150000"/>
              </a:lnSpc>
            </a:pPr>
            <a:r>
              <a:rPr lang="he-IL" dirty="0">
                <a:latin typeface="David" panose="020E0502060401010101" pitchFamily="34" charset="-79"/>
                <a:cs typeface="David" panose="020E0502060401010101" pitchFamily="34" charset="-79"/>
              </a:rPr>
              <a:t>כל ביקורת מלווה בתאריך </a:t>
            </a:r>
          </a:p>
          <a:p>
            <a:pPr algn="r" rtl="1">
              <a:lnSpc>
                <a:spcPct val="150000"/>
              </a:lnSpc>
            </a:pPr>
            <a:r>
              <a:rPr lang="he-IL" dirty="0">
                <a:latin typeface="David" panose="020E0502060401010101" pitchFamily="34" charset="-79"/>
                <a:cs typeface="David" panose="020E0502060401010101" pitchFamily="34" charset="-79"/>
              </a:rPr>
              <a:t>המידע מתקבל מאנשים עם מוגבלות או מכריהם</a:t>
            </a:r>
          </a:p>
          <a:p>
            <a:pPr algn="r" rtl="1">
              <a:lnSpc>
                <a:spcPct val="150000"/>
              </a:lnSpc>
            </a:pPr>
            <a:r>
              <a:rPr lang="he-IL" dirty="0">
                <a:latin typeface="David" panose="020E0502060401010101" pitchFamily="34" charset="-79"/>
                <a:cs typeface="David" panose="020E0502060401010101" pitchFamily="34" charset="-79"/>
              </a:rPr>
              <a:t>ניתן לבדוק את כל בתי העסק, מתחומים שונים, ישירות מהאפליקציה</a:t>
            </a:r>
          </a:p>
          <a:p>
            <a:pPr algn="r" rtl="1">
              <a:lnSpc>
                <a:spcPct val="150000"/>
              </a:lnSpc>
            </a:pPr>
            <a:endParaRPr lang="he-IL" dirty="0">
              <a:latin typeface="David" panose="020E0502060401010101" pitchFamily="34" charset="-79"/>
              <a:cs typeface="David" panose="020E0502060401010101" pitchFamily="34" charset="-79"/>
            </a:endParaRPr>
          </a:p>
          <a:p>
            <a:pPr algn="r" rtl="1">
              <a:lnSpc>
                <a:spcPct val="150000"/>
              </a:lnSpc>
            </a:pPr>
            <a:endParaRPr lang="he-IL" dirty="0">
              <a:latin typeface="David" panose="020E0502060401010101" pitchFamily="34" charset="-79"/>
              <a:cs typeface="David" panose="020E0502060401010101" pitchFamily="34" charset="-79"/>
            </a:endParaRPr>
          </a:p>
          <a:p>
            <a:pPr algn="r" rtl="1">
              <a:lnSpc>
                <a:spcPct val="150000"/>
              </a:lnSpc>
            </a:pPr>
            <a:endParaRPr lang="en-IL" dirty="0">
              <a:latin typeface="David" panose="020E0502060401010101" pitchFamily="34" charset="-79"/>
              <a:cs typeface="David" panose="020E0502060401010101" pitchFamily="34" charset="-79"/>
            </a:endParaRPr>
          </a:p>
        </p:txBody>
      </p:sp>
      <p:sp>
        <p:nvSpPr>
          <p:cNvPr id="11" name="Title 1">
            <a:extLst>
              <a:ext uri="{FF2B5EF4-FFF2-40B4-BE49-F238E27FC236}">
                <a16:creationId xmlns:a16="http://schemas.microsoft.com/office/drawing/2014/main" id="{69C8D3A9-6305-4DDA-ABF1-9C0202CAB0AA}"/>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dirty="0"/>
              <a:t>      יתרונות </a:t>
            </a:r>
            <a:r>
              <a:rPr lang="en-US" dirty="0" err="1"/>
              <a:t>XSible</a:t>
            </a:r>
            <a:endParaRPr lang="en-IL" dirty="0"/>
          </a:p>
        </p:txBody>
      </p:sp>
    </p:spTree>
    <p:extLst>
      <p:ext uri="{BB962C8B-B14F-4D97-AF65-F5344CB8AC3E}">
        <p14:creationId xmlns:p14="http://schemas.microsoft.com/office/powerpoint/2010/main" val="215889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E3944-CA63-49C2-8B43-F937FA959380}"/>
              </a:ext>
            </a:extLst>
          </p:cNvPr>
          <p:cNvSpPr>
            <a:spLocks noGrp="1"/>
          </p:cNvSpPr>
          <p:nvPr>
            <p:ph idx="1"/>
          </p:nvPr>
        </p:nvSpPr>
        <p:spPr>
          <a:xfrm>
            <a:off x="838200" y="1519310"/>
            <a:ext cx="10515600" cy="5338689"/>
          </a:xfrm>
        </p:spPr>
        <p:txBody>
          <a:bodyPr>
            <a:normAutofit/>
          </a:bodyPr>
          <a:lstStyle/>
          <a:p>
            <a:pPr marL="0" indent="0" algn="r" rtl="1">
              <a:lnSpc>
                <a:spcPct val="150000"/>
              </a:lnSpc>
              <a:buNone/>
            </a:pPr>
            <a:r>
              <a:rPr lang="he-IL" b="1" dirty="0">
                <a:latin typeface="David" panose="020E0502060401010101" pitchFamily="34" charset="-79"/>
                <a:cs typeface="David" panose="020E0502060401010101" pitchFamily="34" charset="-79"/>
              </a:rPr>
              <a:t>מי המשתמשים</a:t>
            </a:r>
          </a:p>
          <a:p>
            <a:pPr marL="0" indent="0" algn="r" rtl="1">
              <a:lnSpc>
                <a:spcPct val="150000"/>
              </a:lnSpc>
              <a:buNone/>
            </a:pPr>
            <a:r>
              <a:rPr lang="he-IL" dirty="0">
                <a:latin typeface="David" panose="020E0502060401010101" pitchFamily="34" charset="-79"/>
                <a:cs typeface="David" panose="020E0502060401010101" pitchFamily="34" charset="-79"/>
              </a:rPr>
              <a:t>אנשים עם מוגבלויות וקרובי משפחתם או חבריהם</a:t>
            </a:r>
          </a:p>
          <a:p>
            <a:pPr marL="0" indent="0" algn="r" rtl="1">
              <a:lnSpc>
                <a:spcPct val="150000"/>
              </a:lnSpc>
              <a:buNone/>
            </a:pPr>
            <a:r>
              <a:rPr lang="he-IL" b="1" dirty="0">
                <a:latin typeface="David" panose="020E0502060401010101" pitchFamily="34" charset="-79"/>
                <a:cs typeface="David" panose="020E0502060401010101" pitchFamily="34" charset="-79"/>
              </a:rPr>
              <a:t>מה הציפיות המרכזיות שלהם מהשימוש במוצר</a:t>
            </a:r>
          </a:p>
          <a:p>
            <a:pPr algn="r" rtl="1">
              <a:lnSpc>
                <a:spcPct val="150000"/>
              </a:lnSpc>
            </a:pPr>
            <a:r>
              <a:rPr lang="he-IL" dirty="0">
                <a:latin typeface="David" panose="020E0502060401010101" pitchFamily="34" charset="-79"/>
                <a:cs typeface="David" panose="020E0502060401010101" pitchFamily="34" charset="-79"/>
              </a:rPr>
              <a:t>קבלת מידע אמין </a:t>
            </a:r>
          </a:p>
          <a:p>
            <a:pPr algn="r" rtl="1">
              <a:lnSpc>
                <a:spcPct val="150000"/>
              </a:lnSpc>
            </a:pPr>
            <a:r>
              <a:rPr lang="he-IL" dirty="0">
                <a:latin typeface="David" panose="020E0502060401010101" pitchFamily="34" charset="-79"/>
                <a:cs typeface="David" panose="020E0502060401010101" pitchFamily="34" charset="-79"/>
              </a:rPr>
              <a:t>יכולת לדרג ולבקר – "להעביר את זה הלאה"</a:t>
            </a:r>
          </a:p>
          <a:p>
            <a:pPr algn="r" rtl="1">
              <a:lnSpc>
                <a:spcPct val="150000"/>
              </a:lnSpc>
            </a:pPr>
            <a:r>
              <a:rPr lang="he-IL" dirty="0">
                <a:latin typeface="David" panose="020E0502060401010101" pitchFamily="34" charset="-79"/>
                <a:cs typeface="David" panose="020E0502060401010101" pitchFamily="34" charset="-79"/>
              </a:rPr>
              <a:t>ריכוז המידע במקום אחד</a:t>
            </a:r>
          </a:p>
          <a:p>
            <a:pPr marL="0" indent="0" algn="r" rtl="1">
              <a:lnSpc>
                <a:spcPct val="150000"/>
              </a:lnSpc>
              <a:buNone/>
            </a:pPr>
            <a:endParaRPr lang="he-IL" dirty="0">
              <a:latin typeface="David" panose="020E0502060401010101" pitchFamily="34" charset="-79"/>
              <a:cs typeface="David" panose="020E0502060401010101" pitchFamily="34" charset="-79"/>
            </a:endParaRPr>
          </a:p>
        </p:txBody>
      </p:sp>
      <p:sp>
        <p:nvSpPr>
          <p:cNvPr id="6" name="Title 1">
            <a:extLst>
              <a:ext uri="{FF2B5EF4-FFF2-40B4-BE49-F238E27FC236}">
                <a16:creationId xmlns:a16="http://schemas.microsoft.com/office/drawing/2014/main" id="{674EE288-7631-4E35-B4B1-3AEBC28AFD5D}"/>
              </a:ext>
            </a:extLst>
          </p:cNvPr>
          <p:cNvSpPr txBox="1">
            <a:spLocks/>
          </p:cNvSpPr>
          <p:nvPr/>
        </p:nvSpPr>
        <p:spPr>
          <a:xfrm>
            <a:off x="0" y="1825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dirty="0"/>
              <a:t>	פרופיל משתמש</a:t>
            </a:r>
            <a:endParaRPr lang="en-IL" dirty="0"/>
          </a:p>
        </p:txBody>
      </p:sp>
    </p:spTree>
    <p:extLst>
      <p:ext uri="{BB962C8B-B14F-4D97-AF65-F5344CB8AC3E}">
        <p14:creationId xmlns:p14="http://schemas.microsoft.com/office/powerpoint/2010/main" val="470419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David</vt:lpstr>
      <vt:lpstr>Office Theme</vt:lpstr>
      <vt:lpstr>  XSible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תוכניות להמשך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פגישת סטאטוס שנייה</dc:title>
  <dc:creator>Shay Poleg</dc:creator>
  <cp:lastModifiedBy>Hillel Lehman</cp:lastModifiedBy>
  <cp:revision>21</cp:revision>
  <dcterms:created xsi:type="dcterms:W3CDTF">2020-02-14T17:29:58Z</dcterms:created>
  <dcterms:modified xsi:type="dcterms:W3CDTF">2020-03-11T20:13:00Z</dcterms:modified>
</cp:coreProperties>
</file>