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EB0864-61F8-4BE8-AE65-E9001DDF2FF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5/6/14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00CB958-0A91-40C0-85F8-4CF9BD8B017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en-US" sz="4400">
                <a:solidFill>
                  <a:srgbClr val="000000"/>
                </a:solidFill>
                <a:latin typeface="Calibri"/>
              </a:rPr>
              <a:t>hPathSim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: User-Guided Meta-Path Framework in Heterogeneous Networks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Hilfi Alkaff (alkaff2)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Efe Karakus (karakus1)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DBLP Dataset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70k vertices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node average: 9.0, std: 74.8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Path length average: 4.0, std: 1.10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NYTimes News Dataset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180k vertices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Degree of node average: 10.0, std: 73.7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Path length average: 4, std: 0.972714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1"/>
          <p:cNvGraphicFramePr/>
          <p:nvPr/>
        </p:nvGraphicFramePr>
        <p:xfrm>
          <a:off x="457200" y="1600200"/>
          <a:ext cx="8228880" cy="223740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Graph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Average (s)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Std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DBLP Full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1.02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2.70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NYT Full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12.25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10.31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DBLP DB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0.21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0.27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NYT Jordan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7.34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7.35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Results: Similarity Search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Results: OLAP Operations</a:t>
            </a:r>
            <a:endParaRPr/>
          </a:p>
        </p:txBody>
      </p:sp>
      <p:graphicFrame>
        <p:nvGraphicFramePr>
          <p:cNvPr id="120" name="Table 2"/>
          <p:cNvGraphicFramePr/>
          <p:nvPr/>
        </p:nvGraphicFramePr>
        <p:xfrm>
          <a:off x="457200" y="1600200"/>
          <a:ext cx="8228880" cy="223740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Graph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Average (s)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Std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DBLP Drill-Down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0.055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0.024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DBLP Roll-Up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0.0058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0.00093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NYT Drill-Down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5.70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0.44</a:t>
                      </a:r>
                      <a:endParaRPr/>
                    </a:p>
                  </a:txBody>
                  <a:tcPr/>
                </a:tc>
              </a:tr>
              <a:tr h="447480"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NYT Roll-Up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19.22</a:t>
                      </a:r>
                      <a:endParaRPr/>
                    </a:p>
                  </a:txBody>
                  <a:tcPr/>
                </a:tc>
                <a:tc>
                  <a:txBody>
                    <a:bodyPr wrap="none" lIns="90000" rIns="90000" tIns="46800" bIns="46800"/>
                    <a:p>
                      <a:pPr algn="ctr"/>
                      <a:r>
                        <a:rPr lang="en-US"/>
                        <a:t>0.91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PathSim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OLAP operations: roll-up, drill-down, slice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Contribution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Better Storage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Handling Hierarchies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User-specified constraints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Results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Network Statistics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hPathSim run-time and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Discussion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Similarity search using PathSim on networks is expensive.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can not apply similarity search under specific context. (e.g. applying an OLAP operation first)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PathSim does not allow for user-constrained search. Hard to find meaning by looking at meta-path.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Work: PathSim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Computing similarity in heterogeneous networks.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Favor “peers”- objects with strong connectivity and similar visibility under a meta-path.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meta-paths: author-paper-author (co-authors), author-paper-venue-paper-author (submitted to same conference).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Work: OLAP Operations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Roll-up: Summarization of data along a dimension.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Drill-down: Navigate to more detailed levels of the dimension.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Slice: Pick a subset of the data cube.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Dataset: New York Times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199480" y="3184560"/>
            <a:ext cx="1357560" cy="13575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ffffff"/>
            </a:solidFill>
            <a:round/>
          </a:ln>
        </p:spPr>
        <p:txBody>
          <a:bodyPr lIns="145080" rIns="78840" tIns="145080" bIns="78840" anchor="ctr"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  <a:latin typeface="Calibri"/>
              </a:rPr>
              <a:t>Article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 rot="16182600">
            <a:off x="5536080" y="2847240"/>
            <a:ext cx="674280" cy="360"/>
          </a:xfrm>
          <a:prstGeom prst="rect">
            <a:avLst/>
          </a:prstGeom>
          <a:noFill/>
          <a:ln w="25560">
            <a:solidFill>
              <a:srgbClr val="71b6cc"/>
            </a:solidFill>
            <a:round/>
          </a:ln>
        </p:spPr>
      </p:sp>
      <p:sp>
        <p:nvSpPr>
          <p:cNvPr id="91" name="CustomShape 4"/>
          <p:cNvSpPr/>
          <p:nvPr/>
        </p:nvSpPr>
        <p:spPr>
          <a:xfrm>
            <a:off x="5414400" y="1600200"/>
            <a:ext cx="909360" cy="9093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ffffff"/>
            </a:solidFill>
            <a:round/>
          </a:ln>
        </p:spPr>
        <p:txBody>
          <a:bodyPr lIns="72360" rIns="28080" tIns="72360" bIns="28080" anchor="ctr"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Organization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6557040" y="3863520"/>
            <a:ext cx="673560" cy="360"/>
          </a:xfrm>
          <a:prstGeom prst="rect">
            <a:avLst/>
          </a:prstGeom>
          <a:noFill/>
          <a:ln w="25560">
            <a:solidFill>
              <a:srgbClr val="71b6cc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7231320" y="3408840"/>
            <a:ext cx="909360" cy="9093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ffffff"/>
            </a:solidFill>
            <a:round/>
          </a:ln>
        </p:spPr>
        <p:txBody>
          <a:bodyPr lIns="95040" rIns="50760" tIns="95040" bIns="50760" anchor="ctr"/>
          <a:p>
            <a:pPr algn="ctr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  <a:latin typeface="Calibri"/>
              </a:rPr>
              <a:t>Person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 rot="5400000">
            <a:off x="5541120" y="4879080"/>
            <a:ext cx="673560" cy="360"/>
          </a:xfrm>
          <a:prstGeom prst="rect">
            <a:avLst/>
          </a:prstGeom>
          <a:noFill/>
          <a:ln w="25560">
            <a:solidFill>
              <a:srgbClr val="71b6cc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5423400" y="5216400"/>
            <a:ext cx="909360" cy="9093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ffffff"/>
            </a:solidFill>
            <a:round/>
          </a:ln>
        </p:spPr>
        <p:txBody>
          <a:bodyPr lIns="107640" rIns="63360" tIns="107640" bIns="63360" anchor="ctr"/>
          <a:p>
            <a:pPr algn="ctr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  <a:latin typeface="Calibri"/>
              </a:rPr>
              <a:t>Topic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 rot="10800000">
            <a:off x="4525920" y="3862800"/>
            <a:ext cx="673560" cy="360"/>
          </a:xfrm>
          <a:prstGeom prst="rect">
            <a:avLst/>
          </a:prstGeom>
          <a:noFill/>
          <a:ln w="25560">
            <a:solidFill>
              <a:srgbClr val="71b6cc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3615840" y="3408840"/>
            <a:ext cx="909360" cy="9093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ffffff"/>
            </a:solidFill>
            <a:round/>
          </a:ln>
        </p:spPr>
        <p:txBody>
          <a:bodyPr lIns="84960" rIns="40680" tIns="84960" bIns="4068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/>
              </a:rPr>
              <a:t>Location</a:t>
            </a:r>
            <a:endParaRPr/>
          </a:p>
        </p:txBody>
      </p:sp>
      <p:sp>
        <p:nvSpPr>
          <p:cNvPr id="98" name="CustomShape 11"/>
          <p:cNvSpPr/>
          <p:nvPr/>
        </p:nvSpPr>
        <p:spPr>
          <a:xfrm>
            <a:off x="824040" y="2621520"/>
            <a:ext cx="2325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Location Hierarchy</a:t>
            </a:r>
            <a:endParaRPr/>
          </a:p>
        </p:txBody>
      </p:sp>
      <p:sp>
        <p:nvSpPr>
          <p:cNvPr id="99" name="CustomShape 12"/>
          <p:cNvSpPr/>
          <p:nvPr/>
        </p:nvSpPr>
        <p:spPr>
          <a:xfrm flipH="1">
            <a:off x="2112840" y="3855240"/>
            <a:ext cx="1514520" cy="389880"/>
          </a:xfrm>
          <a:prstGeom prst="straightConnector1">
            <a:avLst/>
          </a:prstGeom>
          <a:noFill/>
          <a:ln w="25560">
            <a:solidFill>
              <a:srgbClr val="4bacc6"/>
            </a:solidFill>
            <a:round/>
            <a:tailEnd len="med" type="arrow" w="med"/>
          </a:ln>
        </p:spPr>
      </p:sp>
      <p:sp>
        <p:nvSpPr>
          <p:cNvPr id="100" name="CustomShape 13"/>
          <p:cNvSpPr/>
          <p:nvPr/>
        </p:nvSpPr>
        <p:spPr>
          <a:xfrm>
            <a:off x="1870920" y="3465360"/>
            <a:ext cx="91080" cy="38520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</p:sp>
      <p:sp>
        <p:nvSpPr>
          <p:cNvPr id="101" name="CustomShape 14"/>
          <p:cNvSpPr/>
          <p:nvPr/>
        </p:nvSpPr>
        <p:spPr>
          <a:xfrm>
            <a:off x="2004840" y="3465360"/>
            <a:ext cx="1013760" cy="7707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</p:sp>
      <p:sp>
        <p:nvSpPr>
          <p:cNvPr id="102" name="CustomShape 15"/>
          <p:cNvSpPr/>
          <p:nvPr/>
        </p:nvSpPr>
        <p:spPr>
          <a:xfrm>
            <a:off x="1959120" y="3465360"/>
            <a:ext cx="91080" cy="7707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</p:sp>
      <p:sp>
        <p:nvSpPr>
          <p:cNvPr id="103" name="CustomShape 16"/>
          <p:cNvSpPr/>
          <p:nvPr/>
        </p:nvSpPr>
        <p:spPr>
          <a:xfrm>
            <a:off x="990720" y="3465360"/>
            <a:ext cx="1013760" cy="770760"/>
          </a:xfrm>
          <a:prstGeom prst="rect">
            <a:avLst/>
          </a:prstGeom>
          <a:noFill/>
          <a:ln w="25560">
            <a:solidFill>
              <a:srgbClr val="c0504d"/>
            </a:solidFill>
            <a:round/>
          </a:ln>
        </p:spPr>
      </p:sp>
      <p:sp>
        <p:nvSpPr>
          <p:cNvPr id="104" name="CustomShape 17"/>
          <p:cNvSpPr/>
          <p:nvPr/>
        </p:nvSpPr>
        <p:spPr>
          <a:xfrm>
            <a:off x="1585800" y="3046320"/>
            <a:ext cx="837720" cy="418680"/>
          </a:xfrm>
          <a:prstGeom prst="rect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9000" rIns="9000" tIns="9000" bIns="900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root</a:t>
            </a:r>
            <a:endParaRPr/>
          </a:p>
        </p:txBody>
      </p:sp>
      <p:sp>
        <p:nvSpPr>
          <p:cNvPr id="105" name="CustomShape 18"/>
          <p:cNvSpPr/>
          <p:nvPr/>
        </p:nvSpPr>
        <p:spPr>
          <a:xfrm>
            <a:off x="571680" y="4236480"/>
            <a:ext cx="837720" cy="418680"/>
          </a:xfrm>
          <a:prstGeom prst="rect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txBody>
          <a:bodyPr lIns="9000" rIns="9000" tIns="9000" bIns="900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India</a:t>
            </a:r>
            <a:endParaRPr/>
          </a:p>
        </p:txBody>
      </p:sp>
      <p:sp>
        <p:nvSpPr>
          <p:cNvPr id="106" name="CustomShape 19"/>
          <p:cNvSpPr/>
          <p:nvPr/>
        </p:nvSpPr>
        <p:spPr>
          <a:xfrm>
            <a:off x="1585800" y="4236480"/>
            <a:ext cx="837720" cy="418680"/>
          </a:xfrm>
          <a:prstGeom prst="rect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txBody>
          <a:bodyPr lIns="9000" rIns="9000" tIns="9000" bIns="900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South Korea</a:t>
            </a:r>
            <a:endParaRPr/>
          </a:p>
        </p:txBody>
      </p:sp>
      <p:sp>
        <p:nvSpPr>
          <p:cNvPr id="107" name="CustomShape 20"/>
          <p:cNvSpPr/>
          <p:nvPr/>
        </p:nvSpPr>
        <p:spPr>
          <a:xfrm>
            <a:off x="2599920" y="4236480"/>
            <a:ext cx="837720" cy="418680"/>
          </a:xfrm>
          <a:prstGeom prst="rect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txBody>
          <a:bodyPr lIns="9000" rIns="9000" tIns="9000" bIns="900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Gaza Strip</a:t>
            </a:r>
            <a:endParaRPr/>
          </a:p>
        </p:txBody>
      </p:sp>
      <p:sp>
        <p:nvSpPr>
          <p:cNvPr id="108" name="CustomShape 21"/>
          <p:cNvSpPr/>
          <p:nvPr/>
        </p:nvSpPr>
        <p:spPr>
          <a:xfrm>
            <a:off x="1078560" y="3641400"/>
            <a:ext cx="837720" cy="418680"/>
          </a:xfrm>
          <a:prstGeom prst="rect">
            <a:avLst/>
          </a:prstGeom>
          <a:solidFill>
            <a:srgbClr val="c0504d"/>
          </a:solidFill>
          <a:ln w="25560">
            <a:solidFill>
              <a:srgbClr val="ffffff"/>
            </a:solidFill>
            <a:round/>
          </a:ln>
        </p:spPr>
        <p:txBody>
          <a:bodyPr lIns="9000" rIns="9000" tIns="9000" bIns="9000" anchor="ctr"/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latin typeface="Calibri"/>
              </a:rPr>
              <a:t>Asia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Contribution: Better Storage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Build a hash-table with k=(node1, node2), v=set of meta-paths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Start with empty hash-table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Cached as user issues similarity search queries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Contribution: Handling Hierarchies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a forest of hierarchical trees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Hashtable to allow fast lookup of a category in the tree.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Iterative DFS for roll-up and drill-down operations on the tree.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 operations,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number of nodes in tree: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is_member() O(N)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- is_slice() O(1)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get_categories() O(N)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- get_children() O(1)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get_parent() O(1)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Contribution: User-Specified Constraints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/>
              <a:t>Two types of constraints: Must-Have and Must-Not Have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Modify BFS to handle constraints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Must-Not-Have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Enforced every time a new partial path is explored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Must-Have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Enforced every time a new complete path is about to be added to the meta-path set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