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8" r:id="rId4"/>
    <p:sldId id="260" r:id="rId5"/>
    <p:sldId id="261" r:id="rId6"/>
    <p:sldId id="262" r:id="rId7"/>
    <p:sldId id="263" r:id="rId8"/>
    <p:sldId id="264" r:id="rId9"/>
    <p:sldId id="270" r:id="rId10"/>
    <p:sldId id="268" r:id="rId11"/>
    <p:sldId id="269" r:id="rId12"/>
    <p:sldId id="271" r:id="rId13"/>
    <p:sldId id="25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074" name="文本框 3073"/>
          <p:cNvSpPr txBox="1"/>
          <p:nvPr/>
        </p:nvSpPr>
        <p:spPr>
          <a:xfrm>
            <a:off x="373380" y="2611120"/>
            <a:ext cx="8418195" cy="829945"/>
          </a:xfrm>
          <a:prstGeom prst="rect">
            <a:avLst/>
          </a:prstGeom>
          <a:noFill/>
          <a:ln w="9525">
            <a:noFill/>
          </a:ln>
        </p:spPr>
        <p:txBody>
          <a:bodyPr wrap="square" anchor="t">
            <a:spAutoFit/>
          </a:bodyPr>
          <a:p>
            <a:r>
              <a:rPr lang="en-US" altLang="zh-CN" sz="4800" b="1" dirty="0">
                <a:solidFill>
                  <a:srgbClr val="00CCFF"/>
                </a:solidFill>
                <a:effectLst>
                  <a:outerShdw blurRad="38100" dist="38100" dir="2700000">
                    <a:srgbClr val="000000"/>
                  </a:outerShdw>
                </a:effectLst>
                <a:latin typeface="Arial" panose="020B0604020202020204" pitchFamily="34" charset="0"/>
                <a:ea typeface="宋体" panose="02010600030101010101" pitchFamily="2" charset="-122"/>
              </a:rPr>
              <a:t>       </a:t>
            </a:r>
            <a:r>
              <a:rPr lang="zh-CN" altLang="en-US" sz="4800" b="1" dirty="0">
                <a:solidFill>
                  <a:srgbClr val="00CCFF"/>
                </a:solidFill>
                <a:effectLst>
                  <a:outerShdw blurRad="38100" dist="38100" dir="2700000">
                    <a:srgbClr val="000000"/>
                  </a:outerShdw>
                </a:effectLst>
                <a:latin typeface="Arial" panose="020B0604020202020204" pitchFamily="34" charset="0"/>
                <a:ea typeface="宋体" panose="02010600030101010101" pitchFamily="2" charset="-122"/>
              </a:rPr>
              <a:t>试用期工作汇报</a:t>
            </a:r>
            <a:endParaRPr lang="en-US" altLang="zh-CN" sz="4800" b="1" dirty="0">
              <a:solidFill>
                <a:srgbClr val="00CCFF"/>
              </a:solidFill>
              <a:effectLst>
                <a:outerShdw blurRad="38100" dist="38100" dir="2700000">
                  <a:srgbClr val="000000"/>
                </a:outerShdw>
              </a:effectLst>
              <a:latin typeface="Arial" panose="020B0604020202020204" pitchFamily="34" charset="0"/>
              <a:ea typeface="宋体" panose="02010600030101010101" pitchFamily="2" charset="-122"/>
            </a:endParaRPr>
          </a:p>
        </p:txBody>
      </p:sp>
      <p:sp>
        <p:nvSpPr>
          <p:cNvPr id="2" name="文本框 1"/>
          <p:cNvSpPr txBox="1"/>
          <p:nvPr/>
        </p:nvSpPr>
        <p:spPr>
          <a:xfrm>
            <a:off x="1459230" y="4904105"/>
            <a:ext cx="2289175" cy="368300"/>
          </a:xfrm>
          <a:prstGeom prst="rect">
            <a:avLst/>
          </a:prstGeom>
          <a:noFill/>
        </p:spPr>
        <p:txBody>
          <a:bodyPr wrap="square" rtlCol="0">
            <a:spAutoFit/>
          </a:bodyPr>
          <a:p>
            <a:r>
              <a:rPr lang="en-US" altLang="zh-CN"/>
              <a:t>web</a:t>
            </a:r>
            <a:r>
              <a:rPr lang="zh-CN" altLang="zh-CN"/>
              <a:t>前端服务组</a:t>
            </a:r>
            <a:endParaRPr lang="zh-CN" altLang="zh-CN"/>
          </a:p>
        </p:txBody>
      </p:sp>
      <p:sp>
        <p:nvSpPr>
          <p:cNvPr id="3" name="文本框 2"/>
          <p:cNvSpPr txBox="1"/>
          <p:nvPr/>
        </p:nvSpPr>
        <p:spPr>
          <a:xfrm>
            <a:off x="2319655" y="5460365"/>
            <a:ext cx="2457450" cy="368300"/>
          </a:xfrm>
          <a:prstGeom prst="rect">
            <a:avLst/>
          </a:prstGeom>
          <a:noFill/>
        </p:spPr>
        <p:txBody>
          <a:bodyPr wrap="square" rtlCol="0">
            <a:spAutoFit/>
          </a:bodyPr>
          <a:p>
            <a:r>
              <a:rPr lang="zh-CN" altLang="zh-CN"/>
              <a:t>何杰  </a:t>
            </a:r>
            <a:r>
              <a:rPr lang="en-US" altLang="zh-CN"/>
              <a:t>8760</a:t>
            </a:r>
            <a:endParaRPr lang="en-US" altLang="zh-CN"/>
          </a:p>
        </p:txBody>
      </p:sp>
      <p:sp>
        <p:nvSpPr>
          <p:cNvPr id="4" name="文本框 3"/>
          <p:cNvSpPr txBox="1"/>
          <p:nvPr/>
        </p:nvSpPr>
        <p:spPr>
          <a:xfrm>
            <a:off x="2886710" y="5975350"/>
            <a:ext cx="2499995" cy="368300"/>
          </a:xfrm>
          <a:prstGeom prst="rect">
            <a:avLst/>
          </a:prstGeom>
          <a:noFill/>
        </p:spPr>
        <p:txBody>
          <a:bodyPr wrap="square" rtlCol="0">
            <a:spAutoFit/>
          </a:bodyPr>
          <a:p>
            <a:r>
              <a:rPr lang="en-US" altLang="zh-CN"/>
              <a:t>2017</a:t>
            </a:r>
            <a:r>
              <a:rPr lang="zh-CN" altLang="en-US"/>
              <a:t>年</a:t>
            </a:r>
            <a:r>
              <a:rPr lang="en-US" altLang="zh-CN"/>
              <a:t>11</a:t>
            </a:r>
            <a:r>
              <a:rPr lang="zh-CN" altLang="en-US"/>
              <a:t>月</a:t>
            </a:r>
            <a:r>
              <a:rPr lang="en-US" altLang="zh-CN"/>
              <a:t>28</a:t>
            </a:r>
            <a:r>
              <a:rPr lang="zh-CN" altLang="en-US"/>
              <a:t>日</a:t>
            </a:r>
            <a:endParaRPr lang="zh-CN" altLang="en-US"/>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ppt"/>
          <p:cNvPicPr>
            <a:picLocks noChangeAspect="1"/>
          </p:cNvPicPr>
          <p:nvPr>
            <p:ph idx="1"/>
          </p:nvPr>
        </p:nvPicPr>
        <p:blipFill>
          <a:blip r:embed="rId1"/>
          <a:stretch>
            <a:fillRect/>
          </a:stretch>
        </p:blipFill>
        <p:spPr>
          <a:xfrm>
            <a:off x="-23495" y="1905"/>
            <a:ext cx="12251055" cy="6982460"/>
          </a:xfrm>
          <a:prstGeom prst="rect">
            <a:avLst/>
          </a:prstGeom>
        </p:spPr>
      </p:pic>
      <p:sp>
        <p:nvSpPr>
          <p:cNvPr id="3" name="文本框 2"/>
          <p:cNvSpPr txBox="1"/>
          <p:nvPr/>
        </p:nvSpPr>
        <p:spPr>
          <a:xfrm>
            <a:off x="406400" y="843915"/>
            <a:ext cx="3851275" cy="368300"/>
          </a:xfrm>
          <a:prstGeom prst="rect">
            <a:avLst/>
          </a:prstGeom>
          <a:noFill/>
        </p:spPr>
        <p:txBody>
          <a:bodyPr wrap="square" rtlCol="0">
            <a:spAutoFit/>
          </a:bodyPr>
          <a:p>
            <a:r>
              <a:rPr lang="en-US" altLang="zh-CN"/>
              <a:t>1.6 </a:t>
            </a:r>
            <a:r>
              <a:rPr lang="zh-CN" altLang="zh-CN"/>
              <a:t>后期计划</a:t>
            </a:r>
            <a:endParaRPr lang="zh-CN" altLang="zh-CN"/>
          </a:p>
        </p:txBody>
      </p:sp>
      <p:sp>
        <p:nvSpPr>
          <p:cNvPr id="5" name="文本框 4"/>
          <p:cNvSpPr txBox="1"/>
          <p:nvPr/>
        </p:nvSpPr>
        <p:spPr>
          <a:xfrm>
            <a:off x="622935" y="1405890"/>
            <a:ext cx="10643870" cy="2861310"/>
          </a:xfrm>
          <a:prstGeom prst="rect">
            <a:avLst/>
          </a:prstGeom>
          <a:noFill/>
        </p:spPr>
        <p:txBody>
          <a:bodyPr wrap="square" rtlCol="0">
            <a:spAutoFit/>
          </a:bodyPr>
          <a:p>
            <a:r>
              <a:rPr lang="en-US" altLang="zh-CN"/>
              <a:t>   </a:t>
            </a:r>
            <a:r>
              <a:rPr lang="zh-CN" altLang="en-US"/>
              <a:t>针对前一阶段的工作总结，后期的总体工作计划包括：</a:t>
            </a:r>
            <a:endParaRPr lang="zh-CN" altLang="en-US"/>
          </a:p>
          <a:p>
            <a:endParaRPr lang="zh-CN" altLang="en-US"/>
          </a:p>
          <a:p>
            <a:r>
              <a:rPr lang="en-US" altLang="zh-CN"/>
              <a:t>         1. </a:t>
            </a:r>
            <a:r>
              <a:rPr lang="zh-CN" altLang="en-US"/>
              <a:t>主动在组内承担更多的责任和工作任务，让整个</a:t>
            </a:r>
            <a:r>
              <a:rPr lang="en-US" altLang="zh-CN"/>
              <a:t>web</a:t>
            </a:r>
            <a:r>
              <a:rPr lang="zh-CN" altLang="en-US"/>
              <a:t>服务组能够解决更多更难的前端问题，提升公司系统的用户体验和竞争性。</a:t>
            </a:r>
            <a:endParaRPr lang="zh-CN" altLang="en-US"/>
          </a:p>
          <a:p>
            <a:endParaRPr lang="zh-CN" altLang="en-US"/>
          </a:p>
          <a:p>
            <a:r>
              <a:rPr lang="zh-CN" altLang="en-US"/>
              <a:t>       </a:t>
            </a:r>
            <a:r>
              <a:rPr lang="en-US" altLang="zh-CN"/>
              <a:t>2. </a:t>
            </a:r>
            <a:r>
              <a:rPr lang="zh-CN" altLang="en-US"/>
              <a:t>增强主动沟通能力，为能更加高效的解决业务需求，做到最好。</a:t>
            </a:r>
            <a:endParaRPr lang="zh-CN" altLang="en-US"/>
          </a:p>
          <a:p>
            <a:endParaRPr lang="zh-CN" altLang="en-US"/>
          </a:p>
          <a:p>
            <a:r>
              <a:rPr lang="zh-CN" altLang="en-US"/>
              <a:t>       </a:t>
            </a:r>
            <a:r>
              <a:rPr lang="en-US" altLang="zh-CN"/>
              <a:t>3. </a:t>
            </a:r>
            <a:r>
              <a:rPr lang="zh-CN" altLang="en-US"/>
              <a:t>保持对前端技术的不断追求和探索，以便能最大程度的解决遇到的任务问题。</a:t>
            </a:r>
            <a:endParaRPr lang="zh-CN" altLang="en-US"/>
          </a:p>
          <a:p>
            <a:endParaRPr lang="en-US" altLang="zh-CN"/>
          </a:p>
          <a:p>
            <a:r>
              <a:rPr lang="en-US" altLang="zh-CN"/>
              <a:t>       4.  </a:t>
            </a:r>
            <a:r>
              <a:rPr lang="zh-CN" altLang="zh-CN"/>
              <a:t>为各业务组培养精于前端的开发人员，以便各组内能迅速消化掉部分前端问题，提升协助效率。</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ppt"/>
          <p:cNvPicPr>
            <a:picLocks noChangeAspect="1"/>
          </p:cNvPicPr>
          <p:nvPr>
            <p:ph idx="1"/>
          </p:nvPr>
        </p:nvPicPr>
        <p:blipFill>
          <a:blip r:embed="rId1"/>
          <a:stretch>
            <a:fillRect/>
          </a:stretch>
        </p:blipFill>
        <p:spPr>
          <a:xfrm>
            <a:off x="-23495" y="-74295"/>
            <a:ext cx="12239625" cy="7007225"/>
          </a:xfrm>
          <a:prstGeom prst="rect">
            <a:avLst/>
          </a:prstGeom>
        </p:spPr>
      </p:pic>
      <p:sp>
        <p:nvSpPr>
          <p:cNvPr id="3" name="文本框 2"/>
          <p:cNvSpPr txBox="1"/>
          <p:nvPr/>
        </p:nvSpPr>
        <p:spPr>
          <a:xfrm>
            <a:off x="650240" y="854075"/>
            <a:ext cx="4585970" cy="368300"/>
          </a:xfrm>
          <a:prstGeom prst="rect">
            <a:avLst/>
          </a:prstGeom>
          <a:noFill/>
        </p:spPr>
        <p:txBody>
          <a:bodyPr wrap="square" rtlCol="0">
            <a:spAutoFit/>
          </a:bodyPr>
          <a:p>
            <a:r>
              <a:rPr lang="en-US" altLang="zh-CN"/>
              <a:t>1.7 </a:t>
            </a:r>
            <a:r>
              <a:rPr lang="zh-CN" altLang="zh-CN"/>
              <a:t>对公司的建议</a:t>
            </a:r>
            <a:endParaRPr lang="zh-CN" altLang="zh-CN"/>
          </a:p>
        </p:txBody>
      </p:sp>
      <p:sp>
        <p:nvSpPr>
          <p:cNvPr id="5" name="文本框 4"/>
          <p:cNvSpPr txBox="1"/>
          <p:nvPr/>
        </p:nvSpPr>
        <p:spPr>
          <a:xfrm>
            <a:off x="920750" y="1691005"/>
            <a:ext cx="10092055" cy="922020"/>
          </a:xfrm>
          <a:prstGeom prst="rect">
            <a:avLst/>
          </a:prstGeom>
          <a:noFill/>
        </p:spPr>
        <p:txBody>
          <a:bodyPr wrap="square" rtlCol="0">
            <a:spAutoFit/>
          </a:bodyPr>
          <a:p>
            <a:r>
              <a:rPr lang="en-US" altLang="zh-CN"/>
              <a:t>      </a:t>
            </a:r>
            <a:r>
              <a:rPr lang="zh-CN" altLang="zh-CN"/>
              <a:t>自我入职以来，已熟知公司的规章制度和 工作体系。胜意科技作为一个大型的互联网公司，一直在以健康的方式运作，并在不断的发展壮大之中。这足以证明胜意在各方面都是完备的。因此并无任何有益的建议。</a:t>
            </a:r>
            <a:endParaRPr lang="zh-CN"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8120" y="766445"/>
            <a:ext cx="6617335" cy="368300"/>
          </a:xfrm>
          <a:prstGeom prst="rect">
            <a:avLst/>
          </a:prstGeom>
          <a:noFill/>
        </p:spPr>
        <p:txBody>
          <a:bodyPr wrap="square" rtlCol="0">
            <a:spAutoFit/>
          </a:bodyPr>
          <a:p>
            <a:r>
              <a:rPr lang="en-US" altLang="zh-CN"/>
              <a:t>1.1  web</a:t>
            </a:r>
            <a:r>
              <a:rPr lang="zh-CN" altLang="zh-CN"/>
              <a:t>前端开发工程师的岗位职责 </a:t>
            </a:r>
            <a:r>
              <a:rPr lang="en-US" altLang="zh-CN"/>
              <a:t>(</a:t>
            </a:r>
            <a:r>
              <a:rPr lang="zh-CN" altLang="en-US"/>
              <a:t>结合公司的特色</a:t>
            </a:r>
            <a:r>
              <a:rPr lang="en-US" altLang="zh-CN"/>
              <a:t>)</a:t>
            </a:r>
            <a:endParaRPr lang="en-US" altLang="zh-CN"/>
          </a:p>
        </p:txBody>
      </p:sp>
      <p:sp>
        <p:nvSpPr>
          <p:cNvPr id="4" name="文本框 3"/>
          <p:cNvSpPr txBox="1"/>
          <p:nvPr/>
        </p:nvSpPr>
        <p:spPr>
          <a:xfrm>
            <a:off x="782320" y="1249045"/>
            <a:ext cx="10627360" cy="368300"/>
          </a:xfrm>
          <a:prstGeom prst="rect">
            <a:avLst/>
          </a:prstGeom>
          <a:noFill/>
        </p:spPr>
        <p:txBody>
          <a:bodyPr wrap="square" rtlCol="0">
            <a:spAutoFit/>
          </a:bodyPr>
          <a:p>
            <a:r>
              <a:rPr lang="zh-CN" altLang="en-US">
                <a:latin typeface="Calibri" panose="020F0502020204030204" charset="0"/>
              </a:rPr>
              <a:t>❶ 根据产品的原型和</a:t>
            </a:r>
            <a:r>
              <a:rPr lang="en-US" altLang="zh-CN">
                <a:latin typeface="Calibri" panose="020F0502020204030204" charset="0"/>
              </a:rPr>
              <a:t>UI</a:t>
            </a:r>
            <a:r>
              <a:rPr lang="zh-CN" altLang="en-US">
                <a:latin typeface="Calibri" panose="020F0502020204030204" charset="0"/>
              </a:rPr>
              <a:t>设计原型进行符合</a:t>
            </a:r>
            <a:r>
              <a:rPr lang="en-US" altLang="zh-CN">
                <a:latin typeface="Calibri" panose="020F0502020204030204" charset="0"/>
              </a:rPr>
              <a:t>W3C</a:t>
            </a:r>
            <a:r>
              <a:rPr lang="zh-CN" altLang="en-US">
                <a:latin typeface="Calibri" panose="020F0502020204030204" charset="0"/>
              </a:rPr>
              <a:t>标准的页面编码工作，开发承载业务系统的前端框架</a:t>
            </a:r>
            <a:endParaRPr lang="zh-CN" altLang="en-US">
              <a:latin typeface="Calibri" panose="020F0502020204030204" charset="0"/>
            </a:endParaRPr>
          </a:p>
        </p:txBody>
      </p:sp>
      <p:sp>
        <p:nvSpPr>
          <p:cNvPr id="5" name="文本框 4"/>
          <p:cNvSpPr txBox="1"/>
          <p:nvPr/>
        </p:nvSpPr>
        <p:spPr>
          <a:xfrm>
            <a:off x="813435" y="1826895"/>
            <a:ext cx="9966325" cy="368300"/>
          </a:xfrm>
          <a:prstGeom prst="rect">
            <a:avLst/>
          </a:prstGeom>
          <a:noFill/>
        </p:spPr>
        <p:txBody>
          <a:bodyPr wrap="square" rtlCol="0">
            <a:spAutoFit/>
          </a:bodyPr>
          <a:p>
            <a:r>
              <a:rPr lang="zh-CN" altLang="en-US">
                <a:latin typeface="Calibri" panose="020F0502020204030204" charset="0"/>
              </a:rPr>
              <a:t>❷ 负责系统在不同浏览器平台上的兼容性测试及调整，保证一致性的用户体验</a:t>
            </a:r>
            <a:endParaRPr lang="zh-CN" altLang="en-US">
              <a:latin typeface="Calibri" panose="020F0502020204030204" charset="0"/>
            </a:endParaRPr>
          </a:p>
        </p:txBody>
      </p:sp>
      <p:sp>
        <p:nvSpPr>
          <p:cNvPr id="6" name="文本框 5"/>
          <p:cNvSpPr txBox="1"/>
          <p:nvPr/>
        </p:nvSpPr>
        <p:spPr>
          <a:xfrm>
            <a:off x="813435" y="2362835"/>
            <a:ext cx="9966960" cy="368300"/>
          </a:xfrm>
          <a:prstGeom prst="rect">
            <a:avLst/>
          </a:prstGeom>
          <a:noFill/>
        </p:spPr>
        <p:txBody>
          <a:bodyPr wrap="square" rtlCol="0">
            <a:spAutoFit/>
          </a:bodyPr>
          <a:p>
            <a:r>
              <a:rPr lang="zh-CN" altLang="en-US">
                <a:latin typeface="Calibri" panose="020F0502020204030204" charset="0"/>
              </a:rPr>
              <a:t>❸ 负责各业务线上特定需求的控件的开发工作，并保证控件的稳定性和健壮性</a:t>
            </a:r>
            <a:endParaRPr lang="en-US" altLang="zh-CN">
              <a:latin typeface="Calibri" panose="020F0502020204030204" charset="0"/>
            </a:endParaRPr>
          </a:p>
        </p:txBody>
      </p:sp>
      <p:sp>
        <p:nvSpPr>
          <p:cNvPr id="7" name="文本框 6"/>
          <p:cNvSpPr txBox="1"/>
          <p:nvPr/>
        </p:nvSpPr>
        <p:spPr>
          <a:xfrm>
            <a:off x="813435" y="2926080"/>
            <a:ext cx="7876540" cy="368300"/>
          </a:xfrm>
          <a:prstGeom prst="rect">
            <a:avLst/>
          </a:prstGeom>
          <a:noFill/>
        </p:spPr>
        <p:txBody>
          <a:bodyPr wrap="square" rtlCol="0">
            <a:spAutoFit/>
          </a:bodyPr>
          <a:p>
            <a:r>
              <a:rPr lang="zh-CN" altLang="en-US">
                <a:latin typeface="Calibri" panose="020F0502020204030204" charset="0"/>
              </a:rPr>
              <a:t>❹  与业务线上服务开发人员协定控件的接口标准和数据结构</a:t>
            </a:r>
            <a:endParaRPr lang="en-US" altLang="zh-CN">
              <a:latin typeface="Calibri" panose="020F0502020204030204" charset="0"/>
            </a:endParaRPr>
          </a:p>
        </p:txBody>
      </p:sp>
      <p:sp>
        <p:nvSpPr>
          <p:cNvPr id="8" name="文本框 7"/>
          <p:cNvSpPr txBox="1"/>
          <p:nvPr/>
        </p:nvSpPr>
        <p:spPr>
          <a:xfrm>
            <a:off x="813435" y="3488690"/>
            <a:ext cx="9063355" cy="368300"/>
          </a:xfrm>
          <a:prstGeom prst="rect">
            <a:avLst/>
          </a:prstGeom>
          <a:noFill/>
        </p:spPr>
        <p:txBody>
          <a:bodyPr wrap="square" rtlCol="0">
            <a:spAutoFit/>
          </a:bodyPr>
          <a:p>
            <a:r>
              <a:rPr lang="zh-CN" altLang="en-US">
                <a:latin typeface="Calibri" panose="020F0502020204030204" charset="0"/>
              </a:rPr>
              <a:t>❺ 负责业务系统的前端技术选型工作，并负责涉及到的新型前端技术的推广和培训工作</a:t>
            </a:r>
            <a:endParaRPr lang="en-US" altLang="zh-CN">
              <a:latin typeface="Calibri" panose="020F0502020204030204" charset="0"/>
            </a:endParaRPr>
          </a:p>
        </p:txBody>
      </p:sp>
      <p:sp>
        <p:nvSpPr>
          <p:cNvPr id="9" name="文本框 8"/>
          <p:cNvSpPr txBox="1"/>
          <p:nvPr/>
        </p:nvSpPr>
        <p:spPr>
          <a:xfrm>
            <a:off x="813435" y="4129405"/>
            <a:ext cx="9032240" cy="368300"/>
          </a:xfrm>
          <a:prstGeom prst="rect">
            <a:avLst/>
          </a:prstGeom>
          <a:noFill/>
        </p:spPr>
        <p:txBody>
          <a:bodyPr wrap="square" rtlCol="0">
            <a:spAutoFit/>
          </a:bodyPr>
          <a:p>
            <a:r>
              <a:rPr lang="zh-CN" altLang="en-US">
                <a:latin typeface="Calibri" panose="020F0502020204030204" charset="0"/>
              </a:rPr>
              <a:t>❻ 对各业务线上遇到的前端技术难点进行进行技术支持和攻关</a:t>
            </a:r>
            <a:endParaRPr lang="en-US" altLang="zh-CN">
              <a:latin typeface="Calibri" panose="020F0502020204030204" charset="0"/>
            </a:endParaRPr>
          </a:p>
        </p:txBody>
      </p:sp>
      <p:sp>
        <p:nvSpPr>
          <p:cNvPr id="10" name="文本框 9"/>
          <p:cNvSpPr txBox="1"/>
          <p:nvPr/>
        </p:nvSpPr>
        <p:spPr>
          <a:xfrm>
            <a:off x="813435" y="4770120"/>
            <a:ext cx="8936990" cy="368300"/>
          </a:xfrm>
          <a:prstGeom prst="rect">
            <a:avLst/>
          </a:prstGeom>
          <a:noFill/>
        </p:spPr>
        <p:txBody>
          <a:bodyPr wrap="square" rtlCol="0">
            <a:spAutoFit/>
          </a:bodyPr>
          <a:p>
            <a:r>
              <a:rPr lang="zh-CN" altLang="en-US">
                <a:latin typeface="Calibri" panose="020F0502020204030204" charset="0"/>
              </a:rPr>
              <a:t>❼ 负责前端编码技术规范的制定和文档撰写</a:t>
            </a:r>
            <a:endParaRPr lang="en-US" altLang="zh-CN">
              <a:latin typeface="Calibri" panose="020F0502020204030204" charset="0"/>
            </a:endParaRPr>
          </a:p>
        </p:txBody>
      </p:sp>
      <p:sp>
        <p:nvSpPr>
          <p:cNvPr id="11" name="文本框 10"/>
          <p:cNvSpPr txBox="1"/>
          <p:nvPr/>
        </p:nvSpPr>
        <p:spPr>
          <a:xfrm>
            <a:off x="813435" y="5418455"/>
            <a:ext cx="9188450" cy="368300"/>
          </a:xfrm>
          <a:prstGeom prst="rect">
            <a:avLst/>
          </a:prstGeom>
          <a:noFill/>
        </p:spPr>
        <p:txBody>
          <a:bodyPr wrap="square" rtlCol="0">
            <a:spAutoFit/>
          </a:bodyPr>
          <a:p>
            <a:r>
              <a:rPr lang="zh-CN" altLang="en-US">
                <a:latin typeface="Calibri" panose="020F0502020204030204" charset="0"/>
              </a:rPr>
              <a:t>❽ 保持对新型前端技术的持续关注和学习，为下一次的系统升级做相应的技术储备</a:t>
            </a:r>
            <a:endParaRPr lang="en-US" altLang="zh-CN">
              <a:latin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9075" y="745490"/>
            <a:ext cx="6384925" cy="368300"/>
          </a:xfrm>
          <a:prstGeom prst="rect">
            <a:avLst/>
          </a:prstGeom>
          <a:noFill/>
        </p:spPr>
        <p:txBody>
          <a:bodyPr wrap="square" rtlCol="0">
            <a:spAutoFit/>
          </a:bodyPr>
          <a:p>
            <a:r>
              <a:rPr lang="en-US" altLang="zh-CN"/>
              <a:t>1.2  </a:t>
            </a:r>
            <a:r>
              <a:rPr lang="zh-CN" altLang="zh-CN"/>
              <a:t>个人对岗位的认知</a:t>
            </a:r>
            <a:endParaRPr lang="zh-CN" altLang="zh-CN"/>
          </a:p>
        </p:txBody>
      </p:sp>
      <p:sp>
        <p:nvSpPr>
          <p:cNvPr id="3" name="文本框 2"/>
          <p:cNvSpPr txBox="1"/>
          <p:nvPr/>
        </p:nvSpPr>
        <p:spPr>
          <a:xfrm>
            <a:off x="912495" y="1448435"/>
            <a:ext cx="10669905" cy="645160"/>
          </a:xfrm>
          <a:prstGeom prst="rect">
            <a:avLst/>
          </a:prstGeom>
          <a:noFill/>
        </p:spPr>
        <p:txBody>
          <a:bodyPr wrap="square" rtlCol="0">
            <a:spAutoFit/>
          </a:bodyPr>
          <a:p>
            <a:r>
              <a:rPr lang="en-US" altLang="zh-CN"/>
              <a:t>         </a:t>
            </a:r>
            <a:r>
              <a:rPr lang="zh-CN" altLang="zh-CN"/>
              <a:t>随着富客户端技术的发展，传统的切图制作静态页面的技术结构，已不能满足复杂的系统开发需求。系统的交互界面，效率等使用体验越发重要。由此诞生了</a:t>
            </a:r>
            <a:r>
              <a:rPr lang="en-US" altLang="zh-CN"/>
              <a:t>web</a:t>
            </a:r>
            <a:r>
              <a:rPr lang="zh-CN" altLang="en-US"/>
              <a:t>前端开发相关的工作岗位。</a:t>
            </a:r>
            <a:endParaRPr lang="zh-CN" altLang="en-US"/>
          </a:p>
        </p:txBody>
      </p:sp>
      <p:sp>
        <p:nvSpPr>
          <p:cNvPr id="4" name="文本框 3"/>
          <p:cNvSpPr txBox="1"/>
          <p:nvPr/>
        </p:nvSpPr>
        <p:spPr>
          <a:xfrm>
            <a:off x="975360" y="2393950"/>
            <a:ext cx="10607040" cy="1198880"/>
          </a:xfrm>
          <a:prstGeom prst="rect">
            <a:avLst/>
          </a:prstGeom>
          <a:noFill/>
        </p:spPr>
        <p:txBody>
          <a:bodyPr wrap="square" rtlCol="0">
            <a:spAutoFit/>
          </a:bodyPr>
          <a:p>
            <a:r>
              <a:rPr lang="en-US" altLang="zh-CN"/>
              <a:t>     </a:t>
            </a:r>
            <a:r>
              <a:rPr lang="zh-CN" altLang="en-US"/>
              <a:t>首先前端工程师有义务协助</a:t>
            </a:r>
            <a:r>
              <a:rPr lang="en-US" altLang="zh-CN"/>
              <a:t>UI</a:t>
            </a:r>
            <a:r>
              <a:rPr lang="zh-CN" altLang="en-US"/>
              <a:t>设计师进行原型图的设计，对界面的功能分布、操作逻辑等提出专业的建议以保证良好的用户体验。在开发控件的过程中，一定要思虑周全，在实现功能的同时保证其良好 的兼容性和扩展性。应该积极的响应各业务组遇到的控件使用问题和难以解决的技术问题，已最快的速度协助解决问题或给出解决方案，以保证系统开发的进度。</a:t>
            </a:r>
            <a:endParaRPr lang="zh-CN" altLang="en-US"/>
          </a:p>
        </p:txBody>
      </p:sp>
      <p:sp>
        <p:nvSpPr>
          <p:cNvPr id="5" name="文本框 4"/>
          <p:cNvSpPr txBox="1"/>
          <p:nvPr/>
        </p:nvSpPr>
        <p:spPr>
          <a:xfrm>
            <a:off x="974725" y="4137660"/>
            <a:ext cx="10419080" cy="1198880"/>
          </a:xfrm>
          <a:prstGeom prst="rect">
            <a:avLst/>
          </a:prstGeom>
          <a:noFill/>
        </p:spPr>
        <p:txBody>
          <a:bodyPr wrap="square" rtlCol="0">
            <a:spAutoFit/>
          </a:bodyPr>
          <a:p>
            <a:r>
              <a:rPr lang="en-US" altLang="zh-CN"/>
              <a:t>   </a:t>
            </a:r>
            <a:r>
              <a:rPr lang="zh-CN" altLang="en-US"/>
              <a:t>前端开发是连接</a:t>
            </a:r>
            <a:r>
              <a:rPr lang="en-US" altLang="zh-CN"/>
              <a:t>UI</a:t>
            </a:r>
            <a:r>
              <a:rPr lang="zh-CN" altLang="en-US"/>
              <a:t>设计，客户，服务端开发的桥梁，任何关于系统的使用问题，都会在第一时间反馈到前端开发者手上，所以需要前端的从业者具有具有高度的责任感，专业的问题定位能力，良好的沟通能力及不断提高的前端技术水平，才能够保证在完成日常任务的同时，对其他业务线上的相关问题进行快速有效的回应，从而提升研发部门的整体工作效率。</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13690" y="829310"/>
            <a:ext cx="3234690" cy="368300"/>
          </a:xfrm>
          <a:prstGeom prst="rect">
            <a:avLst/>
          </a:prstGeom>
          <a:noFill/>
        </p:spPr>
        <p:txBody>
          <a:bodyPr wrap="square" rtlCol="0">
            <a:spAutoFit/>
          </a:bodyPr>
          <a:p>
            <a:r>
              <a:rPr lang="en-US" altLang="zh-CN"/>
              <a:t>1.3  </a:t>
            </a:r>
            <a:r>
              <a:rPr lang="zh-CN" altLang="en-US"/>
              <a:t>重点工作</a:t>
            </a:r>
            <a:endParaRPr lang="zh-CN" altLang="en-US"/>
          </a:p>
        </p:txBody>
      </p:sp>
      <p:sp>
        <p:nvSpPr>
          <p:cNvPr id="3" name="文本框 2"/>
          <p:cNvSpPr txBox="1"/>
          <p:nvPr/>
        </p:nvSpPr>
        <p:spPr>
          <a:xfrm>
            <a:off x="471170" y="1197610"/>
            <a:ext cx="3171825" cy="368300"/>
          </a:xfrm>
          <a:prstGeom prst="rect">
            <a:avLst/>
          </a:prstGeom>
          <a:noFill/>
        </p:spPr>
        <p:txBody>
          <a:bodyPr wrap="square" rtlCol="0">
            <a:spAutoFit/>
          </a:bodyPr>
          <a:p>
            <a:r>
              <a:rPr lang="en-US" altLang="zh-CN"/>
              <a:t>1.3.1 </a:t>
            </a:r>
            <a:r>
              <a:rPr lang="zh-CN" altLang="zh-CN"/>
              <a:t>九月份的重点工作</a:t>
            </a:r>
            <a:endParaRPr lang="zh-CN" altLang="zh-CN"/>
          </a:p>
        </p:txBody>
      </p:sp>
      <p:sp>
        <p:nvSpPr>
          <p:cNvPr id="4" name="文本框 3"/>
          <p:cNvSpPr txBox="1"/>
          <p:nvPr/>
        </p:nvSpPr>
        <p:spPr>
          <a:xfrm>
            <a:off x="786130" y="1900555"/>
            <a:ext cx="10880090" cy="2861310"/>
          </a:xfrm>
          <a:prstGeom prst="rect">
            <a:avLst/>
          </a:prstGeom>
          <a:noFill/>
        </p:spPr>
        <p:txBody>
          <a:bodyPr wrap="square" rtlCol="0">
            <a:spAutoFit/>
          </a:bodyPr>
          <a:p>
            <a:r>
              <a:rPr lang="en-US" altLang="zh-CN"/>
              <a:t>1. </a:t>
            </a:r>
            <a:r>
              <a:rPr lang="zh-CN" altLang="zh-CN"/>
              <a:t>公司制度和民航业务基础知识的培训，</a:t>
            </a:r>
            <a:r>
              <a:rPr lang="en-US" altLang="zh-CN"/>
              <a:t>ASMS10000</a:t>
            </a:r>
            <a:r>
              <a:rPr lang="zh-CN" altLang="en-US"/>
              <a:t>代码结构的学习和分析。</a:t>
            </a:r>
            <a:endParaRPr lang="en-US" altLang="zh-CN"/>
          </a:p>
          <a:p>
            <a:endParaRPr lang="zh-CN" altLang="en-US"/>
          </a:p>
          <a:p>
            <a:r>
              <a:rPr lang="en-US" altLang="zh-CN"/>
              <a:t>2. </a:t>
            </a:r>
            <a:r>
              <a:rPr lang="zh-CN" altLang="en-US"/>
              <a:t>基于</a:t>
            </a:r>
            <a:r>
              <a:rPr lang="en-US" altLang="zh-CN"/>
              <a:t>ASMS10000</a:t>
            </a:r>
            <a:r>
              <a:rPr lang="zh-CN" altLang="zh-CN"/>
              <a:t>插件结构，</a:t>
            </a:r>
            <a:r>
              <a:rPr lang="zh-CN" altLang="en-US"/>
              <a:t>开发了一个功能完备的</a:t>
            </a:r>
            <a:r>
              <a:rPr lang="en-US" altLang="zh-CN"/>
              <a:t>jquery</a:t>
            </a:r>
            <a:r>
              <a:rPr lang="zh-CN" altLang="en-US"/>
              <a:t>下拉选择人员插件，以融入前端</a:t>
            </a:r>
            <a:r>
              <a:rPr lang="en-US" altLang="zh-CN"/>
              <a:t>web</a:t>
            </a:r>
            <a:r>
              <a:rPr lang="zh-CN" altLang="en-US"/>
              <a:t>服务的工作。</a:t>
            </a:r>
            <a:endParaRPr lang="en-US" altLang="zh-CN"/>
          </a:p>
          <a:p>
            <a:endParaRPr lang="zh-CN" altLang="en-US"/>
          </a:p>
          <a:p>
            <a:r>
              <a:rPr lang="en-US" altLang="zh-CN"/>
              <a:t>3. </a:t>
            </a:r>
            <a:r>
              <a:rPr lang="zh-CN" altLang="en-US"/>
              <a:t>解决分配的</a:t>
            </a:r>
            <a:r>
              <a:rPr lang="en-US" altLang="zh-CN"/>
              <a:t>ASMS10000</a:t>
            </a:r>
            <a:r>
              <a:rPr lang="zh-CN" altLang="en-US"/>
              <a:t>上的</a:t>
            </a:r>
            <a:r>
              <a:rPr lang="en-US" altLang="zh-CN"/>
              <a:t>bug</a:t>
            </a:r>
            <a:r>
              <a:rPr lang="zh-CN" altLang="zh-CN"/>
              <a:t>。</a:t>
            </a:r>
            <a:endParaRPr lang="zh-CN" altLang="zh-CN"/>
          </a:p>
          <a:p>
            <a:endParaRPr lang="en-US" altLang="zh-CN"/>
          </a:p>
          <a:p>
            <a:r>
              <a:rPr lang="en-US" altLang="zh-CN"/>
              <a:t>4. </a:t>
            </a:r>
            <a:r>
              <a:rPr lang="zh-CN" altLang="zh-CN"/>
              <a:t>进驻差旅组主导</a:t>
            </a:r>
            <a:r>
              <a:rPr lang="en-US" altLang="zh-CN"/>
              <a:t>ASMS10000</a:t>
            </a:r>
            <a:r>
              <a:rPr lang="zh-CN" altLang="zh-CN"/>
              <a:t>终测环境的系统优化工作，按照系统的功能点进行性能测试，记录测试结果对不合格的页面进行整改，协助解决白屏、卡顿等问题，对兼容性问题给出整改代码或给出解决方案，对不稳定的控件进行优化，指出页面布局中不合理的部分，指定责任人进行修改，并与服务端同事沟通，解决因为服务响应速度导致的页面渲染过慢的问题。</a:t>
            </a:r>
            <a:endParaRPr lang="zh-CN"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71780" y="734695"/>
            <a:ext cx="4557395" cy="368300"/>
          </a:xfrm>
          <a:prstGeom prst="rect">
            <a:avLst/>
          </a:prstGeom>
          <a:noFill/>
        </p:spPr>
        <p:txBody>
          <a:bodyPr wrap="square" rtlCol="0">
            <a:spAutoFit/>
          </a:bodyPr>
          <a:p>
            <a:r>
              <a:rPr lang="en-US" altLang="zh-CN"/>
              <a:t>1.3.2  </a:t>
            </a:r>
            <a:r>
              <a:rPr lang="zh-CN" altLang="zh-CN"/>
              <a:t>十月份的重点工作</a:t>
            </a:r>
            <a:endParaRPr lang="zh-CN" altLang="zh-CN"/>
          </a:p>
        </p:txBody>
      </p:sp>
      <p:sp>
        <p:nvSpPr>
          <p:cNvPr id="3" name="文本框 2"/>
          <p:cNvSpPr txBox="1"/>
          <p:nvPr/>
        </p:nvSpPr>
        <p:spPr>
          <a:xfrm>
            <a:off x="765175" y="1899920"/>
            <a:ext cx="11101070" cy="2306955"/>
          </a:xfrm>
          <a:prstGeom prst="rect">
            <a:avLst/>
          </a:prstGeom>
          <a:noFill/>
        </p:spPr>
        <p:txBody>
          <a:bodyPr wrap="square" rtlCol="0">
            <a:spAutoFit/>
          </a:bodyPr>
          <a:p>
            <a:r>
              <a:rPr lang="en-US" altLang="zh-CN"/>
              <a:t>1. </a:t>
            </a:r>
            <a:r>
              <a:rPr lang="zh-CN" altLang="en-US"/>
              <a:t>基于</a:t>
            </a:r>
            <a:r>
              <a:rPr lang="en-US" altLang="zh-CN"/>
              <a:t>ASMS10000</a:t>
            </a:r>
            <a:r>
              <a:rPr lang="zh-CN" altLang="en-US"/>
              <a:t>终测环境的优化工作，撰写了</a:t>
            </a:r>
            <a:r>
              <a:rPr lang="en-US" altLang="zh-CN"/>
              <a:t>web</a:t>
            </a:r>
            <a:r>
              <a:rPr lang="zh-CN" altLang="en-US"/>
              <a:t>网页性能和兼容性测试办法文档，并组织了相关的培训和       考核工作。</a:t>
            </a:r>
            <a:endParaRPr lang="zh-CN" altLang="en-US"/>
          </a:p>
          <a:p>
            <a:endParaRPr lang="zh-CN" altLang="en-US"/>
          </a:p>
          <a:p>
            <a:r>
              <a:rPr lang="en-US" altLang="zh-CN"/>
              <a:t>2. </a:t>
            </a:r>
            <a:r>
              <a:rPr lang="zh-CN" altLang="en-US"/>
              <a:t>撰写</a:t>
            </a:r>
            <a:r>
              <a:rPr lang="en-US" altLang="zh-CN"/>
              <a:t>vue+seajs</a:t>
            </a:r>
            <a:r>
              <a:rPr lang="zh-CN" altLang="en-US"/>
              <a:t>开发培训文档，对各业务组进行</a:t>
            </a:r>
            <a:r>
              <a:rPr lang="en-US" altLang="zh-CN"/>
              <a:t>cps</a:t>
            </a:r>
            <a:r>
              <a:rPr lang="zh-CN" altLang="en-US"/>
              <a:t>重构进行前端的新技术培训工作。</a:t>
            </a:r>
            <a:endParaRPr lang="zh-CN" altLang="en-US"/>
          </a:p>
          <a:p>
            <a:endParaRPr lang="zh-CN" altLang="en-US"/>
          </a:p>
          <a:p>
            <a:r>
              <a:rPr lang="en-US" altLang="zh-CN"/>
              <a:t>3. </a:t>
            </a:r>
            <a:r>
              <a:rPr lang="zh-CN" altLang="en-US"/>
              <a:t>对各业务组中遇到的</a:t>
            </a:r>
            <a:r>
              <a:rPr lang="en-US" altLang="zh-CN"/>
              <a:t>layui</a:t>
            </a:r>
            <a:r>
              <a:rPr lang="zh-CN" altLang="en-US"/>
              <a:t>、</a:t>
            </a:r>
            <a:r>
              <a:rPr lang="en-US" altLang="zh-CN"/>
              <a:t>seajs</a:t>
            </a:r>
            <a:r>
              <a:rPr lang="zh-CN" altLang="en-US"/>
              <a:t>、</a:t>
            </a:r>
            <a:r>
              <a:rPr lang="en-US" altLang="zh-CN"/>
              <a:t>vue</a:t>
            </a:r>
            <a:r>
              <a:rPr lang="zh-CN" altLang="en-US"/>
              <a:t>联合使用遇到的问题及复杂业务逻辑，控件问题等提供技术支持。</a:t>
            </a:r>
            <a:endParaRPr lang="zh-CN" altLang="en-US"/>
          </a:p>
          <a:p>
            <a:endParaRPr lang="zh-CN" altLang="en-US"/>
          </a:p>
          <a:p>
            <a:r>
              <a:rPr lang="en-US" altLang="zh-CN"/>
              <a:t>4. </a:t>
            </a:r>
            <a:r>
              <a:rPr lang="zh-CN" altLang="en-US"/>
              <a:t>解决</a:t>
            </a:r>
            <a:r>
              <a:rPr lang="en-US" altLang="zh-CN"/>
              <a:t>ASMS10000</a:t>
            </a:r>
            <a:r>
              <a:rPr lang="zh-CN" altLang="en-US"/>
              <a:t>上分配的</a:t>
            </a:r>
            <a:r>
              <a:rPr lang="en-US" altLang="zh-CN"/>
              <a:t>bug</a:t>
            </a:r>
            <a:r>
              <a:rPr lang="zh-CN" altLang="en-US"/>
              <a:t>，开发</a:t>
            </a:r>
            <a:r>
              <a:rPr lang="en-US" altLang="zh-CN"/>
              <a:t>cps</a:t>
            </a:r>
            <a:r>
              <a:rPr lang="zh-CN" altLang="en-US"/>
              <a:t>系统需要的控件。</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513715" y="818515"/>
            <a:ext cx="7708265" cy="368300"/>
          </a:xfrm>
          <a:prstGeom prst="rect">
            <a:avLst/>
          </a:prstGeom>
          <a:noFill/>
        </p:spPr>
        <p:txBody>
          <a:bodyPr wrap="square" rtlCol="0">
            <a:spAutoFit/>
          </a:bodyPr>
          <a:p>
            <a:r>
              <a:rPr lang="en-US" altLang="zh-CN"/>
              <a:t>1.3.3  </a:t>
            </a:r>
            <a:r>
              <a:rPr lang="zh-CN" altLang="zh-CN"/>
              <a:t>十一月份重点工作</a:t>
            </a:r>
            <a:endParaRPr lang="zh-CN" altLang="zh-CN"/>
          </a:p>
        </p:txBody>
      </p:sp>
      <p:sp>
        <p:nvSpPr>
          <p:cNvPr id="3" name="文本框 2"/>
          <p:cNvSpPr txBox="1"/>
          <p:nvPr/>
        </p:nvSpPr>
        <p:spPr>
          <a:xfrm>
            <a:off x="712470" y="1707515"/>
            <a:ext cx="10397490" cy="2306955"/>
          </a:xfrm>
          <a:prstGeom prst="rect">
            <a:avLst/>
          </a:prstGeom>
          <a:noFill/>
        </p:spPr>
        <p:txBody>
          <a:bodyPr wrap="square" rtlCol="0">
            <a:spAutoFit/>
          </a:bodyPr>
          <a:p>
            <a:r>
              <a:rPr lang="en-US" altLang="zh-CN"/>
              <a:t>1. </a:t>
            </a:r>
            <a:r>
              <a:rPr lang="zh-CN" altLang="zh-CN"/>
              <a:t>为差旅福利平台移植</a:t>
            </a:r>
            <a:r>
              <a:rPr lang="en-US" altLang="zh-CN"/>
              <a:t>ASMS10000</a:t>
            </a:r>
            <a:r>
              <a:rPr lang="zh-CN" altLang="en-US"/>
              <a:t>上的已有控件，开发部分新需求的控件。</a:t>
            </a:r>
            <a:endParaRPr lang="zh-CN" altLang="en-US"/>
          </a:p>
          <a:p>
            <a:endParaRPr lang="zh-CN" altLang="en-US"/>
          </a:p>
          <a:p>
            <a:r>
              <a:rPr lang="en-US" altLang="zh-CN"/>
              <a:t>2. </a:t>
            </a:r>
            <a:r>
              <a:rPr lang="zh-CN" altLang="en-US"/>
              <a:t>撰写</a:t>
            </a:r>
            <a:r>
              <a:rPr lang="en-US" altLang="zh-CN"/>
              <a:t>Javascript</a:t>
            </a:r>
            <a:r>
              <a:rPr lang="zh-CN" altLang="en-US"/>
              <a:t>基础知识培训文档，培训完成后，进行考核汇总。</a:t>
            </a:r>
            <a:endParaRPr lang="zh-CN" altLang="en-US"/>
          </a:p>
          <a:p>
            <a:endParaRPr lang="en-US" altLang="zh-CN"/>
          </a:p>
          <a:p>
            <a:r>
              <a:rPr lang="en-US" altLang="zh-CN"/>
              <a:t>3. </a:t>
            </a:r>
            <a:r>
              <a:rPr lang="zh-CN" altLang="en-US"/>
              <a:t>解决分配的</a:t>
            </a:r>
            <a:r>
              <a:rPr lang="en-US" altLang="zh-CN"/>
              <a:t>ASMS10000bug</a:t>
            </a:r>
            <a:r>
              <a:rPr lang="zh-CN" altLang="en-US"/>
              <a:t>，并进行了城市多选控件、航班号搜索控件等十一个控件的开发测试和服务对接工作。</a:t>
            </a:r>
            <a:endParaRPr lang="zh-CN" altLang="en-US"/>
          </a:p>
          <a:p>
            <a:endParaRPr lang="en-US" altLang="zh-CN"/>
          </a:p>
          <a:p>
            <a:r>
              <a:rPr lang="en-US" altLang="zh-CN"/>
              <a:t>4. </a:t>
            </a:r>
            <a:r>
              <a:rPr lang="zh-CN" altLang="en-US"/>
              <a:t>对各业务组解决控件使用异常问题，提供</a:t>
            </a:r>
            <a:r>
              <a:rPr lang="en-US" altLang="zh-CN"/>
              <a:t>seajs</a:t>
            </a:r>
            <a:r>
              <a:rPr lang="zh-CN" altLang="en-US"/>
              <a:t>、</a:t>
            </a:r>
            <a:r>
              <a:rPr lang="en-US" altLang="zh-CN"/>
              <a:t>vue</a:t>
            </a:r>
            <a:r>
              <a:rPr lang="zh-CN" altLang="en-US"/>
              <a:t>的相关使用问题的技术支持。</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692150" y="913130"/>
            <a:ext cx="8822055" cy="368300"/>
          </a:xfrm>
          <a:prstGeom prst="rect">
            <a:avLst/>
          </a:prstGeom>
          <a:noFill/>
        </p:spPr>
        <p:txBody>
          <a:bodyPr wrap="square" rtlCol="0">
            <a:spAutoFit/>
          </a:bodyPr>
          <a:p>
            <a:r>
              <a:rPr lang="en-US" altLang="zh-CN"/>
              <a:t>1.4 </a:t>
            </a:r>
            <a:r>
              <a:rPr lang="zh-CN" altLang="zh-CN"/>
              <a:t>自我总结</a:t>
            </a:r>
            <a:endParaRPr lang="zh-CN" altLang="zh-CN"/>
          </a:p>
        </p:txBody>
      </p:sp>
      <p:sp>
        <p:nvSpPr>
          <p:cNvPr id="5" name="文本框 4"/>
          <p:cNvSpPr txBox="1"/>
          <p:nvPr/>
        </p:nvSpPr>
        <p:spPr>
          <a:xfrm>
            <a:off x="901700" y="1532890"/>
            <a:ext cx="10534015" cy="3692525"/>
          </a:xfrm>
          <a:prstGeom prst="rect">
            <a:avLst/>
          </a:prstGeom>
          <a:noFill/>
        </p:spPr>
        <p:txBody>
          <a:bodyPr wrap="square" rtlCol="0">
            <a:spAutoFit/>
          </a:bodyPr>
          <a:p>
            <a:r>
              <a:rPr lang="en-US" altLang="zh-CN"/>
              <a:t>     </a:t>
            </a:r>
            <a:r>
              <a:rPr lang="zh-CN" altLang="zh-CN"/>
              <a:t>自入职公司</a:t>
            </a:r>
            <a:r>
              <a:rPr lang="en-US" altLang="zh-CN"/>
              <a:t>web</a:t>
            </a:r>
            <a:r>
              <a:rPr lang="zh-CN" altLang="en-US"/>
              <a:t>前端开发工程师以来，已经接近三个月了。在这三个月的时间里，我见到并也亲身经历了很多事情，有很多的切身感受。</a:t>
            </a:r>
            <a:endParaRPr lang="zh-CN" altLang="en-US"/>
          </a:p>
          <a:p>
            <a:endParaRPr lang="zh-CN" altLang="en-US"/>
          </a:p>
          <a:p>
            <a:r>
              <a:rPr lang="zh-CN" altLang="en-US"/>
              <a:t>     首先公司的研发部是以业务线来分组的并相互配合，形成一个整体，而</a:t>
            </a:r>
            <a:r>
              <a:rPr lang="en-US" altLang="zh-CN"/>
              <a:t>web</a:t>
            </a:r>
            <a:r>
              <a:rPr lang="zh-CN" altLang="en-US"/>
              <a:t>前端服务组不涉及具体的业务功能开发，只提供各业务线上需要用到的插件，对业务线上的前端领域相关内容提供技术支持和相关的培训工作。这样明确的分工，使得各岗位的工作人员能够只做自己擅长的事情，从而最大程度的提高协同工作的效率。</a:t>
            </a:r>
            <a:endParaRPr lang="zh-CN" altLang="en-US"/>
          </a:p>
          <a:p>
            <a:endParaRPr lang="zh-CN" altLang="en-US"/>
          </a:p>
          <a:p>
            <a:r>
              <a:rPr lang="zh-CN" altLang="en-US"/>
              <a:t>     而公司的前端和后台的讲座和培训工作，使得</a:t>
            </a:r>
            <a:r>
              <a:rPr lang="en-US" altLang="zh-CN"/>
              <a:t>web</a:t>
            </a:r>
            <a:r>
              <a:rPr lang="zh-CN" altLang="en-US"/>
              <a:t>前端和后台的技术并未分离，让研发岗位的同事能够在处理业务的时候，提升能力和效率，又可以在培训讲座中以最快的速度掌握新的知识和技能，从而升华自己。</a:t>
            </a:r>
            <a:endParaRPr lang="zh-CN" altLang="en-US"/>
          </a:p>
          <a:p>
            <a:endParaRPr lang="en-US" altLang="zh-CN"/>
          </a:p>
          <a:p>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ppt"/>
          <p:cNvPicPr>
            <a:picLocks noChangeAspect="1"/>
          </p:cNvPicPr>
          <p:nvPr>
            <p:ph idx="1"/>
          </p:nvPr>
        </p:nvPicPr>
        <p:blipFill>
          <a:blip r:embed="rId1"/>
          <a:stretch>
            <a:fillRect/>
          </a:stretch>
        </p:blipFill>
        <p:spPr>
          <a:xfrm>
            <a:off x="-24130" y="-43180"/>
            <a:ext cx="12240260" cy="6944995"/>
          </a:xfrm>
          <a:prstGeom prst="rect">
            <a:avLst/>
          </a:prstGeom>
        </p:spPr>
      </p:pic>
      <p:sp>
        <p:nvSpPr>
          <p:cNvPr id="3" name="文本框 2"/>
          <p:cNvSpPr txBox="1"/>
          <p:nvPr/>
        </p:nvSpPr>
        <p:spPr>
          <a:xfrm>
            <a:off x="730885" y="1517650"/>
            <a:ext cx="10730230" cy="2306955"/>
          </a:xfrm>
          <a:prstGeom prst="rect">
            <a:avLst/>
          </a:prstGeom>
          <a:noFill/>
        </p:spPr>
        <p:txBody>
          <a:bodyPr wrap="square" rtlCol="0">
            <a:spAutoFit/>
          </a:bodyPr>
          <a:p>
            <a:r>
              <a:rPr lang="en-US" altLang="zh-CN"/>
              <a:t>    </a:t>
            </a:r>
            <a:r>
              <a:rPr lang="zh-CN" altLang="zh-CN"/>
              <a:t>我的日常工作主要是解决</a:t>
            </a:r>
            <a:r>
              <a:rPr lang="en-US" altLang="zh-CN"/>
              <a:t>ASMS10000</a:t>
            </a:r>
            <a:r>
              <a:rPr lang="zh-CN" altLang="en-US"/>
              <a:t>系统中前端控件问题和相关的业务逻辑问题，开发新系统</a:t>
            </a:r>
            <a:r>
              <a:rPr lang="en-US" altLang="zh-CN"/>
              <a:t>(cps</a:t>
            </a:r>
            <a:r>
              <a:rPr lang="zh-CN" altLang="en-US"/>
              <a:t>系统等</a:t>
            </a:r>
            <a:r>
              <a:rPr lang="en-US" altLang="zh-CN"/>
              <a:t>)</a:t>
            </a:r>
            <a:r>
              <a:rPr lang="zh-CN" altLang="en-US"/>
              <a:t>中需要用到的控件。为各业务组解决控件使用中碰到的问题及前端的复杂业务逻辑关系，为业务组开发人员提供前端新技术的培训和技术支持工作</a:t>
            </a:r>
            <a:r>
              <a:rPr lang="en-US" altLang="zh-CN"/>
              <a:t>,</a:t>
            </a:r>
            <a:r>
              <a:rPr lang="zh-CN" altLang="en-US"/>
              <a:t>协助</a:t>
            </a:r>
            <a:r>
              <a:rPr lang="zh-CN" altLang="zh-CN"/>
              <a:t>制定前端的开发规范</a:t>
            </a:r>
            <a:r>
              <a:rPr lang="zh-CN" altLang="en-US"/>
              <a:t>等。</a:t>
            </a:r>
            <a:endParaRPr lang="zh-CN" altLang="en-US"/>
          </a:p>
          <a:p>
            <a:endParaRPr lang="en-US" altLang="zh-CN"/>
          </a:p>
          <a:p>
            <a:r>
              <a:rPr lang="en-US" altLang="zh-CN"/>
              <a:t>     </a:t>
            </a:r>
            <a:r>
              <a:rPr lang="zh-CN" altLang="zh-CN"/>
              <a:t>在前一阶段的工作过程中</a:t>
            </a:r>
            <a:r>
              <a:rPr lang="en-US" altLang="zh-CN"/>
              <a:t>,</a:t>
            </a:r>
            <a:r>
              <a:rPr lang="zh-CN" altLang="en-US"/>
              <a:t>我经历了从一个处处被动的新人到团队中重要一员的转变。适应了新的位置，新的技术，新的团队和作息时间对我的影响。并且在新的岗位职责下，对前端技术的探索和认知有了新的进步。在适应了胜意的工作模式后，我已经渐入佳境，我相信在后面的工作中，我一定能够为团队分担更多的工作，并积极探索新技术，协助前端的技术经理，让</a:t>
            </a:r>
            <a:r>
              <a:rPr lang="en-US" altLang="zh-CN"/>
              <a:t>web</a:t>
            </a:r>
            <a:r>
              <a:rPr lang="zh-CN" altLang="en-US"/>
              <a:t>前端服务组，为公司做出更多，更大的贡献。</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ppt"/>
          <p:cNvPicPr>
            <a:picLocks noChangeAspect="1"/>
          </p:cNvPicPr>
          <p:nvPr>
            <p:ph idx="1"/>
          </p:nvPr>
        </p:nvPicPr>
        <p:blipFill>
          <a:blip r:embed="rId1"/>
          <a:stretch>
            <a:fillRect/>
          </a:stretch>
        </p:blipFill>
        <p:spPr>
          <a:xfrm>
            <a:off x="-18415" y="-48895"/>
            <a:ext cx="12228195" cy="6956425"/>
          </a:xfrm>
          <a:prstGeom prst="rect">
            <a:avLst/>
          </a:prstGeom>
        </p:spPr>
      </p:pic>
      <p:sp>
        <p:nvSpPr>
          <p:cNvPr id="3" name="文本框 2"/>
          <p:cNvSpPr txBox="1"/>
          <p:nvPr/>
        </p:nvSpPr>
        <p:spPr>
          <a:xfrm>
            <a:off x="364490" y="749300"/>
            <a:ext cx="4780915" cy="368300"/>
          </a:xfrm>
          <a:prstGeom prst="rect">
            <a:avLst/>
          </a:prstGeom>
          <a:noFill/>
        </p:spPr>
        <p:txBody>
          <a:bodyPr wrap="square" rtlCol="0">
            <a:spAutoFit/>
          </a:bodyPr>
          <a:p>
            <a:r>
              <a:rPr lang="en-US" altLang="zh-CN"/>
              <a:t>1.5 </a:t>
            </a:r>
            <a:r>
              <a:rPr lang="zh-CN" altLang="zh-CN"/>
              <a:t>不足之处</a:t>
            </a:r>
            <a:endParaRPr lang="zh-CN" altLang="zh-CN"/>
          </a:p>
        </p:txBody>
      </p:sp>
      <p:sp>
        <p:nvSpPr>
          <p:cNvPr id="5" name="文本框 4"/>
          <p:cNvSpPr txBox="1"/>
          <p:nvPr/>
        </p:nvSpPr>
        <p:spPr>
          <a:xfrm>
            <a:off x="698500" y="1763395"/>
            <a:ext cx="10795635" cy="2861310"/>
          </a:xfrm>
          <a:prstGeom prst="rect">
            <a:avLst/>
          </a:prstGeom>
          <a:noFill/>
        </p:spPr>
        <p:txBody>
          <a:bodyPr wrap="square" rtlCol="0">
            <a:spAutoFit/>
          </a:bodyPr>
          <a:p>
            <a:r>
              <a:rPr lang="en-US" altLang="zh-CN"/>
              <a:t>   </a:t>
            </a:r>
            <a:r>
              <a:rPr lang="zh-CN" altLang="en-US"/>
              <a:t>我的不足之处主要体现以下两点上：</a:t>
            </a:r>
            <a:endParaRPr lang="zh-CN" altLang="en-US"/>
          </a:p>
          <a:p>
            <a:endParaRPr lang="zh-CN" altLang="en-US"/>
          </a:p>
          <a:p>
            <a:r>
              <a:rPr lang="zh-CN" altLang="en-US"/>
              <a:t>          </a:t>
            </a:r>
            <a:r>
              <a:rPr lang="en-US" altLang="zh-CN"/>
              <a:t>1. </a:t>
            </a:r>
            <a:r>
              <a:rPr lang="zh-CN" altLang="en-US"/>
              <a:t>主人翁意识不强，在遇到几方协作的事情时，主动起带头作用的意识，促进事情发展的主观思想还不够强，这是今后要加强学习的地方。</a:t>
            </a:r>
            <a:endParaRPr lang="zh-CN" altLang="en-US"/>
          </a:p>
          <a:p>
            <a:endParaRPr lang="zh-CN" altLang="en-US"/>
          </a:p>
          <a:p>
            <a:r>
              <a:rPr lang="zh-CN" altLang="en-US"/>
              <a:t>          </a:t>
            </a:r>
            <a:r>
              <a:rPr lang="en-US" altLang="zh-CN"/>
              <a:t>2. </a:t>
            </a:r>
            <a:r>
              <a:rPr lang="zh-CN" altLang="en-US"/>
              <a:t>切换工作模式的能力还不够强，容易在一些细节的地方范纠结导致浪费了宝贵的工作时间。我想在今后的工作过程中要加强大局观，以整体进度和优先级为主。</a:t>
            </a:r>
            <a:endParaRPr lang="zh-CN" altLang="en-US"/>
          </a:p>
          <a:p>
            <a:endParaRPr lang="zh-CN" altLang="en-US"/>
          </a:p>
          <a:p>
            <a:r>
              <a:rPr lang="zh-CN" altLang="en-US"/>
              <a:t>         </a:t>
            </a:r>
            <a:r>
              <a:rPr lang="en-US" altLang="zh-CN"/>
              <a:t>3. </a:t>
            </a:r>
            <a:r>
              <a:rPr lang="zh-CN" altLang="en-US"/>
              <a:t>技术能力提升不够迅速，今后应加强向前端的技术经理学习和交流，以学到更多知识和技巧，提升开发效率。</a:t>
            </a:r>
            <a:endParaRPr lang="zh-CN" altLang="en-US"/>
          </a:p>
        </p:txBody>
      </p:sp>
    </p:spTree>
  </p:cSld>
  <p:clrMapOvr>
    <a:masterClrMapping/>
  </p:clrMapOvr>
</p:sld>
</file>

<file path=ppt/tags/tag1.xml><?xml version="1.0" encoding="utf-8"?>
<p:tagLst xmlns:p="http://schemas.openxmlformats.org/presentationml/2006/main">
  <p:tag name="KSO_WM_TEMPLATE_TOPIC_ID" val="280617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2735</Words>
  <Application>WPS 演示</Application>
  <PresentationFormat>宽屏</PresentationFormat>
  <Paragraphs>106</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宋体</vt:lpstr>
      <vt:lpstr>Wingdings</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80</cp:revision>
  <dcterms:created xsi:type="dcterms:W3CDTF">2015-05-05T08:02:00Z</dcterms:created>
  <dcterms:modified xsi:type="dcterms:W3CDTF">2018-01-14T15:40:13Z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y fmtid="{D5CDD505-2E9C-101B-9397-08002B2CF9AE}" pid="3" name="KSORubyTemplateID">
    <vt:lpwstr>2</vt:lpwstr>
  </property>
</Properties>
</file>