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84300" y="702310"/>
            <a:ext cx="3980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jquery</a:t>
            </a:r>
            <a:r>
              <a:rPr lang="zh-CN" altLang="en-US" sz="3200"/>
              <a:t>教程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384300" y="4871720"/>
            <a:ext cx="38449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</a:t>
            </a:r>
            <a:r>
              <a:rPr lang="zh-CN" altLang="zh-CN"/>
              <a:t>前端服务组</a:t>
            </a:r>
            <a:endParaRPr lang="zh-CN" altLang="zh-CN"/>
          </a:p>
          <a:p>
            <a:r>
              <a:rPr lang="zh-CN" altLang="zh-CN"/>
              <a:t>   </a:t>
            </a:r>
            <a:endParaRPr lang="zh-CN" altLang="zh-CN"/>
          </a:p>
          <a:p>
            <a:r>
              <a:rPr lang="zh-CN" altLang="zh-CN"/>
              <a:t>      何杰</a:t>
            </a:r>
            <a:endParaRPr lang="zh-CN" altLang="zh-CN"/>
          </a:p>
          <a:p>
            <a:endParaRPr lang="en-US" altLang="zh-CN"/>
          </a:p>
          <a:p>
            <a:r>
              <a:rPr lang="en-US" altLang="zh-CN"/>
              <a:t>                     2017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9</a:t>
            </a:r>
            <a:r>
              <a:rPr lang="zh-CN" altLang="en-US"/>
              <a:t>日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ve-pp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0" y="-11430"/>
            <a:ext cx="12228830" cy="6903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" y="706120"/>
            <a:ext cx="5828665" cy="6062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20" y="706120"/>
            <a:ext cx="5790565" cy="6062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ve-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-29845"/>
            <a:ext cx="12200890" cy="6927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365" y="845185"/>
            <a:ext cx="462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1.7 jquery </a:t>
            </a:r>
            <a:r>
              <a:rPr lang="zh-CN" altLang="zh-CN"/>
              <a:t>的扩展机制</a:t>
            </a:r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35025" y="1399540"/>
            <a:ext cx="321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示例讲解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6080" y="734695"/>
            <a:ext cx="275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1.1 </a:t>
            </a:r>
            <a:r>
              <a:rPr lang="zh-CN" altLang="en-US"/>
              <a:t>基本语法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5" y="1220470"/>
            <a:ext cx="7428865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960" y="692785"/>
            <a:ext cx="2753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1.2 jquery</a:t>
            </a:r>
            <a:r>
              <a:rPr lang="zh-CN" altLang="en-US"/>
              <a:t>的选择器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95" y="692785"/>
            <a:ext cx="7687310" cy="59162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4820" y="1377950"/>
            <a:ext cx="23501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层级关系</a:t>
            </a:r>
            <a:endParaRPr lang="zh-CN" altLang="en-US"/>
          </a:p>
          <a:p>
            <a:r>
              <a:rPr lang="zh-CN" altLang="en-US"/>
              <a:t>ancestor descendant </a:t>
            </a:r>
            <a:endParaRPr lang="zh-CN" altLang="en-US"/>
          </a:p>
          <a:p>
            <a:r>
              <a:rPr lang="zh-CN" altLang="en-US"/>
              <a:t>parent &gt; child </a:t>
            </a:r>
            <a:endParaRPr lang="zh-CN" altLang="en-US"/>
          </a:p>
          <a:p>
            <a:r>
              <a:rPr lang="zh-CN" altLang="en-US"/>
              <a:t>prev + next </a:t>
            </a:r>
            <a:endParaRPr lang="zh-CN" altLang="en-US"/>
          </a:p>
          <a:p>
            <a:r>
              <a:rPr lang="zh-CN" altLang="en-US"/>
              <a:t>prev ~ siblings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759460"/>
            <a:ext cx="6276340" cy="57670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5" y="759460"/>
            <a:ext cx="5615305" cy="1209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80530" y="2196465"/>
            <a:ext cx="25590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过滤</a:t>
            </a:r>
            <a:endParaRPr lang="zh-CN" altLang="en-US"/>
          </a:p>
          <a:p>
            <a:r>
              <a:rPr lang="zh-CN" altLang="en-US"/>
              <a:t>eq(index|-index) </a:t>
            </a:r>
            <a:endParaRPr lang="zh-CN" altLang="en-US"/>
          </a:p>
          <a:p>
            <a:r>
              <a:rPr lang="zh-CN" altLang="en-US"/>
              <a:t>first() </a:t>
            </a:r>
            <a:endParaRPr lang="zh-CN" altLang="en-US"/>
          </a:p>
          <a:p>
            <a:r>
              <a:rPr lang="zh-CN" altLang="en-US"/>
              <a:t>last() </a:t>
            </a:r>
            <a:endParaRPr lang="zh-CN" altLang="en-US"/>
          </a:p>
          <a:p>
            <a:r>
              <a:rPr lang="zh-CN" altLang="en-US"/>
              <a:t>hasClass(class) </a:t>
            </a:r>
            <a:endParaRPr lang="zh-CN" altLang="en-US"/>
          </a:p>
          <a:p>
            <a:r>
              <a:rPr lang="zh-CN" altLang="en-US"/>
              <a:t>filter(expr|obj|ele|fn) </a:t>
            </a:r>
            <a:endParaRPr lang="zh-CN" altLang="en-US"/>
          </a:p>
          <a:p>
            <a:r>
              <a:rPr lang="zh-CN" altLang="en-US"/>
              <a:t>is(expr|obj|ele|fn)</a:t>
            </a:r>
            <a:endParaRPr lang="zh-CN" altLang="en-US"/>
          </a:p>
          <a:p>
            <a:r>
              <a:rPr lang="zh-CN" altLang="en-US"/>
              <a:t>map(callback) </a:t>
            </a:r>
            <a:endParaRPr lang="zh-CN" altLang="en-US"/>
          </a:p>
          <a:p>
            <a:r>
              <a:rPr lang="zh-CN" altLang="en-US"/>
              <a:t>has(expr|ele) </a:t>
            </a:r>
            <a:endParaRPr lang="zh-CN" altLang="en-US"/>
          </a:p>
          <a:p>
            <a:r>
              <a:rPr lang="zh-CN" altLang="en-US"/>
              <a:t>not(expr|ele|fn) </a:t>
            </a:r>
            <a:endParaRPr lang="zh-CN" altLang="en-US"/>
          </a:p>
          <a:p>
            <a:r>
              <a:rPr lang="zh-CN" altLang="en-US"/>
              <a:t>slice(start,[end])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23095" y="2045335"/>
            <a:ext cx="24485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查找</a:t>
            </a:r>
            <a:endParaRPr lang="zh-CN" altLang="en-US"/>
          </a:p>
          <a:p>
            <a:r>
              <a:rPr lang="zh-CN" altLang="en-US"/>
              <a:t>children([expr]) </a:t>
            </a:r>
            <a:endParaRPr lang="zh-CN" altLang="en-US"/>
          </a:p>
          <a:p>
            <a:r>
              <a:rPr lang="zh-CN" altLang="en-US"/>
              <a:t>closest(e,[c|o|e) </a:t>
            </a:r>
            <a:endParaRPr lang="zh-CN" altLang="en-US"/>
          </a:p>
          <a:p>
            <a:r>
              <a:rPr lang="zh-CN" altLang="en-US"/>
              <a:t>find(e|o|e)</a:t>
            </a:r>
            <a:endParaRPr lang="zh-CN" altLang="en-US"/>
          </a:p>
          <a:p>
            <a:r>
              <a:rPr lang="zh-CN" altLang="en-US"/>
              <a:t>next([expr]) </a:t>
            </a:r>
            <a:endParaRPr lang="zh-CN" altLang="en-US"/>
          </a:p>
          <a:p>
            <a:r>
              <a:rPr lang="zh-CN" altLang="en-US"/>
              <a:t>nextall([expr]) </a:t>
            </a:r>
            <a:endParaRPr lang="zh-CN" altLang="en-US"/>
          </a:p>
          <a:p>
            <a:r>
              <a:rPr lang="zh-CN" altLang="en-US"/>
              <a:t>nextUntil([e|e][,f]) </a:t>
            </a:r>
            <a:endParaRPr lang="zh-CN" altLang="en-US"/>
          </a:p>
          <a:p>
            <a:r>
              <a:rPr lang="zh-CN" altLang="en-US"/>
              <a:t>offsetParent() </a:t>
            </a:r>
            <a:endParaRPr lang="zh-CN" altLang="en-US"/>
          </a:p>
          <a:p>
            <a:r>
              <a:rPr lang="zh-CN" altLang="en-US"/>
              <a:t>parent([expr]) </a:t>
            </a:r>
            <a:endParaRPr lang="zh-CN" altLang="en-US"/>
          </a:p>
          <a:p>
            <a:r>
              <a:rPr lang="zh-CN" altLang="en-US"/>
              <a:t>parents([expr]) </a:t>
            </a:r>
            <a:endParaRPr lang="zh-CN" altLang="en-US"/>
          </a:p>
          <a:p>
            <a:r>
              <a:rPr lang="zh-CN" altLang="en-US"/>
              <a:t>parentsUntil([e|e][,f])</a:t>
            </a:r>
            <a:endParaRPr lang="zh-CN" altLang="en-US"/>
          </a:p>
          <a:p>
            <a:r>
              <a:rPr lang="zh-CN" altLang="en-US"/>
              <a:t>prev([expr]) </a:t>
            </a:r>
            <a:endParaRPr lang="zh-CN" altLang="en-US"/>
          </a:p>
          <a:p>
            <a:r>
              <a:rPr lang="zh-CN" altLang="en-US"/>
              <a:t>prevall([expr]) </a:t>
            </a:r>
            <a:endParaRPr lang="zh-CN" altLang="en-US"/>
          </a:p>
          <a:p>
            <a:r>
              <a:rPr lang="zh-CN" altLang="en-US"/>
              <a:t>prevUntil([e|e][,f]) </a:t>
            </a:r>
            <a:endParaRPr lang="zh-CN" altLang="en-US"/>
          </a:p>
          <a:p>
            <a:r>
              <a:rPr lang="zh-CN" altLang="en-US"/>
              <a:t>siblings([expr])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5415" y="741680"/>
            <a:ext cx="303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1.3  </a:t>
            </a:r>
            <a:r>
              <a:rPr lang="zh-CN" altLang="en-US"/>
              <a:t>属性与样式操作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8470" y="1623060"/>
            <a:ext cx="58629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属性操作</a:t>
            </a:r>
            <a:endParaRPr lang="zh-CN" altLang="en-US"/>
          </a:p>
          <a:p>
            <a:r>
              <a:rPr lang="zh-CN" altLang="en-US"/>
              <a:t>attr(name|pro|key,val|fn) </a:t>
            </a:r>
            <a:endParaRPr lang="zh-CN" altLang="en-US"/>
          </a:p>
          <a:p>
            <a:r>
              <a:rPr lang="zh-CN" altLang="en-US"/>
              <a:t>removeAttr(name) </a:t>
            </a:r>
            <a:endParaRPr lang="zh-CN" altLang="en-US"/>
          </a:p>
          <a:p>
            <a:r>
              <a:rPr lang="zh-CN" altLang="en-US"/>
              <a:t>prop(n|p|k,v|f) </a:t>
            </a:r>
            <a:endParaRPr lang="zh-CN" altLang="en-US"/>
          </a:p>
          <a:p>
            <a:r>
              <a:rPr lang="zh-CN" altLang="en-US"/>
              <a:t>removeProp(name)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8470" y="3948430"/>
            <a:ext cx="5704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样式操作</a:t>
            </a:r>
            <a:endParaRPr lang="zh-CN" altLang="en-US"/>
          </a:p>
          <a:p>
            <a:r>
              <a:rPr lang="zh-CN" altLang="en-US"/>
              <a:t>addClass(class|fn) </a:t>
            </a:r>
            <a:endParaRPr lang="zh-CN" altLang="en-US"/>
          </a:p>
          <a:p>
            <a:r>
              <a:rPr lang="zh-CN" altLang="en-US"/>
              <a:t>removeClass([class|fn]) </a:t>
            </a:r>
            <a:endParaRPr lang="zh-CN" altLang="en-US"/>
          </a:p>
          <a:p>
            <a:r>
              <a:rPr lang="zh-CN" altLang="en-US"/>
              <a:t>toggleClass(class|fn[,sw])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8135" y="790575"/>
            <a:ext cx="3427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1.4 jquery</a:t>
            </a:r>
            <a:r>
              <a:rPr lang="zh-CN" altLang="zh-CN"/>
              <a:t>的</a:t>
            </a:r>
            <a:r>
              <a:rPr lang="en-US" altLang="zh-CN"/>
              <a:t>DOM</a:t>
            </a:r>
            <a:r>
              <a:rPr lang="zh-CN" altLang="en-US"/>
              <a:t>节点操作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2755" y="1426845"/>
            <a:ext cx="27063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插入</a:t>
            </a:r>
            <a:endParaRPr lang="zh-CN" altLang="en-US"/>
          </a:p>
          <a:p>
            <a:r>
              <a:rPr lang="zh-CN" altLang="en-US"/>
              <a:t>append(content|fn) </a:t>
            </a:r>
            <a:endParaRPr lang="zh-CN" altLang="en-US"/>
          </a:p>
          <a:p>
            <a:r>
              <a:rPr lang="zh-CN" altLang="en-US"/>
              <a:t>appendTo(content) </a:t>
            </a:r>
            <a:endParaRPr lang="zh-CN" altLang="en-US"/>
          </a:p>
          <a:p>
            <a:r>
              <a:rPr lang="zh-CN" altLang="en-US"/>
              <a:t>prepend(content|fn) </a:t>
            </a:r>
            <a:endParaRPr lang="zh-CN" altLang="en-US"/>
          </a:p>
          <a:p>
            <a:r>
              <a:rPr lang="zh-CN" altLang="en-US"/>
              <a:t>prependTo(content) </a:t>
            </a:r>
            <a:endParaRPr lang="zh-CN" altLang="en-US"/>
          </a:p>
          <a:p>
            <a:r>
              <a:rPr lang="zh-CN" altLang="en-US"/>
              <a:t>after(content|fn) </a:t>
            </a:r>
            <a:endParaRPr lang="zh-CN" altLang="en-US"/>
          </a:p>
          <a:p>
            <a:r>
              <a:rPr lang="zh-CN" altLang="en-US"/>
              <a:t>before(content|fn) </a:t>
            </a:r>
            <a:endParaRPr lang="zh-CN" altLang="en-US"/>
          </a:p>
          <a:p>
            <a:r>
              <a:rPr lang="zh-CN" altLang="en-US"/>
              <a:t>insertAfter(content) </a:t>
            </a:r>
            <a:endParaRPr lang="zh-CN" altLang="en-US"/>
          </a:p>
          <a:p>
            <a:r>
              <a:rPr lang="zh-CN" altLang="en-US"/>
              <a:t>insertBefore(content)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45865" y="1426845"/>
            <a:ext cx="2595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替换</a:t>
            </a:r>
            <a:endParaRPr lang="zh-CN" altLang="en-US"/>
          </a:p>
          <a:p>
            <a:r>
              <a:rPr lang="zh-CN" altLang="en-US"/>
              <a:t>replaceWith(content|fn) </a:t>
            </a:r>
            <a:endParaRPr lang="zh-CN" altLang="en-US"/>
          </a:p>
          <a:p>
            <a:r>
              <a:rPr lang="zh-CN" altLang="en-US"/>
              <a:t>replaceAll(selector)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75170" y="1426845"/>
            <a:ext cx="2399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</a:t>
            </a:r>
            <a:endParaRPr lang="zh-CN" altLang="en-US"/>
          </a:p>
          <a:p>
            <a:r>
              <a:rPr lang="zh-CN" altLang="en-US"/>
              <a:t>empty() </a:t>
            </a:r>
            <a:endParaRPr lang="zh-CN" altLang="en-US"/>
          </a:p>
          <a:p>
            <a:r>
              <a:rPr lang="zh-CN" altLang="en-US"/>
              <a:t>remove([expr]) </a:t>
            </a:r>
            <a:endParaRPr lang="zh-CN" altLang="en-US"/>
          </a:p>
          <a:p>
            <a:r>
              <a:rPr lang="zh-CN" altLang="en-US"/>
              <a:t>detach([expr])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90685" y="1426845"/>
            <a:ext cx="2472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复制</a:t>
            </a:r>
            <a:endParaRPr lang="zh-CN" altLang="en-US"/>
          </a:p>
          <a:p>
            <a:r>
              <a:rPr lang="zh-CN" altLang="en-US"/>
              <a:t>clone([Even[,deepEven]])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2735" y="840105"/>
            <a:ext cx="292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1.5 jquery</a:t>
            </a:r>
            <a:r>
              <a:rPr lang="zh-CN" altLang="en-US"/>
              <a:t>的事件及动画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" y="1208405"/>
            <a:ext cx="5878830" cy="5455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10" y="1208405"/>
            <a:ext cx="6072505" cy="5455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ve-pp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1430" y="-22225"/>
            <a:ext cx="12179300" cy="6859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7050" y="1102360"/>
            <a:ext cx="3497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事件处理</a:t>
            </a:r>
            <a:endParaRPr lang="zh-CN" altLang="en-US"/>
          </a:p>
          <a:p>
            <a:r>
              <a:rPr lang="zh-CN" altLang="en-US"/>
              <a:t>on(eve,[sel],[data],fn)</a:t>
            </a:r>
            <a:endParaRPr lang="zh-CN" altLang="en-US"/>
          </a:p>
          <a:p>
            <a:r>
              <a:rPr lang="zh-CN" altLang="en-US"/>
              <a:t>off(eve,[sel],[fn])</a:t>
            </a:r>
            <a:endParaRPr lang="zh-CN" altLang="en-US"/>
          </a:p>
          <a:p>
            <a:r>
              <a:rPr lang="zh-CN" altLang="en-US"/>
              <a:t>bind(type,[data],fn) </a:t>
            </a:r>
            <a:endParaRPr lang="zh-CN" altLang="en-US"/>
          </a:p>
          <a:p>
            <a:r>
              <a:rPr lang="zh-CN" altLang="en-US"/>
              <a:t>one(type,[data],fn) </a:t>
            </a:r>
            <a:endParaRPr lang="zh-CN" altLang="en-US"/>
          </a:p>
          <a:p>
            <a:r>
              <a:rPr lang="zh-CN" altLang="en-US"/>
              <a:t>trigger(type,[data]) </a:t>
            </a:r>
            <a:endParaRPr lang="zh-CN" altLang="en-US"/>
          </a:p>
          <a:p>
            <a:r>
              <a:rPr lang="zh-CN" altLang="en-US"/>
              <a:t>triggerHandler(type, [data]) </a:t>
            </a:r>
            <a:endParaRPr lang="zh-CN" altLang="en-US"/>
          </a:p>
          <a:p>
            <a:r>
              <a:rPr lang="zh-CN" altLang="en-US"/>
              <a:t>unbind(t,[d|f])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31235" y="1102360"/>
            <a:ext cx="2510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事件委派</a:t>
            </a:r>
            <a:endParaRPr lang="zh-CN" altLang="en-US"/>
          </a:p>
          <a:p>
            <a:r>
              <a:rPr lang="zh-CN" altLang="en-US"/>
              <a:t>delegate(s,[t],[d],fn) </a:t>
            </a:r>
            <a:endParaRPr lang="zh-CN" altLang="en-US"/>
          </a:p>
          <a:p>
            <a:r>
              <a:rPr lang="zh-CN" altLang="en-US"/>
              <a:t>undelegate([s,[t],fn])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85050" y="1091565"/>
            <a:ext cx="40747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动画</a:t>
            </a:r>
            <a:endParaRPr lang="zh-CN" altLang="en-US"/>
          </a:p>
          <a:p>
            <a:r>
              <a:rPr lang="zh-CN" altLang="en-US"/>
              <a:t>show([s,[e],[fn]]) </a:t>
            </a:r>
            <a:endParaRPr lang="zh-CN" altLang="en-US"/>
          </a:p>
          <a:p>
            <a:r>
              <a:rPr lang="zh-CN" altLang="en-US"/>
              <a:t>hide([s,[e],[fn]]) </a:t>
            </a:r>
            <a:endParaRPr lang="zh-CN" altLang="en-US"/>
          </a:p>
          <a:p>
            <a:r>
              <a:rPr lang="zh-CN" altLang="en-US"/>
              <a:t>toggle([s],[e],[fn])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slideDown([s],[e],[fn]) </a:t>
            </a:r>
            <a:endParaRPr lang="zh-CN" altLang="en-US"/>
          </a:p>
          <a:p>
            <a:r>
              <a:rPr lang="zh-CN" altLang="en-US"/>
              <a:t>slideUp([s,[e],[fn]]) </a:t>
            </a:r>
            <a:endParaRPr lang="zh-CN" altLang="en-US"/>
          </a:p>
          <a:p>
            <a:r>
              <a:rPr lang="zh-CN" altLang="en-US"/>
              <a:t>slideToggle([s],[e],[fn])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fadeIn([s],[e],[fn]) </a:t>
            </a:r>
            <a:endParaRPr lang="zh-CN" altLang="en-US"/>
          </a:p>
          <a:p>
            <a:r>
              <a:rPr lang="zh-CN" altLang="en-US"/>
              <a:t>fadeOut([s],[e],[fn]) </a:t>
            </a:r>
            <a:endParaRPr lang="zh-CN" altLang="en-US"/>
          </a:p>
          <a:p>
            <a:r>
              <a:rPr lang="zh-CN" altLang="en-US"/>
              <a:t>fadeTo([[s],o,[e],[fn]]) </a:t>
            </a:r>
            <a:endParaRPr lang="zh-CN" altLang="en-US"/>
          </a:p>
          <a:p>
            <a:r>
              <a:rPr lang="zh-CN" altLang="en-US"/>
              <a:t>fadeToggle([s,[e],[fn]])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animate(params,[speed],[easing],[fn])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7050" y="3727450"/>
            <a:ext cx="3623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事件的命名空间</a:t>
            </a:r>
            <a:endParaRPr lang="zh-CN" altLang="en-US"/>
          </a:p>
          <a:p>
            <a:r>
              <a:rPr lang="en-US" altLang="zh-CN"/>
              <a:t>$(selector).on(“click.mine”,fn);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27050" y="4767580"/>
            <a:ext cx="3686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阻止事件的默认行为</a:t>
            </a:r>
            <a:endParaRPr lang="zh-CN" altLang="en-US"/>
          </a:p>
          <a:p>
            <a:r>
              <a:rPr lang="zh-CN" altLang="en-US"/>
              <a:t>event.preventDefault()</a:t>
            </a:r>
            <a:endParaRPr lang="zh-CN" altLang="en-US"/>
          </a:p>
          <a:p>
            <a:r>
              <a:rPr lang="zh-CN" altLang="en-US"/>
              <a:t>event.stopPropagation()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ve-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" y="-2540"/>
            <a:ext cx="12221845" cy="6873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745" y="704215"/>
            <a:ext cx="167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1.6 ajax</a:t>
            </a:r>
            <a:r>
              <a:rPr lang="zh-CN" altLang="zh-CN"/>
              <a:t>操作</a:t>
            </a:r>
            <a:endParaRPr lang="zh-CN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" y="1072515"/>
            <a:ext cx="6304915" cy="5476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715" y="1072515"/>
            <a:ext cx="5305425" cy="5368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1595</Words>
  <Application>WPS 演示</Application>
  <PresentationFormat>宽屏</PresentationFormat>
  <Paragraphs>129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何杰</cp:lastModifiedBy>
  <cp:revision>61</cp:revision>
  <dcterms:created xsi:type="dcterms:W3CDTF">2015-05-05T08:02:00Z</dcterms:created>
  <dcterms:modified xsi:type="dcterms:W3CDTF">2017-12-09T07:32:15Z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