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8" r:id="rId4"/>
    <p:sldId id="309" r:id="rId5"/>
    <p:sldId id="310" r:id="rId6"/>
    <p:sldId id="311" r:id="rId7"/>
    <p:sldId id="312" r:id="rId8"/>
    <p:sldId id="313" r:id="rId9"/>
    <p:sldId id="314" r:id="rId10"/>
    <p:sldId id="316" r:id="rId11"/>
    <p:sldId id="25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051" name="矩形 3074"/>
          <p:cNvSpPr/>
          <p:nvPr/>
        </p:nvSpPr>
        <p:spPr>
          <a:xfrm>
            <a:off x="1005205" y="2710180"/>
            <a:ext cx="6863715" cy="533400"/>
          </a:xfrm>
          <a:prstGeom prst="rect">
            <a:avLst/>
          </a:prstGeom>
        </p:spPr>
        <p:txBody>
          <a:bodyPr wrap="none" fromWordArt="1">
            <a:prstTxWarp prst="textPlain">
              <a:avLst>
                <a:gd name="adj" fmla="val 50000"/>
              </a:avLst>
            </a:prstTxWarp>
            <a:normAutofit fontScale="80000"/>
          </a:bodyPr>
          <a:p>
            <a:pPr algn="ct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2017</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年度工作总结暨</a:t>
            </a: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2018</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年度工作计划</a:t>
            </a:r>
            <a:endPar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endParaRPr>
          </a:p>
        </p:txBody>
      </p:sp>
      <p:sp>
        <p:nvSpPr>
          <p:cNvPr id="3" name="矩形 3074"/>
          <p:cNvSpPr/>
          <p:nvPr/>
        </p:nvSpPr>
        <p:spPr>
          <a:xfrm>
            <a:off x="1107440" y="4191635"/>
            <a:ext cx="5619750" cy="533400"/>
          </a:xfrm>
          <a:prstGeom prst="rect">
            <a:avLst/>
          </a:prstGeom>
        </p:spPr>
        <p:txBody>
          <a:bodyPr wrap="none" fromWordArt="1">
            <a:prstTxWarp prst="textPlain">
              <a:avLst>
                <a:gd name="adj" fmla="val 50000"/>
              </a:avLst>
            </a:prstTxWarp>
            <a:normAutofit fontScale="80000"/>
          </a:bodyPr>
          <a:p>
            <a:pPr algn="l"/>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汇报时间：</a:t>
            </a: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2018</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年</a:t>
            </a: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1</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月</a:t>
            </a:r>
            <a:r>
              <a:rPr lang="en-US" altLang="zh-CN"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15</a:t>
            </a:r>
            <a:r>
              <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rPr>
              <a:t>日</a:t>
            </a:r>
            <a:endParaRPr lang="zh-CN" altLang="en-US" sz="32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微软雅黑" panose="020B0503020204020204" charset="-122"/>
              <a:ea typeface="微软雅黑" panose="020B0503020204020204" charset="-122"/>
              <a:sym typeface="+mn-ea"/>
            </a:endParaRPr>
          </a:p>
        </p:txBody>
      </p:sp>
      <p:sp>
        <p:nvSpPr>
          <p:cNvPr id="2" name="文本框 1"/>
          <p:cNvSpPr txBox="1"/>
          <p:nvPr/>
        </p:nvSpPr>
        <p:spPr>
          <a:xfrm>
            <a:off x="1261745" y="5547995"/>
            <a:ext cx="4017010" cy="368300"/>
          </a:xfrm>
          <a:prstGeom prst="rect">
            <a:avLst/>
          </a:prstGeom>
          <a:noFill/>
        </p:spPr>
        <p:txBody>
          <a:bodyPr wrap="square" rtlCol="0">
            <a:spAutoFit/>
          </a:bodyPr>
          <a:p>
            <a:r>
              <a:rPr lang="zh-CN" altLang="en-US"/>
              <a:t>汇报人  何杰</a:t>
            </a:r>
            <a:r>
              <a:rPr lang="en-US" altLang="zh-CN"/>
              <a:t>(8760)</a:t>
            </a:r>
            <a:endParaRPr lang="en-US" altLang="zh-CN"/>
          </a:p>
        </p:txBody>
      </p:sp>
      <p:sp>
        <p:nvSpPr>
          <p:cNvPr id="4" name="文本框 3"/>
          <p:cNvSpPr txBox="1"/>
          <p:nvPr/>
        </p:nvSpPr>
        <p:spPr>
          <a:xfrm>
            <a:off x="1261745" y="5056505"/>
            <a:ext cx="3747770" cy="368300"/>
          </a:xfrm>
          <a:prstGeom prst="rect">
            <a:avLst/>
          </a:prstGeom>
          <a:noFill/>
        </p:spPr>
        <p:txBody>
          <a:bodyPr wrap="square" rtlCol="0">
            <a:spAutoFit/>
          </a:bodyPr>
          <a:p>
            <a:r>
              <a:rPr lang="en-US" altLang="zh-CN"/>
              <a:t>   </a:t>
            </a:r>
            <a:r>
              <a:rPr lang="zh-CN" altLang="en-US"/>
              <a:t>部门    研发部 </a:t>
            </a:r>
            <a:r>
              <a:rPr lang="en-US" altLang="zh-CN"/>
              <a:t>web</a:t>
            </a:r>
            <a:r>
              <a:rPr lang="zh-CN" altLang="en-US"/>
              <a:t>前端服务组</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524510" y="1906905"/>
            <a:ext cx="11142980" cy="1753235"/>
          </a:xfrm>
          <a:prstGeom prst="rect">
            <a:avLst/>
          </a:prstGeom>
          <a:noFill/>
        </p:spPr>
        <p:txBody>
          <a:bodyPr wrap="square" rtlCol="0">
            <a:spAutoFit/>
          </a:bodyPr>
          <a:p>
            <a:r>
              <a:rPr lang="en-US" altLang="zh-CN"/>
              <a:t>      </a:t>
            </a:r>
            <a:r>
              <a:rPr lang="zh-CN" altLang="en-US"/>
              <a:t>时光飞逝，岁月如梭，转眼间我们就告别了硕果累累的</a:t>
            </a:r>
            <a:r>
              <a:rPr lang="en-US" altLang="zh-CN"/>
              <a:t>2017</a:t>
            </a:r>
            <a:r>
              <a:rPr lang="zh-CN" altLang="en-US"/>
              <a:t>年，迎来了充满希望和无限可能的</a:t>
            </a:r>
            <a:r>
              <a:rPr lang="en-US" altLang="zh-CN"/>
              <a:t>2018</a:t>
            </a:r>
            <a:r>
              <a:rPr lang="zh-CN" altLang="en-US"/>
              <a:t>年。虽然我刚到公司不到半年，但我已然能够感觉到公司强大的研发能力和创新能力。使我坚信公司在未来肯定可以发展的更加辉煌。</a:t>
            </a:r>
            <a:endParaRPr lang="zh-CN" altLang="en-US"/>
          </a:p>
          <a:p>
            <a:endParaRPr lang="zh-CN" altLang="en-US"/>
          </a:p>
          <a:p>
            <a:r>
              <a:rPr lang="zh-CN" altLang="en-US"/>
              <a:t>     作为众多为公司的发展添砖加瓦的一员，现就个人过去一年的工作情况对公司领导汇报如下。并明确接下来的工作任务和目标。</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87020" y="965200"/>
            <a:ext cx="11579860" cy="368300"/>
          </a:xfrm>
          <a:prstGeom prst="rect">
            <a:avLst/>
          </a:prstGeom>
          <a:noFill/>
        </p:spPr>
        <p:txBody>
          <a:bodyPr wrap="square" rtlCol="0">
            <a:spAutoFit/>
          </a:bodyPr>
          <a:p>
            <a:r>
              <a:rPr lang="zh-CN" altLang="en-US"/>
              <a:t>一 重点工作总结</a:t>
            </a:r>
            <a:endParaRPr lang="zh-CN" altLang="en-US"/>
          </a:p>
        </p:txBody>
      </p:sp>
      <p:sp>
        <p:nvSpPr>
          <p:cNvPr id="3" name="文本框 2"/>
          <p:cNvSpPr txBox="1"/>
          <p:nvPr/>
        </p:nvSpPr>
        <p:spPr>
          <a:xfrm>
            <a:off x="417195" y="1647190"/>
            <a:ext cx="11319510" cy="4246245"/>
          </a:xfrm>
          <a:prstGeom prst="rect">
            <a:avLst/>
          </a:prstGeom>
          <a:noFill/>
        </p:spPr>
        <p:txBody>
          <a:bodyPr wrap="square" rtlCol="0">
            <a:spAutoFit/>
          </a:bodyPr>
          <a:p>
            <a:r>
              <a:rPr lang="en-US" altLang="zh-CN"/>
              <a:t>1.1  </a:t>
            </a:r>
            <a:r>
              <a:rPr lang="en-US" altLang="zh-CN">
                <a:sym typeface="+mn-ea"/>
              </a:rPr>
              <a:t>2017</a:t>
            </a:r>
            <a:r>
              <a:rPr lang="zh-CN" altLang="en-US">
                <a:sym typeface="+mn-ea"/>
              </a:rPr>
              <a:t>年九月份入职后随即进驻</a:t>
            </a:r>
            <a:r>
              <a:rPr lang="zh-CN" altLang="zh-CN">
                <a:sym typeface="+mn-ea"/>
              </a:rPr>
              <a:t>差旅组主导</a:t>
            </a:r>
            <a:r>
              <a:rPr lang="en-US" altLang="zh-CN">
                <a:sym typeface="+mn-ea"/>
              </a:rPr>
              <a:t>ASMS10000</a:t>
            </a:r>
            <a:r>
              <a:rPr lang="zh-CN" altLang="zh-CN">
                <a:sym typeface="+mn-ea"/>
              </a:rPr>
              <a:t>终测环境的系统优化工作，按照系统的功能点进行性能测试，记录测试结果，对不合格的页面进行整改，协助解决白屏、卡顿等问题。对兼容性问题给出整改代码或给出解决方案，对不稳定的控件进行优化，指出页面布局中不合理的部分，指定责任人进行修改，并与服务端同事沟通，解决因为服务响应速度导致的页面渲染过慢的问题，</a:t>
            </a:r>
            <a:r>
              <a:rPr lang="zh-CN" altLang="en-US">
                <a:sym typeface="+mn-ea"/>
              </a:rPr>
              <a:t>撰写了</a:t>
            </a:r>
            <a:r>
              <a:rPr lang="en-US" altLang="zh-CN">
                <a:sym typeface="+mn-ea"/>
              </a:rPr>
              <a:t>web</a:t>
            </a:r>
            <a:r>
              <a:rPr lang="zh-CN" altLang="en-US">
                <a:sym typeface="+mn-ea"/>
              </a:rPr>
              <a:t>网页性能和兼容性测试办法文档，并组织了测试部门的同事进行相应的培训和工作。</a:t>
            </a:r>
            <a:endParaRPr lang="zh-CN" altLang="en-US">
              <a:sym typeface="+mn-ea"/>
            </a:endParaRPr>
          </a:p>
          <a:p>
            <a:endParaRPr lang="zh-CN" altLang="en-US">
              <a:sym typeface="+mn-ea"/>
            </a:endParaRPr>
          </a:p>
          <a:p>
            <a:r>
              <a:rPr lang="en-US" altLang="zh-CN">
                <a:sym typeface="+mn-ea"/>
              </a:rPr>
              <a:t>1.2 </a:t>
            </a:r>
            <a:r>
              <a:rPr lang="zh-CN" altLang="en-US">
                <a:sym typeface="+mn-ea"/>
              </a:rPr>
              <a:t>十月份的时候，研发部各业务组开始进行</a:t>
            </a:r>
            <a:r>
              <a:rPr lang="en-US" altLang="zh-CN">
                <a:sym typeface="+mn-ea"/>
              </a:rPr>
              <a:t>CPS</a:t>
            </a:r>
            <a:r>
              <a:rPr lang="zh-CN" altLang="en-US">
                <a:sym typeface="+mn-ea"/>
              </a:rPr>
              <a:t>的重构工作，考虑到网站的性能和维护性各方面的问题，前端使用了</a:t>
            </a:r>
            <a:r>
              <a:rPr lang="en-US" altLang="zh-CN">
                <a:sym typeface="+mn-ea"/>
              </a:rPr>
              <a:t>seajs</a:t>
            </a:r>
            <a:r>
              <a:rPr lang="zh-CN" altLang="en-US">
                <a:sym typeface="+mn-ea"/>
              </a:rPr>
              <a:t>加上</a:t>
            </a:r>
            <a:r>
              <a:rPr lang="en-US" altLang="zh-CN">
                <a:sym typeface="+mn-ea"/>
              </a:rPr>
              <a:t>Vue</a:t>
            </a:r>
            <a:r>
              <a:rPr lang="zh-CN" altLang="en-US">
                <a:sym typeface="+mn-ea"/>
              </a:rPr>
              <a:t>的技术栈。考虑到各业务组开发人员的前端水平不一，</a:t>
            </a:r>
            <a:r>
              <a:rPr lang="en-US" altLang="zh-CN">
                <a:sym typeface="+mn-ea"/>
              </a:rPr>
              <a:t>web</a:t>
            </a:r>
            <a:r>
              <a:rPr lang="zh-CN" altLang="en-US">
                <a:sym typeface="+mn-ea"/>
              </a:rPr>
              <a:t>服务组决定由我撰写</a:t>
            </a:r>
            <a:r>
              <a:rPr lang="en-US" altLang="zh-CN">
                <a:sym typeface="+mn-ea"/>
              </a:rPr>
              <a:t>vue+seajs</a:t>
            </a:r>
            <a:r>
              <a:rPr lang="zh-CN" altLang="en-US">
                <a:sym typeface="+mn-ea"/>
              </a:rPr>
              <a:t>开发培训文档，对各业务组进行</a:t>
            </a:r>
            <a:r>
              <a:rPr lang="en-US" altLang="zh-CN">
                <a:sym typeface="+mn-ea"/>
              </a:rPr>
              <a:t>cps</a:t>
            </a:r>
            <a:r>
              <a:rPr lang="zh-CN" altLang="en-US">
                <a:sym typeface="+mn-ea"/>
              </a:rPr>
              <a:t>重构进行前端的新技术培训工作。</a:t>
            </a:r>
            <a:r>
              <a:rPr lang="en-US" altLang="zh-CN">
                <a:sym typeface="+mn-ea"/>
              </a:rPr>
              <a:t> </a:t>
            </a:r>
            <a:r>
              <a:rPr lang="zh-CN" altLang="en-US">
                <a:sym typeface="+mn-ea"/>
              </a:rPr>
              <a:t>对各业务组中遇到的</a:t>
            </a:r>
            <a:r>
              <a:rPr lang="en-US" altLang="zh-CN">
                <a:sym typeface="+mn-ea"/>
              </a:rPr>
              <a:t>layui</a:t>
            </a:r>
            <a:r>
              <a:rPr lang="zh-CN" altLang="en-US">
                <a:sym typeface="+mn-ea"/>
              </a:rPr>
              <a:t>、</a:t>
            </a:r>
            <a:r>
              <a:rPr lang="en-US" altLang="zh-CN">
                <a:sym typeface="+mn-ea"/>
              </a:rPr>
              <a:t>seajs</a:t>
            </a:r>
            <a:r>
              <a:rPr lang="zh-CN" altLang="en-US">
                <a:sym typeface="+mn-ea"/>
              </a:rPr>
              <a:t>、</a:t>
            </a:r>
            <a:r>
              <a:rPr lang="en-US" altLang="zh-CN">
                <a:sym typeface="+mn-ea"/>
              </a:rPr>
              <a:t>vue</a:t>
            </a:r>
            <a:r>
              <a:rPr lang="zh-CN" altLang="en-US">
                <a:sym typeface="+mn-ea"/>
              </a:rPr>
              <a:t>联合使用遇到的问题及复杂业务逻辑，控件问题等提供技术支持。解决客户反馈的</a:t>
            </a:r>
            <a:r>
              <a:rPr lang="en-US" altLang="zh-CN">
                <a:sym typeface="+mn-ea"/>
              </a:rPr>
              <a:t>ASMS10000</a:t>
            </a:r>
            <a:r>
              <a:rPr lang="zh-CN" altLang="en-US">
                <a:sym typeface="+mn-ea"/>
              </a:rPr>
              <a:t>的一些问题等。</a:t>
            </a:r>
            <a:endParaRPr lang="zh-CN" altLang="en-US">
              <a:sym typeface="+mn-ea"/>
            </a:endParaRPr>
          </a:p>
          <a:p>
            <a:endParaRPr lang="zh-CN" altLang="en-US"/>
          </a:p>
          <a:p>
            <a:endParaRPr lang="en-US" altLang="zh-CN"/>
          </a:p>
          <a:p>
            <a:endParaRPr lang="zh-CN" altLang="en-US">
              <a:sym typeface="+mn-ea"/>
            </a:endParaRPr>
          </a:p>
          <a:p>
            <a:endParaRPr lang="zh-CN" altLang="zh-CN">
              <a:sym typeface="+mn-ea"/>
            </a:endParaRPr>
          </a:p>
          <a:p>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0040" y="1233170"/>
            <a:ext cx="11551285" cy="2584450"/>
          </a:xfrm>
          <a:prstGeom prst="rect">
            <a:avLst/>
          </a:prstGeom>
          <a:noFill/>
        </p:spPr>
        <p:txBody>
          <a:bodyPr wrap="square" rtlCol="0">
            <a:spAutoFit/>
          </a:bodyPr>
          <a:p>
            <a:r>
              <a:rPr lang="en-US" altLang="zh-CN"/>
              <a:t>1.3  </a:t>
            </a:r>
            <a:r>
              <a:rPr lang="zh-CN" altLang="en-US"/>
              <a:t>十一月份主要</a:t>
            </a:r>
            <a:r>
              <a:rPr lang="zh-CN" altLang="zh-CN">
                <a:sym typeface="+mn-ea"/>
              </a:rPr>
              <a:t>为差旅福利平台移植</a:t>
            </a:r>
            <a:r>
              <a:rPr lang="en-US" altLang="zh-CN">
                <a:sym typeface="+mn-ea"/>
              </a:rPr>
              <a:t>ASMS10000</a:t>
            </a:r>
            <a:r>
              <a:rPr lang="zh-CN" altLang="en-US">
                <a:sym typeface="+mn-ea"/>
              </a:rPr>
              <a:t>上的已有控件，开发部分新需求的控件。撰写</a:t>
            </a:r>
            <a:r>
              <a:rPr lang="en-US" altLang="zh-CN">
                <a:sym typeface="+mn-ea"/>
              </a:rPr>
              <a:t>Javascript</a:t>
            </a:r>
            <a:r>
              <a:rPr lang="zh-CN" altLang="en-US">
                <a:sym typeface="+mn-ea"/>
              </a:rPr>
              <a:t>基础知识培训文档，</a:t>
            </a:r>
            <a:r>
              <a:rPr lang="en-US" altLang="zh-CN">
                <a:sym typeface="+mn-ea"/>
              </a:rPr>
              <a:t>jquery</a:t>
            </a:r>
            <a:r>
              <a:rPr lang="zh-CN" altLang="en-US">
                <a:sym typeface="+mn-ea"/>
              </a:rPr>
              <a:t>教程文档，培训完成后，进行考核汇总。解决</a:t>
            </a:r>
            <a:r>
              <a:rPr lang="en-US" altLang="zh-CN">
                <a:sym typeface="+mn-ea"/>
              </a:rPr>
              <a:t>ASMS10000</a:t>
            </a:r>
            <a:r>
              <a:rPr lang="zh-CN" altLang="en-US">
                <a:sym typeface="+mn-ea"/>
              </a:rPr>
              <a:t>上的问题，并进行了城市多选控件、航班号搜索控件等十几个控件的开发测试和服务对接工作。对各业务组解决控件使用异常问题，提供</a:t>
            </a:r>
            <a:r>
              <a:rPr lang="en-US" altLang="zh-CN">
                <a:sym typeface="+mn-ea"/>
              </a:rPr>
              <a:t>seajs</a:t>
            </a:r>
            <a:r>
              <a:rPr lang="zh-CN" altLang="en-US">
                <a:sym typeface="+mn-ea"/>
              </a:rPr>
              <a:t>、</a:t>
            </a:r>
            <a:r>
              <a:rPr lang="en-US" altLang="zh-CN">
                <a:sym typeface="+mn-ea"/>
              </a:rPr>
              <a:t>vue</a:t>
            </a:r>
            <a:r>
              <a:rPr lang="zh-CN" altLang="en-US">
                <a:sym typeface="+mn-ea"/>
              </a:rPr>
              <a:t>的相关使用问题的技术支持。</a:t>
            </a:r>
            <a:endParaRPr lang="zh-CN" altLang="en-US">
              <a:sym typeface="+mn-ea"/>
            </a:endParaRPr>
          </a:p>
          <a:p>
            <a:endParaRPr lang="zh-CN" altLang="en-US">
              <a:sym typeface="+mn-ea"/>
            </a:endParaRPr>
          </a:p>
          <a:p>
            <a:r>
              <a:rPr lang="en-US" altLang="zh-CN">
                <a:sym typeface="+mn-ea"/>
              </a:rPr>
              <a:t>1.4 </a:t>
            </a:r>
            <a:r>
              <a:rPr lang="zh-CN" altLang="en-US">
                <a:sym typeface="+mn-ea"/>
              </a:rPr>
              <a:t>十二月份被借调到旅游组，进行旅游业务功能界面的整改工作，并进行门票和签证模块的功能点的界面开发工作，解决旅游组业务开发人员遇到的前端技术问题和控件问题，依据之前的文件解析系统，在</a:t>
            </a:r>
            <a:r>
              <a:rPr lang="en-US" altLang="zh-CN">
                <a:sym typeface="+mn-ea"/>
              </a:rPr>
              <a:t>CPSA</a:t>
            </a:r>
            <a:r>
              <a:rPr lang="zh-CN" altLang="en-US">
                <a:sym typeface="+mn-ea"/>
              </a:rPr>
              <a:t>系统中开发了新的文件解析系统并对接了服务。</a:t>
            </a:r>
            <a:endParaRPr lang="zh-CN" altLang="en-US">
              <a:sym typeface="+mn-ea"/>
            </a:endParaRPr>
          </a:p>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64185" y="881380"/>
            <a:ext cx="11264265" cy="2306955"/>
          </a:xfrm>
          <a:prstGeom prst="rect">
            <a:avLst/>
          </a:prstGeom>
          <a:noFill/>
        </p:spPr>
        <p:txBody>
          <a:bodyPr wrap="square" rtlCol="0">
            <a:spAutoFit/>
          </a:bodyPr>
          <a:p>
            <a:r>
              <a:rPr lang="zh-CN" altLang="en-US"/>
              <a:t>二 收获</a:t>
            </a:r>
            <a:endParaRPr lang="zh-CN" altLang="en-US"/>
          </a:p>
          <a:p>
            <a:endParaRPr lang="zh-CN" altLang="en-US"/>
          </a:p>
          <a:p>
            <a:endParaRPr lang="zh-CN" altLang="en-US"/>
          </a:p>
          <a:p>
            <a:r>
              <a:rPr lang="zh-CN" altLang="en-US"/>
              <a:t>      在</a:t>
            </a:r>
            <a:r>
              <a:rPr lang="en-US" altLang="zh-CN"/>
              <a:t>web</a:t>
            </a:r>
            <a:r>
              <a:rPr lang="zh-CN" altLang="en-US"/>
              <a:t>前端服务组的这几个月里，我感觉自己学到了很多东西。在解决系统实际问题的时候，会深入到各个不同的知识点，每次深究一个问题的时候都会有所收获，从而对语言的理解进一步加深。新的系统</a:t>
            </a:r>
            <a:r>
              <a:rPr lang="en-US" altLang="zh-CN"/>
              <a:t>CPS</a:t>
            </a:r>
            <a:r>
              <a:rPr lang="zh-CN" altLang="en-US"/>
              <a:t>系统采用了模块化框架</a:t>
            </a:r>
            <a:r>
              <a:rPr lang="en-US" altLang="zh-CN"/>
              <a:t>seajs</a:t>
            </a:r>
            <a:r>
              <a:rPr lang="zh-CN" altLang="en-US"/>
              <a:t>，</a:t>
            </a:r>
            <a:r>
              <a:rPr lang="en-US" altLang="zh-CN"/>
              <a:t>UI</a:t>
            </a:r>
            <a:r>
              <a:rPr lang="zh-CN" altLang="en-US"/>
              <a:t>框架</a:t>
            </a:r>
            <a:r>
              <a:rPr lang="en-US" altLang="zh-CN"/>
              <a:t>layui</a:t>
            </a:r>
            <a:r>
              <a:rPr lang="zh-CN" altLang="en-US"/>
              <a:t>，还有最新的虚拟</a:t>
            </a:r>
            <a:r>
              <a:rPr lang="en-US" altLang="zh-CN"/>
              <a:t>DOM</a:t>
            </a:r>
            <a:r>
              <a:rPr lang="zh-CN" altLang="en-US"/>
              <a:t>库</a:t>
            </a:r>
            <a:r>
              <a:rPr lang="en-US" altLang="zh-CN"/>
              <a:t>vue</a:t>
            </a:r>
            <a:r>
              <a:rPr lang="zh-CN" altLang="en-US"/>
              <a:t>，在这些新知识体系下构建新的应用系统，会遇到什么样的难题谁也不知道，虽然偶有波折，</a:t>
            </a:r>
            <a:r>
              <a:rPr lang="zh-CN" altLang="en-US">
                <a:sym typeface="+mn-ea"/>
              </a:rPr>
              <a:t>但是我们做到了。这意味着，我们跟上了前端技术发展的潮流，我们的产品在革新，我们的技术在进步。</a:t>
            </a:r>
            <a:endParaRPr lang="zh-CN" altLang="en-US">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9080" y="918210"/>
            <a:ext cx="11255375" cy="2861310"/>
          </a:xfrm>
          <a:prstGeom prst="rect">
            <a:avLst/>
          </a:prstGeom>
          <a:noFill/>
        </p:spPr>
        <p:txBody>
          <a:bodyPr wrap="square" rtlCol="0">
            <a:spAutoFit/>
          </a:bodyPr>
          <a:p>
            <a:r>
              <a:rPr lang="zh-CN" altLang="en-US">
                <a:sym typeface="+mn-ea"/>
              </a:rPr>
              <a:t>三    不足</a:t>
            </a:r>
            <a:endParaRPr lang="zh-CN" altLang="en-US">
              <a:sym typeface="+mn-ea"/>
            </a:endParaRPr>
          </a:p>
          <a:p>
            <a:r>
              <a:rPr lang="zh-CN" altLang="en-US">
                <a:sym typeface="+mn-ea"/>
              </a:rPr>
              <a:t> </a:t>
            </a:r>
            <a:endParaRPr lang="zh-CN" altLang="en-US">
              <a:sym typeface="+mn-ea"/>
            </a:endParaRPr>
          </a:p>
          <a:p>
            <a:r>
              <a:rPr lang="en-US" altLang="zh-CN">
                <a:sym typeface="+mn-ea"/>
              </a:rPr>
              <a:t>          1. </a:t>
            </a:r>
            <a:r>
              <a:rPr lang="zh-CN" altLang="en-US">
                <a:sym typeface="+mn-ea"/>
              </a:rPr>
              <a:t>主人翁意识不强，在遇到几方协作的事情时，主动起带头作用的意识，促进事情发展的主观思想还不够强，这是今后要加强学习的地方。</a:t>
            </a:r>
            <a:endParaRPr lang="zh-CN" altLang="en-US"/>
          </a:p>
          <a:p>
            <a:endParaRPr lang="zh-CN" altLang="en-US"/>
          </a:p>
          <a:p>
            <a:r>
              <a:rPr lang="zh-CN" altLang="en-US">
                <a:sym typeface="+mn-ea"/>
              </a:rPr>
              <a:t>          </a:t>
            </a:r>
            <a:r>
              <a:rPr lang="en-US" altLang="zh-CN">
                <a:sym typeface="+mn-ea"/>
              </a:rPr>
              <a:t>2. </a:t>
            </a:r>
            <a:r>
              <a:rPr lang="zh-CN" altLang="en-US">
                <a:sym typeface="+mn-ea"/>
              </a:rPr>
              <a:t>切换工作模式的能力还不够强，容易在一些细节的地方范纠结导致浪费了宝贵的工作时间。我想在今后的工作过程中要加强大局观，以整体进度和优先级为主。</a:t>
            </a:r>
            <a:endParaRPr lang="zh-CN" altLang="en-US"/>
          </a:p>
          <a:p>
            <a:endParaRPr lang="zh-CN" altLang="en-US"/>
          </a:p>
          <a:p>
            <a:r>
              <a:rPr lang="zh-CN" altLang="en-US">
                <a:sym typeface="+mn-ea"/>
              </a:rPr>
              <a:t>         </a:t>
            </a:r>
            <a:r>
              <a:rPr lang="en-US" altLang="zh-CN">
                <a:sym typeface="+mn-ea"/>
              </a:rPr>
              <a:t>3. </a:t>
            </a:r>
            <a:r>
              <a:rPr lang="zh-CN" altLang="en-US">
                <a:sym typeface="+mn-ea"/>
              </a:rPr>
              <a:t>技术能力提升不够迅速，今后应加强向前端的技术经理学习和交流，以学到更多知识和技巧，提升开发效率。</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79730" y="853440"/>
            <a:ext cx="11515090" cy="3415030"/>
          </a:xfrm>
          <a:prstGeom prst="rect">
            <a:avLst/>
          </a:prstGeom>
          <a:noFill/>
        </p:spPr>
        <p:txBody>
          <a:bodyPr wrap="square" rtlCol="0">
            <a:spAutoFit/>
          </a:bodyPr>
          <a:p>
            <a:r>
              <a:rPr lang="zh-CN" altLang="en-US"/>
              <a:t>四  关于前端开发</a:t>
            </a:r>
            <a:endParaRPr lang="zh-CN" altLang="en-US"/>
          </a:p>
          <a:p>
            <a:endParaRPr lang="zh-CN" altLang="en-US"/>
          </a:p>
          <a:p>
            <a:r>
              <a:rPr lang="zh-CN" altLang="en-US"/>
              <a:t>        </a:t>
            </a:r>
            <a:r>
              <a:rPr lang="zh-CN" altLang="en-US">
                <a:sym typeface="+mn-ea"/>
              </a:rPr>
              <a:t>前端开发是连接</a:t>
            </a:r>
            <a:r>
              <a:rPr lang="en-US" altLang="zh-CN">
                <a:sym typeface="+mn-ea"/>
              </a:rPr>
              <a:t>UI</a:t>
            </a:r>
            <a:r>
              <a:rPr lang="zh-CN" altLang="en-US">
                <a:sym typeface="+mn-ea"/>
              </a:rPr>
              <a:t>设计，客户，服务端开发的桥梁，任何关于系统的使用问题，都会在第一时间反馈到前端开发者手上，所以需要前端的从业者具有具有高度的责任感，专业的问题定位能力，良好的沟通能力及不断提高的前端技术水平，才能够保证在完成日常任务的同时，对其他业务线上的相关问题进行快速有效的回应，从而提升研发部门的整体工作效率。</a:t>
            </a:r>
            <a:endParaRPr lang="en-US" altLang="zh-CN"/>
          </a:p>
          <a:p>
            <a:r>
              <a:rPr lang="en-US" altLang="zh-CN"/>
              <a:t>     web</a:t>
            </a:r>
            <a:r>
              <a:rPr lang="zh-CN" altLang="en-US"/>
              <a:t>前端服务组现在主要承担</a:t>
            </a:r>
            <a:r>
              <a:rPr lang="zh-CN" altLang="en-US">
                <a:latin typeface="Calibri" panose="020F0502020204030204" charset="0"/>
                <a:sym typeface="+mn-ea"/>
              </a:rPr>
              <a:t>各业务线上特定需求的控件的开发工作，并保证控件的稳定性，对各业务线上遇到的前端技术难点进行进行技术支持和攻关</a:t>
            </a:r>
            <a:r>
              <a:rPr lang="en-US" altLang="zh-CN">
                <a:latin typeface="Calibri" panose="020F0502020204030204" charset="0"/>
                <a:sym typeface="+mn-ea"/>
              </a:rPr>
              <a:t>,</a:t>
            </a:r>
            <a:r>
              <a:rPr lang="zh-CN" altLang="en-US">
                <a:latin typeface="Calibri" panose="020F0502020204030204" charset="0"/>
                <a:sym typeface="+mn-ea"/>
              </a:rPr>
              <a:t>负责业务系统的前端技术选型工作，并负责涉及到的新型前端技术的推广和培训工作</a:t>
            </a:r>
            <a:r>
              <a:rPr lang="en-US" altLang="zh-CN">
                <a:latin typeface="Calibri" panose="020F0502020204030204" charset="0"/>
                <a:sym typeface="+mn-ea"/>
              </a:rPr>
              <a:t>,</a:t>
            </a:r>
            <a:r>
              <a:rPr lang="zh-CN" altLang="en-US">
                <a:latin typeface="Calibri" panose="020F0502020204030204" charset="0"/>
                <a:sym typeface="+mn-ea"/>
              </a:rPr>
              <a:t>及前端编码技术规范的制定和文档撰写等。基于公司组织结构特点，我想若公司内部以后需要办公系统可交由前端服务组使用新型前端技术来开发维护，即可提高开发人员的技术，也可为下次的系统升级提供技术储备等。</a:t>
            </a:r>
            <a:endParaRPr lang="zh-CN" altLang="en-US">
              <a:latin typeface="Calibri" panose="020F0502020204030204" charset="0"/>
              <a:sym typeface="+mn-ea"/>
            </a:endParaRPr>
          </a:p>
          <a:p>
            <a:r>
              <a:rPr lang="zh-CN" altLang="en-US"/>
              <a:t>      </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07670" y="871855"/>
            <a:ext cx="11199495" cy="3692525"/>
          </a:xfrm>
          <a:prstGeom prst="rect">
            <a:avLst/>
          </a:prstGeom>
          <a:noFill/>
        </p:spPr>
        <p:txBody>
          <a:bodyPr wrap="square" rtlCol="0">
            <a:spAutoFit/>
          </a:bodyPr>
          <a:p>
            <a:r>
              <a:rPr lang="zh-CN" altLang="en-US"/>
              <a:t>五 新年计划</a:t>
            </a:r>
            <a:endParaRPr lang="zh-CN" altLang="en-US"/>
          </a:p>
          <a:p>
            <a:r>
              <a:rPr lang="zh-CN" altLang="en-US"/>
              <a:t>  </a:t>
            </a:r>
            <a:endParaRPr lang="zh-CN" altLang="en-US"/>
          </a:p>
          <a:p>
            <a:r>
              <a:rPr lang="zh-CN" altLang="en-US"/>
              <a:t>   </a:t>
            </a:r>
            <a:r>
              <a:rPr lang="zh-CN" altLang="en-US">
                <a:sym typeface="+mn-ea"/>
              </a:rPr>
              <a:t>针对</a:t>
            </a:r>
            <a:r>
              <a:rPr lang="en-US" altLang="zh-CN">
                <a:sym typeface="+mn-ea"/>
              </a:rPr>
              <a:t>2017</a:t>
            </a:r>
            <a:r>
              <a:rPr lang="zh-CN" altLang="en-US">
                <a:sym typeface="+mn-ea"/>
              </a:rPr>
              <a:t>年的工作情况，新的一年的总体工作计划包括：</a:t>
            </a:r>
            <a:endParaRPr lang="zh-CN" altLang="en-US"/>
          </a:p>
          <a:p>
            <a:endParaRPr lang="zh-CN" altLang="en-US"/>
          </a:p>
          <a:p>
            <a:r>
              <a:rPr lang="en-US" altLang="zh-CN">
                <a:sym typeface="+mn-ea"/>
              </a:rPr>
              <a:t>         1. </a:t>
            </a:r>
            <a:r>
              <a:rPr lang="zh-CN" altLang="en-US">
                <a:sym typeface="+mn-ea"/>
              </a:rPr>
              <a:t>主动在组内承担更多的责任和工作任务，让整个</a:t>
            </a:r>
            <a:r>
              <a:rPr lang="en-US" altLang="zh-CN">
                <a:sym typeface="+mn-ea"/>
              </a:rPr>
              <a:t>web</a:t>
            </a:r>
            <a:r>
              <a:rPr lang="zh-CN" altLang="en-US">
                <a:sym typeface="+mn-ea"/>
              </a:rPr>
              <a:t>服务组能够解决更多更难的前端问题，提升公司系统的用户体验和竞争性。</a:t>
            </a:r>
            <a:endParaRPr lang="zh-CN" altLang="en-US"/>
          </a:p>
          <a:p>
            <a:endParaRPr lang="zh-CN" altLang="en-US"/>
          </a:p>
          <a:p>
            <a:r>
              <a:rPr lang="zh-CN" altLang="en-US">
                <a:sym typeface="+mn-ea"/>
              </a:rPr>
              <a:t>       </a:t>
            </a:r>
            <a:r>
              <a:rPr lang="en-US" altLang="zh-CN">
                <a:sym typeface="+mn-ea"/>
              </a:rPr>
              <a:t>2. </a:t>
            </a:r>
            <a:r>
              <a:rPr lang="zh-CN" altLang="en-US">
                <a:sym typeface="+mn-ea"/>
              </a:rPr>
              <a:t>增强主动沟通能力，为能更加高效的解决业务需求，做到最好。</a:t>
            </a:r>
            <a:endParaRPr lang="zh-CN" altLang="en-US"/>
          </a:p>
          <a:p>
            <a:endParaRPr lang="zh-CN" altLang="en-US"/>
          </a:p>
          <a:p>
            <a:r>
              <a:rPr lang="zh-CN" altLang="en-US">
                <a:sym typeface="+mn-ea"/>
              </a:rPr>
              <a:t>       </a:t>
            </a:r>
            <a:r>
              <a:rPr lang="en-US" altLang="zh-CN">
                <a:sym typeface="+mn-ea"/>
              </a:rPr>
              <a:t>3. </a:t>
            </a:r>
            <a:r>
              <a:rPr lang="zh-CN" altLang="en-US">
                <a:sym typeface="+mn-ea"/>
              </a:rPr>
              <a:t>保持对前端技术的不断追求和探索，以便能最大程度的解决遇到的任务问题。</a:t>
            </a:r>
            <a:endParaRPr lang="zh-CN" altLang="en-US"/>
          </a:p>
          <a:p>
            <a:endParaRPr lang="en-US" altLang="zh-CN"/>
          </a:p>
          <a:p>
            <a:r>
              <a:rPr lang="en-US" altLang="zh-CN">
                <a:sym typeface="+mn-ea"/>
              </a:rPr>
              <a:t>       4.  </a:t>
            </a:r>
            <a:r>
              <a:rPr lang="zh-CN" altLang="zh-CN">
                <a:sym typeface="+mn-ea"/>
              </a:rPr>
              <a:t>为各业务组培养精于前端的开发人员，以便各组内能迅速消化掉部分前端问题，提升协助效率。</a:t>
            </a:r>
            <a:endParaRPr lang="en-US" altLang="zh-CN"/>
          </a:p>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ve-ppt"/>
          <p:cNvPicPr>
            <a:picLocks noChangeAspect="1"/>
          </p:cNvPicPr>
          <p:nvPr/>
        </p:nvPicPr>
        <p:blipFill>
          <a:blip r:embed="rId1"/>
          <a:stretch>
            <a:fillRect/>
          </a:stretch>
        </p:blipFill>
        <p:spPr>
          <a:xfrm>
            <a:off x="-14605" y="-28575"/>
            <a:ext cx="12190095" cy="6933565"/>
          </a:xfrm>
          <a:prstGeom prst="rect">
            <a:avLst/>
          </a:prstGeom>
        </p:spPr>
      </p:pic>
      <p:sp>
        <p:nvSpPr>
          <p:cNvPr id="5" name="文本框 4"/>
          <p:cNvSpPr txBox="1"/>
          <p:nvPr/>
        </p:nvSpPr>
        <p:spPr>
          <a:xfrm>
            <a:off x="140970" y="828675"/>
            <a:ext cx="11752580" cy="1753235"/>
          </a:xfrm>
          <a:prstGeom prst="rect">
            <a:avLst/>
          </a:prstGeom>
          <a:noFill/>
        </p:spPr>
        <p:txBody>
          <a:bodyPr wrap="square" rtlCol="0">
            <a:spAutoFit/>
          </a:bodyPr>
          <a:p>
            <a:r>
              <a:rPr lang="zh-CN" altLang="en-US"/>
              <a:t>六 结束语</a:t>
            </a:r>
            <a:endParaRPr lang="zh-CN" altLang="en-US"/>
          </a:p>
          <a:p>
            <a:endParaRPr lang="zh-CN" altLang="en-US"/>
          </a:p>
          <a:p>
            <a:r>
              <a:rPr lang="zh-CN" altLang="en-US"/>
              <a:t>       在胜意科技工作的这几个月，是充满收获的，无论在专业技能还是在业务水平上都取得的巨大的进步，在沟通技巧、部门协作、抗压能力等方面也都有成长。</a:t>
            </a:r>
            <a:endParaRPr lang="zh-CN" altLang="en-US"/>
          </a:p>
          <a:p>
            <a:r>
              <a:rPr lang="en-US" altLang="zh-CN"/>
              <a:t>       </a:t>
            </a:r>
            <a:r>
              <a:rPr lang="zh-CN" altLang="en-US"/>
              <a:t>在新的一年里，我必将以饱满的热情，过硬的专业技能能力为公司做更多的贡献，并预祝公司在新的一年里大展宏图，再创辉煌。</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2231</Words>
  <Application>WPS 演示</Application>
  <PresentationFormat>宽屏</PresentationFormat>
  <Paragraphs>65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何杰</cp:lastModifiedBy>
  <cp:revision>75</cp:revision>
  <dcterms:created xsi:type="dcterms:W3CDTF">2015-05-05T08:02:00Z</dcterms:created>
  <dcterms:modified xsi:type="dcterms:W3CDTF">2018-01-15T13:08:49Z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