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86" r:id="rId3"/>
    <p:sldId id="263" r:id="rId4"/>
    <p:sldId id="296" r:id="rId5"/>
    <p:sldId id="300" r:id="rId6"/>
    <p:sldId id="291" r:id="rId7"/>
    <p:sldId id="293" r:id="rId8"/>
    <p:sldId id="277" r:id="rId9"/>
    <p:sldId id="289" r:id="rId10"/>
    <p:sldId id="269" r:id="rId11"/>
    <p:sldId id="266" r:id="rId12"/>
    <p:sldId id="298" r:id="rId13"/>
    <p:sldId id="290" r:id="rId14"/>
    <p:sldId id="292" r:id="rId15"/>
    <p:sldId id="264" r:id="rId16"/>
    <p:sldId id="267" r:id="rId17"/>
    <p:sldId id="270" r:id="rId18"/>
    <p:sldId id="280" r:id="rId19"/>
    <p:sldId id="301" r:id="rId20"/>
    <p:sldId id="272" r:id="rId21"/>
    <p:sldId id="268" r:id="rId22"/>
    <p:sldId id="273" r:id="rId23"/>
    <p:sldId id="276" r:id="rId24"/>
    <p:sldId id="278" r:id="rId25"/>
    <p:sldId id="287" r:id="rId26"/>
    <p:sldId id="258" r:id="rId27"/>
    <p:sldId id="259" r:id="rId28"/>
    <p:sldId id="294" r:id="rId29"/>
    <p:sldId id="283" r:id="rId30"/>
    <p:sldId id="275" r:id="rId31"/>
    <p:sldId id="265" r:id="rId32"/>
    <p:sldId id="285" r:id="rId33"/>
    <p:sldId id="262" r:id="rId34"/>
    <p:sldId id="261" r:id="rId35"/>
    <p:sldId id="284" r:id="rId36"/>
    <p:sldId id="288" r:id="rId37"/>
    <p:sldId id="295" r:id="rId38"/>
    <p:sldId id="260" r:id="rId39"/>
    <p:sldId id="257" r:id="rId40"/>
    <p:sldId id="282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324" autoAdjust="0"/>
  </p:normalViewPr>
  <p:slideViewPr>
    <p:cSldViewPr>
      <p:cViewPr varScale="1">
        <p:scale>
          <a:sx n="105" d="100"/>
          <a:sy n="105" d="100"/>
        </p:scale>
        <p:origin x="-121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3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D37F92-F8EA-4B01-B085-A51F8E7C3FCE}" type="datetimeFigureOut">
              <a:rPr lang="en-US" smtClean="0"/>
              <a:t>3/2/2014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4F7F73-37FB-4F86-BA62-361519F4F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59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mmowgli.nps.edu/em2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ituational_awareness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en.wikipedia.org/wiki/Collaboration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Critique is especially valuable now as we try to apply (technical + tactical) progress to (operational + strategic) challenges.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F7F73-37FB-4F86-BA62-361519F4F6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990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baseline="0" dirty="0" smtClean="0"/>
              <a:t>For maximum impact, a</a:t>
            </a:r>
            <a:r>
              <a:rPr lang="en-US" dirty="0" smtClean="0"/>
              <a:t>lso need to look at how the</a:t>
            </a:r>
            <a:r>
              <a:rPr lang="en-US" baseline="0" dirty="0" smtClean="0"/>
              <a:t> NOW operational concept</a:t>
            </a:r>
            <a:r>
              <a:rPr lang="en-US" dirty="0" smtClean="0"/>
              <a:t> changes the fleet’s logistics chain</a:t>
            </a:r>
            <a:r>
              <a:rPr lang="en-US" baseline="0" dirty="0" smtClean="0"/>
              <a:t> and further influences acquisition criteria for new systems.  (See research slides for examples.)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F7F73-37FB-4F86-BA62-361519F4F64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1287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Longer detailed version of matrix is online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F7F73-37FB-4F86-BA62-361519F4F64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353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F7F73-37FB-4F86-BA62-361519F4F64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9270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Selected for approval during 2014 OPNAV NPS Studies</a:t>
            </a:r>
            <a:r>
              <a:rPr lang="en-US" baseline="0" dirty="0" smtClean="0"/>
              <a:t> Program… but not on the funding list due to budget shortfalls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RFC = Internet Engineering Task Force (IETF) Request for Comments (RFC), namely the peer-reviewed formal definition of a network protocol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F7F73-37FB-4F86-BA62-361519F4F64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9535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Electromagnetic Maneuver (</a:t>
            </a:r>
            <a:r>
              <a:rPr lang="en-US" dirty="0" smtClean="0">
                <a:hlinkClick r:id="rId3"/>
              </a:rPr>
              <a:t>em2</a:t>
            </a:r>
            <a:r>
              <a:rPr lang="en-US" dirty="0" smtClean="0"/>
              <a:t>) MMOWGLI game described</a:t>
            </a:r>
            <a:r>
              <a:rPr lang="en-US" baseline="0" dirty="0" smtClean="0"/>
              <a:t> at </a:t>
            </a:r>
            <a:r>
              <a:rPr lang="en-US" dirty="0" smtClean="0"/>
              <a:t>https://portal.mmowgli.nps.edu/em2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F7F73-37FB-4F86-BA62-361519F4F64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665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Tablet</a:t>
            </a:r>
            <a:r>
              <a:rPr lang="en-US" baseline="0" dirty="0" smtClean="0"/>
              <a:t> computers include high-quality camera, sufficient computation to stitch imagery together and compute a fix, accurate time, and motion sensors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TBD = to be determined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F7F73-37FB-4F86-BA62-361519F4F64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414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Notional.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F7F73-37FB-4F86-BA62-361519F4F64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1626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“Once started” = caveat that we do not expect to ever commence hostilities, but engage once they have started…  by following Rules of engagement (ROE).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F7F73-37FB-4F86-BA62-361519F4F64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6155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061B97-FC62-4933-AA89-3AC1A96B8F7A}" type="slidenum">
              <a:rPr lang="en-US"/>
              <a:pPr/>
              <a:t>40</a:t>
            </a:fld>
            <a:endParaRPr lang="en-US"/>
          </a:p>
        </p:txBody>
      </p:sp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5175" cy="3430588"/>
          </a:xfrm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6" y="4343704"/>
            <a:ext cx="5030391" cy="411389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Navy ships and aircraft are vulnerable</a:t>
            </a:r>
            <a:r>
              <a:rPr lang="en-US" baseline="0" dirty="0" smtClean="0"/>
              <a:t> to detection, tracking and targeting because they are constantly emitting </a:t>
            </a:r>
            <a:r>
              <a:rPr lang="en-US" baseline="0" smtClean="0"/>
              <a:t>detectable EM energy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F7F73-37FB-4F86-BA62-361519F4F6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662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Four tenets: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 robustly networked force improves information sharing;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Information sharing enhances the quality of information and shared </a:t>
            </a:r>
            <a:r>
              <a:rPr lang="en-US" dirty="0" smtClean="0">
                <a:hlinkClick r:id="rId3" tooltip="Situational awareness"/>
              </a:rPr>
              <a:t>situational awareness</a:t>
            </a:r>
            <a:r>
              <a:rPr lang="en-US" dirty="0" smtClean="0"/>
              <a:t>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Shared situational awareness enables </a:t>
            </a:r>
            <a:r>
              <a:rPr lang="en-US" dirty="0" smtClean="0">
                <a:hlinkClick r:id="rId4" tooltip="Collaboration"/>
              </a:rPr>
              <a:t>collaboration</a:t>
            </a:r>
            <a:r>
              <a:rPr lang="en-US" dirty="0" smtClean="0"/>
              <a:t> and self-synchronization, and enhances sustainability and speed of command; and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These, in turn, dramatically increase mission effectiveness.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Also: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r>
              <a:rPr lang="en-US" b="1" dirty="0" smtClean="0"/>
              <a:t>Navy Network-Centric Warfare Concept: Key Programs and Issues for Congress</a:t>
            </a:r>
          </a:p>
          <a:p>
            <a:r>
              <a:rPr lang="en-US" b="1" dirty="0" smtClean="0"/>
              <a:t>Congressional Research Service Report for Congress</a:t>
            </a:r>
            <a:endParaRPr lang="en-US" dirty="0" smtClean="0"/>
          </a:p>
          <a:p>
            <a:r>
              <a:rPr lang="en-US" dirty="0" smtClean="0"/>
              <a:t>Ronald O'Rourke</a:t>
            </a:r>
            <a:br>
              <a:rPr lang="en-US" dirty="0" smtClean="0"/>
            </a:br>
            <a:r>
              <a:rPr lang="en-US" dirty="0" smtClean="0"/>
              <a:t>Specialist in National Defense</a:t>
            </a:r>
            <a:br>
              <a:rPr lang="en-US" dirty="0" smtClean="0"/>
            </a:br>
            <a:r>
              <a:rPr lang="en-US" dirty="0" smtClean="0"/>
              <a:t>Foreign Affairs, Defense, and Trade Division </a:t>
            </a:r>
            <a:br>
              <a:rPr lang="en-US" dirty="0" smtClean="0"/>
            </a:br>
            <a:r>
              <a:rPr lang="en-US" dirty="0" smtClean="0"/>
              <a:t>Congressional Research Service, The Library of Congress </a:t>
            </a:r>
            <a:br>
              <a:rPr lang="en-US" dirty="0" smtClean="0"/>
            </a:br>
            <a:r>
              <a:rPr lang="en-US" dirty="0" smtClean="0"/>
              <a:t>Updated 31 May 2005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http://www.history.navy.mil/library/online/navy_network.htm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F7F73-37FB-4F86-BA62-361519F4F6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77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NCW = Network-Centric Warfare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F7F73-37FB-4F86-BA62-361519F4F6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349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Careful choice of words: gradate.</a:t>
            </a:r>
            <a:r>
              <a:rPr lang="en-US" baseline="0" dirty="0" smtClean="0"/>
              <a:t>  </a:t>
            </a:r>
            <a:r>
              <a:rPr lang="en-US" dirty="0" smtClean="0"/>
              <a:t>http://en.wiktionary.org/wiki/gradate#English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TODO: consider relevance to Air-Sea Battle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F7F73-37FB-4F86-BA62-361519F4F6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4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C5F63-31F7-48DD-BDA1-83DE5BB3037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918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Acronymns</a:t>
            </a:r>
            <a:r>
              <a:rPr lang="en-US" dirty="0" smtClean="0"/>
              <a:t>:</a:t>
            </a:r>
          </a:p>
          <a:p>
            <a:r>
              <a:rPr lang="en-US" dirty="0" smtClean="0"/>
              <a:t>NCW</a:t>
            </a:r>
            <a:r>
              <a:rPr lang="en-US" baseline="0" dirty="0" smtClean="0"/>
              <a:t> = Network Centric Warfare, being pursued because blue water Carrier Battle Groups, Expeditionary Strike Groups, and Surface Action Groups depend on constant radiation</a:t>
            </a:r>
          </a:p>
          <a:p>
            <a:r>
              <a:rPr lang="en-US" baseline="0" dirty="0" smtClean="0"/>
              <a:t>EMCON = Emission Control, much discussed but rarely practiced.</a:t>
            </a:r>
          </a:p>
          <a:p>
            <a:r>
              <a:rPr lang="en-US" baseline="0" dirty="0" smtClean="0"/>
              <a:t>NOW = Network Optional Warfare—using many means to stay silent and achieve surprise attacks, historically natural for submarines and practiced by coastal flotillas.</a:t>
            </a:r>
          </a:p>
          <a:p>
            <a:r>
              <a:rPr lang="en-US" baseline="0" dirty="0" smtClean="0"/>
              <a:t>LOS = Line of sight connectivity.</a:t>
            </a:r>
          </a:p>
          <a:p>
            <a:r>
              <a:rPr lang="en-US" baseline="0" dirty="0" smtClean="0"/>
              <a:t>LPI = Low probability of intercept technology.</a:t>
            </a:r>
          </a:p>
          <a:p>
            <a:r>
              <a:rPr lang="en-US" baseline="0" dirty="0" smtClean="0"/>
              <a:t>ROO = Rules of operations: can be different for the flotilla and ASW, MCM, NGFS, and logistics ships.</a:t>
            </a:r>
          </a:p>
          <a:p>
            <a:r>
              <a:rPr lang="en-US" baseline="0" dirty="0" smtClean="0"/>
              <a:t>ROE = Rules of engagement: there will be a sharp distinction between the tight, risky rules for peacetime confrontation and almost unconstrained ops locally, once conflict has started.</a:t>
            </a:r>
          </a:p>
          <a:p>
            <a:r>
              <a:rPr lang="en-US" baseline="0" dirty="0" smtClean="0"/>
              <a:t>SOP = Standard operating procedures: tactics, techniques, </a:t>
            </a:r>
            <a:r>
              <a:rPr lang="en-US" baseline="0" dirty="0" err="1" smtClean="0"/>
              <a:t>doctines</a:t>
            </a:r>
            <a:r>
              <a:rPr lang="en-US" baseline="0" dirty="0" smtClean="0"/>
              <a:t>, and C2.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C5F63-31F7-48DD-BDA1-83DE5BB3037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682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Critique is especially valuable now as we try to apply (technical + tactical) progress to (operational + strategic) challenges.</a:t>
            </a:r>
          </a:p>
          <a:p>
            <a:endParaRPr lang="en-US" dirty="0" smtClean="0"/>
          </a:p>
          <a:p>
            <a:r>
              <a:rPr lang="en-US" baseline="0" dirty="0" smtClean="0"/>
              <a:t>For maximum impact, a</a:t>
            </a:r>
            <a:r>
              <a:rPr lang="en-US" dirty="0" smtClean="0"/>
              <a:t>lso need to look at how this changes the fleet’s logistics chain</a:t>
            </a:r>
            <a:r>
              <a:rPr lang="en-US" baseline="0" dirty="0" smtClean="0"/>
              <a:t> and further influences acquisition criteria for new systems.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F7F73-37FB-4F86-BA62-361519F4F6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39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might evolve into an information dominance strategy, not</a:t>
            </a:r>
            <a:r>
              <a:rPr lang="en-US" baseline="0" dirty="0" smtClean="0"/>
              <a:t> just an operational concept.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F7F73-37FB-4F86-BA62-361519F4F64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596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6B7D-0063-428A-B5D3-BA448AD9F444}" type="datetimeFigureOut">
              <a:rPr lang="en-US" smtClean="0"/>
              <a:t>3/2/2014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78-3680-462B-93FF-C46A977E1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110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6B7D-0063-428A-B5D3-BA448AD9F444}" type="datetimeFigureOut">
              <a:rPr lang="en-US" smtClean="0"/>
              <a:t>3/2/2014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78-3680-462B-93FF-C46A977E1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76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6B7D-0063-428A-B5D3-BA448AD9F444}" type="datetimeFigureOut">
              <a:rPr lang="en-US" smtClean="0"/>
              <a:t>3/2/2014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78-3680-462B-93FF-C46A977E1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44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6B7D-0063-428A-B5D3-BA448AD9F444}" type="datetimeFigureOut">
              <a:rPr lang="en-US" smtClean="0"/>
              <a:t>3/2/2014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78-3680-462B-93FF-C46A977E1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48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6B7D-0063-428A-B5D3-BA448AD9F444}" type="datetimeFigureOut">
              <a:rPr lang="en-US" smtClean="0"/>
              <a:t>3/2/2014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78-3680-462B-93FF-C46A977E1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69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6B7D-0063-428A-B5D3-BA448AD9F444}" type="datetimeFigureOut">
              <a:rPr lang="en-US" smtClean="0"/>
              <a:t>3/2/2014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78-3680-462B-93FF-C46A977E1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728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6B7D-0063-428A-B5D3-BA448AD9F444}" type="datetimeFigureOut">
              <a:rPr lang="en-US" smtClean="0"/>
              <a:t>3/2/2014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78-3680-462B-93FF-C46A977E1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055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6B7D-0063-428A-B5D3-BA448AD9F444}" type="datetimeFigureOut">
              <a:rPr lang="en-US" smtClean="0"/>
              <a:t>3/2/2014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78-3680-462B-93FF-C46A977E1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84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6B7D-0063-428A-B5D3-BA448AD9F444}" type="datetimeFigureOut">
              <a:rPr lang="en-US" smtClean="0"/>
              <a:t>3/2/2014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78-3680-462B-93FF-C46A977E1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55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6B7D-0063-428A-B5D3-BA448AD9F444}" type="datetimeFigureOut">
              <a:rPr lang="en-US" smtClean="0"/>
              <a:t>3/2/2014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78-3680-462B-93FF-C46A977E1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48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6B7D-0063-428A-B5D3-BA448AD9F444}" type="datetimeFigureOut">
              <a:rPr lang="en-US" smtClean="0"/>
              <a:t>3/2/2014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78-3680-462B-93FF-C46A977E1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74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16B7D-0063-428A-B5D3-BA448AD9F444}" type="datetimeFigureOut">
              <a:rPr lang="en-US" smtClean="0"/>
              <a:t>3/2/2014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78-3680-462B-93FF-C46A977E1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52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perational_View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savagedefense.nps.navy.mil/qrcod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avagedefense.nps.navy.mil/qrcode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qr.nps.edu/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hyperlink" Target="http://zxing.appspot.com/generator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nps.edu/Video/UVE/Embedder/Default.aspx?app=MOVES&amp;mode=flash&amp;media=QRCodeDemonstration.mp4&amp;media_webm=&amp;splash=http://fmsweb.nps.edu/stills/MOVES/QRsplashimage.jpg&amp;usessl=no&amp;width=768&amp;height=432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mmowgli.nps.edu/em2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tplogic.net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vy.mil/navydata/cno/n87/usw/issue_15/ekelund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nps.edu/display/NOW/Network+Optional+Warfar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Network-centric_warfar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mailto:brutzman@nps.edu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faculty.nps.edu/brutzman" TargetMode="External"/><Relationship Id="rId4" Type="http://schemas.openxmlformats.org/officeDocument/2006/relationships/hyperlink" Target="mailto:brutzman@nps.navy.smil.mi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nps.edu/display/NOW/Network+Optional+Warfar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2133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Network Optional Warfare (NOW)</a:t>
            </a:r>
            <a:br>
              <a:rPr lang="en-US" dirty="0" smtClean="0"/>
            </a:br>
            <a:r>
              <a:rPr lang="en-US" dirty="0" smtClean="0"/>
              <a:t>Operational Concepts</a:t>
            </a:r>
            <a:br>
              <a:rPr lang="en-US" dirty="0" smtClean="0"/>
            </a:br>
            <a:r>
              <a:rPr lang="en-US" dirty="0" smtClean="0"/>
              <a:t>and Enabling Technologies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038600"/>
            <a:ext cx="6400800" cy="1981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Don Brutzman</a:t>
            </a:r>
          </a:p>
          <a:p>
            <a:r>
              <a:rPr lang="en-US" sz="2200" dirty="0" smtClean="0"/>
              <a:t>Information Sciences Department</a:t>
            </a:r>
          </a:p>
          <a:p>
            <a:r>
              <a:rPr lang="en-US" sz="2200" dirty="0" smtClean="0"/>
              <a:t>Undersea Warfare Academic Group</a:t>
            </a:r>
          </a:p>
          <a:p>
            <a:r>
              <a:rPr lang="en-US" sz="2200" dirty="0" smtClean="0"/>
              <a:t>Naval Postgraduate School</a:t>
            </a:r>
          </a:p>
          <a:p>
            <a:endParaRPr lang="en-US" sz="2200" dirty="0" smtClean="0"/>
          </a:p>
          <a:p>
            <a:r>
              <a:rPr lang="en-US" sz="2200" dirty="0" smtClean="0"/>
              <a:t>2 </a:t>
            </a:r>
            <a:r>
              <a:rPr lang="en-US" sz="2200" dirty="0" smtClean="0"/>
              <a:t>March 2014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5744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1484"/>
            <a:ext cx="9144000" cy="5499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EMCON Signaling:  OV-1 Operational View</a:t>
            </a:r>
            <a:endParaRPr lang="en-US" sz="3100" dirty="0"/>
          </a:p>
        </p:txBody>
      </p:sp>
      <p:sp>
        <p:nvSpPr>
          <p:cNvPr id="3" name="Rectangle 2"/>
          <p:cNvSpPr/>
          <p:nvPr/>
        </p:nvSpPr>
        <p:spPr>
          <a:xfrm>
            <a:off x="1905000" y="6447478"/>
            <a:ext cx="5105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hlinkClick r:id="rId3"/>
              </a:rPr>
              <a:t>https://en.wikipedia.org/wiki/Operational_View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5336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6096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NOW: Operational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72390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Problem statement</a:t>
            </a:r>
          </a:p>
          <a:p>
            <a:pPr marL="0" indent="0">
              <a:buNone/>
            </a:pPr>
            <a:r>
              <a:rPr lang="en-US" b="1" dirty="0" smtClean="0"/>
              <a:t>Technical opportunities</a:t>
            </a:r>
          </a:p>
          <a:p>
            <a:r>
              <a:rPr lang="en-US" dirty="0" smtClean="0"/>
              <a:t>Communications</a:t>
            </a:r>
          </a:p>
          <a:p>
            <a:r>
              <a:rPr lang="en-US" dirty="0" smtClean="0"/>
              <a:t>Sensing for contacts and navigation</a:t>
            </a:r>
          </a:p>
          <a:p>
            <a:r>
              <a:rPr lang="en-US" dirty="0" smtClean="0"/>
              <a:t>Adaptive deployment</a:t>
            </a:r>
          </a:p>
          <a:p>
            <a:pPr marL="0" indent="0">
              <a:buNone/>
            </a:pPr>
            <a:r>
              <a:rPr lang="en-US" b="1" dirty="0" smtClean="0"/>
              <a:t>Tactical opportunities</a:t>
            </a:r>
          </a:p>
          <a:p>
            <a:r>
              <a:rPr lang="en-US" dirty="0" smtClean="0"/>
              <a:t>Stealth, Surprise, Coherence, Uncertainty, Flexibility, </a:t>
            </a:r>
            <a:r>
              <a:rPr lang="en-US" dirty="0" smtClean="0"/>
              <a:t>Scalability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7543800" y="500448"/>
            <a:ext cx="1295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See</a:t>
            </a:r>
          </a:p>
          <a:p>
            <a:pPr algn="ctr"/>
            <a:r>
              <a:rPr lang="en-US" sz="1400" dirty="0" smtClean="0"/>
              <a:t>accompanying</a:t>
            </a:r>
          </a:p>
          <a:p>
            <a:pPr algn="ctr"/>
            <a:r>
              <a:rPr lang="en-US" sz="1400" dirty="0" smtClean="0"/>
              <a:t>point paper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0167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Insight: transition space exists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NCW (transmit on) versus NOW (transmit off) initially appear to be completely disjoint</a:t>
            </a:r>
          </a:p>
          <a:p>
            <a:pPr lvl="1"/>
            <a:r>
              <a:rPr lang="en-US" dirty="0" smtClean="0"/>
              <a:t>Useful to compare/contrast sharp differences</a:t>
            </a:r>
          </a:p>
          <a:p>
            <a:r>
              <a:rPr lang="en-US" dirty="0" smtClean="0"/>
              <a:t>However, transition is also possible and useful</a:t>
            </a:r>
          </a:p>
          <a:p>
            <a:pPr lvl="1"/>
            <a:r>
              <a:rPr lang="en-US" dirty="0" smtClean="0"/>
              <a:t>Quiet </a:t>
            </a:r>
            <a:r>
              <a:rPr lang="en-US" dirty="0" smtClean="0"/>
              <a:t>vessels, unmanned systems </a:t>
            </a:r>
            <a:r>
              <a:rPr lang="en-US" dirty="0" smtClean="0"/>
              <a:t>can still listen</a:t>
            </a:r>
          </a:p>
          <a:p>
            <a:pPr lvl="1"/>
            <a:r>
              <a:rPr lang="en-US" dirty="0" smtClean="0"/>
              <a:t>Forward-deployed </a:t>
            </a:r>
            <a:r>
              <a:rPr lang="en-US" dirty="0" smtClean="0"/>
              <a:t>units will </a:t>
            </a:r>
            <a:r>
              <a:rPr lang="en-US" dirty="0" smtClean="0"/>
              <a:t>occasionally need to report critical new information</a:t>
            </a:r>
          </a:p>
          <a:p>
            <a:r>
              <a:rPr lang="en-US" dirty="0" smtClean="0"/>
              <a:t>EMCON affects more than just </a:t>
            </a:r>
            <a:r>
              <a:rPr lang="en-US" dirty="0" err="1" smtClean="0"/>
              <a:t>comms</a:t>
            </a:r>
            <a:r>
              <a:rPr lang="en-US" dirty="0" smtClean="0"/>
              <a:t> and C2</a:t>
            </a:r>
          </a:p>
          <a:p>
            <a:pPr lvl="1"/>
            <a:r>
              <a:rPr lang="en-US" dirty="0" smtClean="0"/>
              <a:t>Also changes message types, contacts, navigation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65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74638"/>
            <a:ext cx="70104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Information Transfer Considerations</a:t>
            </a:r>
            <a:br>
              <a:rPr lang="en-US" sz="3600" dirty="0" smtClean="0"/>
            </a:br>
            <a:r>
              <a:rPr lang="en-US" sz="2800" dirty="0" smtClean="0"/>
              <a:t>Net-Centric through Network-Optional Warfare 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7908548"/>
              </p:ext>
            </p:extLst>
          </p:nvPr>
        </p:nvGraphicFramePr>
        <p:xfrm>
          <a:off x="304800" y="1600200"/>
          <a:ext cx="8534399" cy="412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888374"/>
                <a:gridCol w="1784465"/>
                <a:gridCol w="1661161"/>
                <a:gridCol w="1752599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Operating mode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Net-Centric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Theater Broadcast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Unit Messaging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Net-Optional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 smtClean="0">
                          <a:solidFill>
                            <a:schemeClr val="tx2"/>
                          </a:solidFill>
                        </a:rPr>
                        <a:t>Directionality</a:t>
                      </a:r>
                      <a:endParaRPr lang="en-US" sz="14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137160" marR="0" indent="-13716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2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Full  </a:t>
                      </a:r>
                      <a:endParaRPr lang="en-US" sz="1100" dirty="0">
                        <a:solidFill>
                          <a:schemeClr val="tx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137160" marR="0" indent="-13716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2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Multiplex</a:t>
                      </a:r>
                      <a:endParaRPr lang="en-US" sz="1100" dirty="0">
                        <a:solidFill>
                          <a:schemeClr val="tx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37160" marR="0" indent="-13716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2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Send constantly </a:t>
                      </a:r>
                      <a:endParaRPr lang="en-US" sz="1100" dirty="0">
                        <a:solidFill>
                          <a:schemeClr val="tx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2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 dirty="0">
                        <a:solidFill>
                          <a:schemeClr val="tx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37160" marR="0" indent="-13716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2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Receive all</a:t>
                      </a:r>
                      <a:endParaRPr lang="en-US" sz="1100" dirty="0">
                        <a:solidFill>
                          <a:schemeClr val="tx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137160" marR="0" indent="-13716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2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Send rarely</a:t>
                      </a:r>
                      <a:endParaRPr lang="en-US" sz="1100" dirty="0">
                        <a:solidFill>
                          <a:schemeClr val="tx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37160" marR="0" indent="-13716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2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Line of Sight (LOS)</a:t>
                      </a:r>
                      <a:endParaRPr lang="en-US" sz="1100" dirty="0">
                        <a:solidFill>
                          <a:schemeClr val="tx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137160" marR="0" indent="-13716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2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or internal networks</a:t>
                      </a:r>
                      <a:endParaRPr lang="en-US" sz="1100" dirty="0">
                        <a:solidFill>
                          <a:schemeClr val="tx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 smtClean="0">
                          <a:solidFill>
                            <a:schemeClr val="tx2"/>
                          </a:solidFill>
                        </a:rPr>
                        <a:t>Communications</a:t>
                      </a:r>
                      <a:endParaRPr lang="en-US" sz="14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Chatty, “internet”</a:t>
                      </a:r>
                    </a:p>
                    <a:p>
                      <a:r>
                        <a:rPr lang="en-US" sz="1600" dirty="0" smtClean="0"/>
                        <a:t>Relies</a:t>
                      </a:r>
                      <a:r>
                        <a:rPr lang="en-US" sz="1600" baseline="0" dirty="0" smtClean="0"/>
                        <a:t> on bandwidth</a:t>
                      </a:r>
                    </a:p>
                    <a:p>
                      <a:r>
                        <a:rPr lang="en-US" sz="1600" dirty="0" smtClean="0"/>
                        <a:t>EM vulnerabilities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Constant updates</a:t>
                      </a:r>
                    </a:p>
                    <a:p>
                      <a:r>
                        <a:rPr lang="en-US" sz="1600" dirty="0" smtClean="0"/>
                        <a:t>Monitor, receive Often-quiet</a:t>
                      </a:r>
                      <a:r>
                        <a:rPr lang="en-US" sz="1600" baseline="0" dirty="0" smtClean="0"/>
                        <a:t> circuits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Infrequent burst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EMCON, stealth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 smtClean="0">
                          <a:solidFill>
                            <a:schemeClr val="tx2"/>
                          </a:solidFill>
                        </a:rPr>
                        <a:t>C2</a:t>
                      </a:r>
                      <a:endParaRPr lang="en-US" sz="14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Synchronized</a:t>
                      </a:r>
                    </a:p>
                    <a:p>
                      <a:r>
                        <a:rPr lang="en-US" sz="1600" baseline="0" dirty="0" smtClean="0"/>
                        <a:t>Fully linked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OPORD</a:t>
                      </a:r>
                      <a:r>
                        <a:rPr lang="en-US" sz="1600" baseline="0" dirty="0" smtClean="0"/>
                        <a:t> transitions</a:t>
                      </a:r>
                    </a:p>
                    <a:p>
                      <a:r>
                        <a:rPr lang="en-US" sz="1600" baseline="0" dirty="0" smtClean="0"/>
                        <a:t>AIS, sharable info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Terse signaling</a:t>
                      </a:r>
                    </a:p>
                    <a:p>
                      <a:r>
                        <a:rPr lang="en-US" sz="1600" dirty="0" smtClean="0"/>
                        <a:t>Shared codebook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Loosely</a:t>
                      </a:r>
                      <a:r>
                        <a:rPr lang="en-US" sz="1600" baseline="0" dirty="0" smtClean="0"/>
                        <a:t> coupled command, ops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 smtClean="0">
                          <a:solidFill>
                            <a:schemeClr val="tx2"/>
                          </a:solidFill>
                        </a:rPr>
                        <a:t>Messaging</a:t>
                      </a:r>
                      <a:endParaRPr lang="en-US" sz="14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Plethora</a:t>
                      </a:r>
                      <a:r>
                        <a:rPr lang="en-US" sz="1600" baseline="0" dirty="0" smtClean="0"/>
                        <a:t> of formats</a:t>
                      </a:r>
                      <a:endParaRPr lang="en-US" sz="1600" dirty="0" smtClean="0"/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Plain text primarily</a:t>
                      </a:r>
                    </a:p>
                    <a:p>
                      <a:r>
                        <a:rPr lang="en-US" sz="1600" dirty="0" smtClean="0"/>
                        <a:t>Some</a:t>
                      </a:r>
                      <a:r>
                        <a:rPr lang="en-US" sz="1600" baseline="0" dirty="0" smtClean="0"/>
                        <a:t> data needed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Rare compressed m</a:t>
                      </a:r>
                      <a:r>
                        <a:rPr lang="en-US" sz="1600" dirty="0" smtClean="0"/>
                        <a:t>icroburst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Low power</a:t>
                      </a:r>
                      <a:r>
                        <a:rPr lang="en-US" sz="1600" baseline="0" dirty="0" smtClean="0"/>
                        <a:t> for system endurance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 smtClean="0">
                          <a:solidFill>
                            <a:schemeClr val="tx2"/>
                          </a:solidFill>
                        </a:rPr>
                        <a:t>Contact detects</a:t>
                      </a:r>
                      <a:endParaRPr lang="en-US" sz="14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Correlation, sharing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High-interest</a:t>
                      </a:r>
                      <a:r>
                        <a:rPr lang="en-US" sz="1600" baseline="0" dirty="0" smtClean="0"/>
                        <a:t> data</a:t>
                      </a:r>
                    </a:p>
                    <a:p>
                      <a:r>
                        <a:rPr lang="en-US" sz="1600" baseline="0" dirty="0" smtClean="0"/>
                        <a:t>IFFN, unknowns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Organic UVs and sensor nets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Passive EM,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visual, acoustic, intel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 smtClean="0">
                          <a:solidFill>
                            <a:schemeClr val="tx2"/>
                          </a:solidFill>
                        </a:rPr>
                        <a:t>Navigation</a:t>
                      </a:r>
                      <a:endParaRPr lang="en-US" sz="14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Many configurations</a:t>
                      </a:r>
                    </a:p>
                    <a:p>
                      <a:r>
                        <a:rPr lang="en-US" sz="1600" dirty="0" smtClean="0"/>
                        <a:t>Not a</a:t>
                      </a:r>
                      <a:r>
                        <a:rPr lang="en-US" sz="1600" baseline="0" dirty="0" smtClean="0"/>
                        <a:t> commodity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GNSS satellites</a:t>
                      </a:r>
                    </a:p>
                    <a:p>
                      <a:r>
                        <a:rPr lang="en-US" sz="1600" dirty="0" smtClean="0"/>
                        <a:t>LORAN-C</a:t>
                      </a:r>
                      <a:r>
                        <a:rPr lang="en-US" sz="1600" baseline="0" dirty="0" smtClean="0"/>
                        <a:t> (maybe)</a:t>
                      </a:r>
                    </a:p>
                    <a:p>
                      <a:r>
                        <a:rPr lang="en-US" sz="1600" baseline="0" dirty="0" smtClean="0"/>
                        <a:t>Time synchronize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A2AD response:</a:t>
                      </a:r>
                      <a:r>
                        <a:rPr lang="en-US" sz="1600" baseline="0" dirty="0" smtClean="0"/>
                        <a:t> availability report or fix queries?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Inertial,</a:t>
                      </a:r>
                      <a:r>
                        <a:rPr lang="en-US" sz="1600" baseline="0" dirty="0" smtClean="0"/>
                        <a:t> celestial, bathymetric, visual alternative sources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1981200" y="2133600"/>
            <a:ext cx="1526540" cy="0"/>
          </a:xfrm>
          <a:prstGeom prst="straightConnector1">
            <a:avLst/>
          </a:prstGeom>
          <a:ln w="50800" cap="rnd" cmpd="dbl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733800" y="2147736"/>
            <a:ext cx="982980" cy="0"/>
          </a:xfrm>
          <a:prstGeom prst="straightConnector1">
            <a:avLst/>
          </a:prstGeom>
          <a:ln w="25400" cap="rnd" cmpd="sng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056244" y="2147736"/>
            <a:ext cx="1011555" cy="0"/>
          </a:xfrm>
          <a:prstGeom prst="straightConnector1">
            <a:avLst/>
          </a:prstGeom>
          <a:ln w="25400" cap="rnd" cmpd="sng">
            <a:prstDash val="dash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7239000" y="2150248"/>
            <a:ext cx="1475740" cy="0"/>
          </a:xfrm>
          <a:prstGeom prst="straightConnector1">
            <a:avLst/>
          </a:prstGeom>
          <a:ln w="25400" cap="rnd" cmpd="sng"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52600" y="6031468"/>
            <a:ext cx="7057878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Netted operations not bimodal, rather a range of alternatives is available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4800" y="6019800"/>
            <a:ext cx="1143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See</a:t>
            </a:r>
          </a:p>
          <a:p>
            <a:pPr algn="ctr"/>
            <a:r>
              <a:rPr lang="en-US" sz="1200" dirty="0" smtClean="0"/>
              <a:t>accompanying</a:t>
            </a:r>
          </a:p>
          <a:p>
            <a:pPr algn="ctr"/>
            <a:r>
              <a:rPr lang="en-US" sz="1200" dirty="0"/>
              <a:t>m</a:t>
            </a:r>
            <a:r>
              <a:rPr lang="en-US" sz="1200" dirty="0" smtClean="0"/>
              <a:t>atrix details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40824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Optical signaling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4191000"/>
            <a:ext cx="6400800" cy="1447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Several emerging capabilities </a:t>
            </a:r>
          </a:p>
          <a:p>
            <a:r>
              <a:rPr lang="en-US" dirty="0" smtClean="0"/>
              <a:t>provide enabling technology for NOW</a:t>
            </a:r>
          </a:p>
        </p:txBody>
      </p:sp>
    </p:spTree>
    <p:extLst>
      <p:ext uri="{BB962C8B-B14F-4D97-AF65-F5344CB8AC3E}">
        <p14:creationId xmlns:p14="http://schemas.microsoft.com/office/powerpoint/2010/main" val="74710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QR codes for tactical signaling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Original concept: CRUSER Warfare Innovation Workshop</a:t>
            </a:r>
          </a:p>
          <a:p>
            <a:r>
              <a:rPr lang="en-US" dirty="0" smtClean="0"/>
              <a:t>No single person, emerged from 5-person breakout session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Three theses (one external to NPS) explored potential use of QR code visual channel for streamed communications</a:t>
            </a:r>
          </a:p>
          <a:p>
            <a:r>
              <a:rPr lang="en-US" dirty="0" smtClean="0"/>
              <a:t>Sophisticated but technically feasible data-flow channel</a:t>
            </a:r>
          </a:p>
          <a:p>
            <a:r>
              <a:rPr lang="en-US" dirty="0" smtClean="0"/>
              <a:t>Camera </a:t>
            </a:r>
            <a:r>
              <a:rPr lang="en-US" dirty="0"/>
              <a:t>i</a:t>
            </a:r>
            <a:r>
              <a:rPr lang="en-US" dirty="0" smtClean="0"/>
              <a:t>s primary controlling factor for long range</a:t>
            </a:r>
          </a:p>
          <a:p>
            <a:r>
              <a:rPr lang="en-US" dirty="0" smtClean="0"/>
              <a:t>Tactically </a:t>
            </a:r>
            <a:r>
              <a:rPr lang="en-US" dirty="0" smtClean="0"/>
              <a:t>important </a:t>
            </a:r>
            <a:r>
              <a:rPr lang="en-US" dirty="0" smtClean="0"/>
              <a:t>new applications </a:t>
            </a:r>
            <a:r>
              <a:rPr lang="en-US" dirty="0" smtClean="0"/>
              <a:t>are possible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FOUO page, soon to be refactored on NPS wiki</a:t>
            </a:r>
            <a:endParaRPr lang="en-US" dirty="0"/>
          </a:p>
          <a:p>
            <a:r>
              <a:rPr lang="en-US" dirty="0" smtClean="0">
                <a:hlinkClick r:id="rId2"/>
              </a:rPr>
              <a:t>https://savagedefense.nps.navy.mil/qrcode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0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0760"/>
            <a:ext cx="9144000" cy="626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018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QR codes are easily readable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15000"/>
            <a:ext cx="8229600" cy="9906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Major overlooked benefit:  widely deployed infrastructure is already in place, worldwide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133176"/>
            <a:ext cx="5334000" cy="34294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44780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Summary: </a:t>
            </a:r>
            <a:r>
              <a:rPr lang="en-US" dirty="0" smtClean="0"/>
              <a:t>QR codes work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8211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don\Desktop\Network Optional Warfare\qr\images\QrCodeTossFreezeFrame4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044" y="2116801"/>
            <a:ext cx="3621555" cy="3272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QR codes are </a:t>
            </a:r>
            <a:r>
              <a:rPr lang="en-US" dirty="0" err="1" smtClean="0"/>
              <a:t>streamable</a:t>
            </a:r>
            <a:r>
              <a:rPr lang="en-US" dirty="0" smtClean="0"/>
              <a:t> and </a:t>
            </a:r>
            <a:r>
              <a:rPr lang="en-US" dirty="0" err="1" smtClean="0"/>
              <a:t>capturable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4863" y="6294437"/>
            <a:ext cx="5943600" cy="4873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>
                <a:hlinkClick r:id="rId3"/>
              </a:rPr>
              <a:t>https://savagedefense.nps.navy.mil/qrcode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417" y="3967774"/>
            <a:ext cx="1628220" cy="1418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3902" y="1676400"/>
            <a:ext cx="4303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Streaming Hamlet’s Soliloquy via QR codes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01" y="2116802"/>
            <a:ext cx="4438837" cy="3269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858265" y="1684638"/>
            <a:ext cx="382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4K camera can de-blur imagery at 60Hz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3601" y="5413630"/>
            <a:ext cx="4303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Interlaced display is inherently </a:t>
            </a:r>
            <a:r>
              <a:rPr lang="en-US" dirty="0" smtClean="0"/>
              <a:t>distorted, but nearby handheld captured all text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82065" y="5410200"/>
            <a:ext cx="4057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4K video </a:t>
            </a:r>
            <a:r>
              <a:rPr lang="en-US" dirty="0" smtClean="0"/>
              <a:t>uses progressive </a:t>
            </a:r>
            <a:r>
              <a:rPr lang="en-US" dirty="0" smtClean="0"/>
              <a:t>display instead, allowing capture at far greater ranges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48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Many factors involved in optical capture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953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Thesis research by two officers with staff support worked over a year to discern all imaging factors</a:t>
            </a:r>
          </a:p>
          <a:p>
            <a:r>
              <a:rPr lang="en-US" dirty="0" smtClean="0"/>
              <a:t>Data-flow diagram shows all critical relationships</a:t>
            </a:r>
          </a:p>
          <a:p>
            <a:pPr lvl="1"/>
            <a:r>
              <a:rPr lang="en-US" dirty="0" smtClean="0"/>
              <a:t>Quite numerous and complex, but each separable</a:t>
            </a:r>
          </a:p>
          <a:p>
            <a:pPr lvl="1"/>
            <a:r>
              <a:rPr lang="en-US" dirty="0" smtClean="0"/>
              <a:t>Insight: this is a </a:t>
            </a:r>
            <a:r>
              <a:rPr lang="en-US" b="1" dirty="0" smtClean="0"/>
              <a:t>general information channel</a:t>
            </a:r>
          </a:p>
          <a:p>
            <a:pPr lvl="1"/>
            <a:r>
              <a:rPr lang="en-US" dirty="0" smtClean="0"/>
              <a:t>Nearly identical path for Digital Flashing Light (DFL)</a:t>
            </a:r>
            <a:endParaRPr lang="en-US" dirty="0"/>
          </a:p>
          <a:p>
            <a:r>
              <a:rPr lang="en-US" dirty="0" smtClean="0"/>
              <a:t>Key question for operators is usually unchanged:</a:t>
            </a:r>
          </a:p>
          <a:p>
            <a:pPr lvl="1"/>
            <a:r>
              <a:rPr lang="en-US" dirty="0" smtClean="0"/>
              <a:t>“</a:t>
            </a:r>
            <a:r>
              <a:rPr lang="en-US" dirty="0"/>
              <a:t>H</a:t>
            </a:r>
            <a:r>
              <a:rPr lang="en-US" dirty="0" smtClean="0"/>
              <a:t>ow far can we read codes under current conditions?”</a:t>
            </a:r>
          </a:p>
          <a:p>
            <a:pPr lvl="1"/>
            <a:r>
              <a:rPr lang="en-US" dirty="0" smtClean="0"/>
              <a:t>We’re building open-source Tactical Decision Aid (TDA) to determine maximum range and sensitivity factors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81000" y="2130425"/>
            <a:ext cx="8382000" cy="1470025"/>
          </a:xfrm>
        </p:spPr>
        <p:txBody>
          <a:bodyPr/>
          <a:lstStyle/>
          <a:p>
            <a:r>
              <a:rPr lang="en-US" dirty="0" smtClean="0"/>
              <a:t>A “bigger picture” is now emerging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38200" y="4191000"/>
            <a:ext cx="7391400" cy="1447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New operational concept for communications,</a:t>
            </a:r>
          </a:p>
          <a:p>
            <a:r>
              <a:rPr lang="en-US" dirty="0"/>
              <a:t>c</a:t>
            </a:r>
            <a:r>
              <a:rPr lang="en-US" dirty="0" smtClean="0"/>
              <a:t>ommand and control, sensing in littorals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22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QR signaling is a general data channel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52400"/>
            <a:ext cx="9163747" cy="6715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903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2" y="1"/>
            <a:ext cx="886331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060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QR codes readable from above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1" y="1128096"/>
            <a:ext cx="9067800" cy="5729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987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Hmmm, w</a:t>
            </a:r>
            <a:r>
              <a:rPr lang="en-US" dirty="0" smtClean="0"/>
              <a:t>ho </a:t>
            </a:r>
            <a:r>
              <a:rPr lang="en-US" dirty="0" smtClean="0"/>
              <a:t>can see this?</a:t>
            </a:r>
            <a:endParaRPr lang="en-US" dirty="0"/>
          </a:p>
        </p:txBody>
      </p:sp>
      <p:pic>
        <p:nvPicPr>
          <p:cNvPr id="7170" name="Picture 2" descr="https://www.nps.edu/Research/cruser/qr/images/KingHallRoofPaintJobComplete360x24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05000"/>
            <a:ext cx="3429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0486" y="4604266"/>
            <a:ext cx="3812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hlinkClick r:id="rId3"/>
              </a:rPr>
              <a:t>http://qr.nps.edu</a:t>
            </a:r>
            <a:r>
              <a:rPr lang="en-US" sz="3600" dirty="0" smtClean="0"/>
              <a:t> 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4977814" y="4812268"/>
            <a:ext cx="3670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4"/>
              </a:rPr>
              <a:t>http://zxing.appspot.com/generator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172" name="Picture 4" descr="http://zxing.org/w/chart?cht=qr&amp;chs=350x350&amp;chld=L&amp;choe=UTF-8&amp;chl=http%3A%2F%2Fqr.nps.edu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025" y="1468397"/>
            <a:ext cx="3333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297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688" y="274638"/>
            <a:ext cx="6072312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QR visual chat:  no network</a:t>
            </a:r>
            <a:endParaRPr lang="en-US" dirty="0"/>
          </a:p>
        </p:txBody>
      </p:sp>
      <p:pic>
        <p:nvPicPr>
          <p:cNvPr id="8194" name="Picture 2">
            <a:hlinkClick r:id="rId2" tooltip="View demo video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7506" y="199233"/>
            <a:ext cx="2133600" cy="1222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024" y="1524000"/>
            <a:ext cx="8337176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527674" y="6336268"/>
            <a:ext cx="83115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NPS team is building an open-source </a:t>
            </a:r>
            <a:r>
              <a:rPr lang="en-US" dirty="0"/>
              <a:t>Tactical Decision Aid (TDA</a:t>
            </a:r>
            <a:r>
              <a:rPr lang="en-US" dirty="0" smtClean="0"/>
              <a:t>) to explore all factors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474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Research opportunities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Tactical + technical</a:t>
            </a:r>
          </a:p>
          <a:p>
            <a:endParaRPr lang="en-US" dirty="0"/>
          </a:p>
          <a:p>
            <a:r>
              <a:rPr lang="en-US" dirty="0" smtClean="0"/>
              <a:t>Numerous candidate theses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39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Multiple candidate student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953000"/>
          </a:xfrm>
        </p:spPr>
        <p:txBody>
          <a:bodyPr>
            <a:normAutofit fontScale="77500" lnSpcReduction="20000"/>
          </a:bodyPr>
          <a:lstStyle/>
          <a:p>
            <a:pPr marL="0" indent="-457200">
              <a:buNone/>
            </a:pPr>
            <a:r>
              <a:rPr lang="en-US" dirty="0"/>
              <a:t>Hot topics continue to appear </a:t>
            </a:r>
            <a:r>
              <a:rPr lang="en-US" dirty="0" smtClean="0"/>
              <a:t>for multiple graduate theses, course </a:t>
            </a:r>
            <a:r>
              <a:rPr lang="en-US" dirty="0"/>
              <a:t>projects, </a:t>
            </a:r>
            <a:r>
              <a:rPr lang="en-US" dirty="0" smtClean="0"/>
              <a:t>workshops, wargames, testing</a:t>
            </a:r>
          </a:p>
          <a:p>
            <a:pPr marL="0" indent="-45720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Strategic approach is needed </a:t>
            </a:r>
            <a:r>
              <a:rPr lang="en-US" dirty="0" smtClean="0"/>
              <a:t>to </a:t>
            </a:r>
            <a:r>
              <a:rPr lang="en-US" dirty="0" smtClean="0"/>
              <a:t>explore </a:t>
            </a:r>
            <a:r>
              <a:rPr lang="en-US" dirty="0" smtClean="0"/>
              <a:t>all possibilities</a:t>
            </a:r>
            <a:endParaRPr lang="en-US" dirty="0" smtClean="0"/>
          </a:p>
          <a:p>
            <a:r>
              <a:rPr lang="en-US" i="1" dirty="0" smtClean="0"/>
              <a:t>“How might </a:t>
            </a:r>
            <a:r>
              <a:rPr lang="en-US" i="1" dirty="0" smtClean="0"/>
              <a:t>any </a:t>
            </a:r>
            <a:r>
              <a:rPr lang="en-US" i="1" dirty="0" smtClean="0"/>
              <a:t>given area of modern naval operations change with addition of </a:t>
            </a:r>
            <a:r>
              <a:rPr lang="en-US" i="1" dirty="0" smtClean="0"/>
              <a:t>EMCON and NOW </a:t>
            </a:r>
            <a:r>
              <a:rPr lang="en-US" i="1" dirty="0" smtClean="0"/>
              <a:t>capabilities?”</a:t>
            </a:r>
          </a:p>
          <a:p>
            <a:r>
              <a:rPr lang="en-US" i="1" dirty="0" smtClean="0"/>
              <a:t>“How can NOW serve as organizing basis for flotilla concept of operations (CONOPS) </a:t>
            </a:r>
            <a:r>
              <a:rPr lang="en-US" i="1" dirty="0" smtClean="0"/>
              <a:t>situated in littorals?”</a:t>
            </a:r>
            <a:endParaRPr lang="en-US" i="1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Possibly have begun a 10-year R+D campaign for NPS…</a:t>
            </a:r>
          </a:p>
          <a:p>
            <a:r>
              <a:rPr lang="en-US" dirty="0" smtClean="0"/>
              <a:t>Goal: a</a:t>
            </a:r>
            <a:r>
              <a:rPr lang="en-US" dirty="0" smtClean="0"/>
              <a:t>ll </a:t>
            </a:r>
            <a:r>
              <a:rPr lang="en-US" dirty="0"/>
              <a:t>the way from </a:t>
            </a:r>
            <a:r>
              <a:rPr lang="en-US" dirty="0" smtClean="0"/>
              <a:t>original concept to fleet deployment</a:t>
            </a:r>
          </a:p>
          <a:p>
            <a:r>
              <a:rPr lang="en-US" dirty="0" smtClean="0"/>
              <a:t>Perhaps a </a:t>
            </a:r>
            <a:r>
              <a:rPr lang="en-US" dirty="0" smtClean="0"/>
              <a:t>“constellation” of theses painting a bigger picture</a:t>
            </a:r>
            <a:r>
              <a:rPr lang="en-US" dirty="0" smtClean="0"/>
              <a:t>?</a:t>
            </a:r>
          </a:p>
          <a:p>
            <a:r>
              <a:rPr lang="en-US" dirty="0" smtClean="0"/>
              <a:t>Current and open topic summaries follow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276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162800" cy="1143000"/>
          </a:xfrm>
        </p:spPr>
        <p:txBody>
          <a:bodyPr/>
          <a:lstStyle/>
          <a:p>
            <a:r>
              <a:rPr lang="en-US" dirty="0"/>
              <a:t>EXI </a:t>
            </a:r>
            <a:r>
              <a:rPr lang="en-US" dirty="0" smtClean="0"/>
              <a:t>for bandwidth 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600" u="sng" dirty="0" smtClean="0"/>
              <a:t>Efficient XML Interchange (EXI) </a:t>
            </a:r>
            <a:r>
              <a:rPr lang="en-US" sz="3600" u="sng" dirty="0"/>
              <a:t>for compressing </a:t>
            </a:r>
            <a:r>
              <a:rPr lang="en-US" sz="3600" u="sng" dirty="0" smtClean="0"/>
              <a:t>XML</a:t>
            </a:r>
          </a:p>
          <a:p>
            <a:r>
              <a:rPr lang="en-US" dirty="0" smtClean="0"/>
              <a:t>World Wide Web Consortium (W3C) Recommendation</a:t>
            </a:r>
          </a:p>
          <a:p>
            <a:r>
              <a:rPr lang="en-US" dirty="0" smtClean="0"/>
              <a:t>Tighter compression + faster decompression</a:t>
            </a:r>
          </a:p>
          <a:p>
            <a:r>
              <a:rPr lang="en-US" dirty="0" smtClean="0"/>
              <a:t>Keeps structure of data, helps semantic interoperability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600" u="sng" dirty="0" smtClean="0"/>
              <a:t>Candidate benefits</a:t>
            </a:r>
          </a:p>
          <a:p>
            <a:r>
              <a:rPr lang="en-US" dirty="0" smtClean="0"/>
              <a:t>Greater channel capacity for afloat Navy </a:t>
            </a:r>
            <a:r>
              <a:rPr lang="en-US" dirty="0"/>
              <a:t>circuits</a:t>
            </a:r>
          </a:p>
          <a:p>
            <a:r>
              <a:rPr lang="en-US" dirty="0"/>
              <a:t>Efficiency improves power consumption, </a:t>
            </a:r>
            <a:r>
              <a:rPr lang="en-US" dirty="0" smtClean="0"/>
              <a:t>endurance</a:t>
            </a:r>
          </a:p>
          <a:p>
            <a:r>
              <a:rPr lang="en-US" dirty="0" smtClean="0"/>
              <a:t>Supports terser structured messaging… new signal book</a:t>
            </a:r>
          </a:p>
          <a:p>
            <a:r>
              <a:rPr lang="en-US" dirty="0" smtClean="0"/>
              <a:t>Perhaps EXI might also bridge NCW to NOW?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POCs:  Don Brutzman, Scot Miller, Don McGregor</a:t>
            </a:r>
          </a:p>
          <a:p>
            <a:r>
              <a:rPr lang="en-US" dirty="0" smtClean="0"/>
              <a:t>2 theses complete, </a:t>
            </a:r>
            <a:r>
              <a:rPr lang="en-US" dirty="0" smtClean="0"/>
              <a:t>work on 2 </a:t>
            </a:r>
            <a:r>
              <a:rPr lang="en-US" dirty="0" smtClean="0"/>
              <a:t>more </a:t>
            </a:r>
            <a:r>
              <a:rPr lang="en-US" dirty="0" smtClean="0"/>
              <a:t>has commenced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AutoShape 2" descr="data:image/jpeg;base64,/9j/4AAQSkZJRgABAQAAAQABAAD/2wCEAAkGBxQTEhIUEhMSFhUXGBwWFxYWGRoZFhkYHCAYHRwWHBsbHCggGRslHRwXITEhJykrLi4uGB8zODMuNyktLisBCgoKDg0OGxAQGzQkICY0NDcvNCwsNC8sLiwsNCwsLzQuLCwsLCwsLC8vLCwsNC4sNCwsLCwsLCwsLCw0LCwsLP/AABEIAOEA4QMBEQACEQEDEQH/xAAcAAEAAgMBAQEAAAAAAAAAAAAABQcDBAYBAgj/xABJEAACAQIDBAYFCQUHAQkAAAABAgMAEQQSIQUxQVEGEyJhcYEHMlJykRQzQmKCk6Gx0RUjU1RzQ2ODkqKyweEWFyQ0RLPC0vH/xAAbAQEAAgMBAQAAAAAAAAAAAAAAAwUCBAYBB//EAEERAAEDAgMEBwMLBAEEAwAAAAEAAgMEEQUhMRJBUXETIjJhgZGxBqHRFBUjM0JSU3KSwfA0YoLhorLC0vEWJEP/2gAMAwEAAhEDEQA/ALxoiURKIlESiJREoiURKIlEWrj9oRwqGlcKCbC+9jyVRqx7gK8c4NFzkEUa3SIn1MNiGHM9Wn4O4b4gVVSY5QRmxkHgCfeAQpBE87l9R9JIx88ksH1pACnm6MyqPeIrYpsSpKk2ikBPDQ+RsV45jm6hYf27LJrBEnV/RklYguPaVFUnKeBJHhWhW+0FLTPMebnDW2g7rnfyus2QucLoNuyx6zxJ1fGSJicg9pkYA5RxIJtypRe0FLUvEebXHS+h7rjfzsj4XNF1mk6SRf2Kyz98QGTydyqHyJqwqcRpaY2lkAPDU+QuVG1jnaBfI6REevhsSo5jq3t5JIW+ANa0eOUDzYSDxBHvIAWRieNyksBtCOYExOGtoRuZTyZTqp7iKtWuDhcG4Ua2q9RKIlESiJREoiURKIlESiJREoiURKIlESiJREoiURQuP202do8Ogdl0d2NokPs6au31Ru4kVWYhi1PQi0hu46Aa/wCh/BdSMjc/RR2K2tiogGLQSXYKIxGyFmOgCtna3PUHQGquk9pWzyFro7NAJJvewHHIcueSkdBsjVfWGwpDGSQ55m9Z+AHsIPooOXHebmuYxPFZa5+eTNw+PE/wKeOIMHetqqpSpRFFPH8mYMmkLGzpwjJNhIvJb+su7XNpre0a/wCXMLH/AFoHVO9wH2TxNuydfsm+VoiNg3GiKnyliW+YUkKnCVgbF25oCCAu42ub6Uc75C0Nb9aRcn7gOgHBxGZOo0Fs07Zz0UoBVWTc3KlXtEWrisJdhJG2SZfVccR7Dj6aHkfEWOtWmGYrNQvyzZvHw4H+FRyRh4XzhNqYqUFg8MZDFWj6tnysOBbOCeBuANCDXTVftL0EgDY7tIBB2rXB8Dy5gha7YLjVSGA202dY8QiqzGySISY3O/Lrqjb7A3B4EnSrXDsWgrhZmThqDr4cR/CFG+Ms1U3Voo0oiURKIlESiJREoiURKIlESiJREoiURQeK26WZkwyByps0jG0SkbwCNZGHEDQbiQaq8Qxenosnm7uA18eH8sFIyNz9Fql8SdTibHlHEgX/AF5j+Nc4/wBrJb9SMAd5J9LKcUw3laMGHnhWylJluSQRkkJJJJzXKsxJJ1C+NVNRU01bKZJbscd/ab5WDgOW1yUga5gsM18wYpZ8Qlr/ALpGYqwsyyMQozDgQofye+40lp30tI7a+24AEZgtAvkd4Jt4ixzQODnclL1UqVKIlEWttFQYZQRcFGBHka2aMkVEZH3h6hYv7JXuzkAiiAFgEUAeQryrcXVEhP3j6lGdkLYrXWSURKIojEYpYcQxYm0qKQoF2aRDl7IGpYqy+SVbRU76qkaG/YcRc5ANcL5ncAQfE21URcGu5r6ngnnWzZIVuCBbrJQQQwNwQqMCAdM27fXtPUU1DKJIyXuG/st4cC4jns8kc1zxY5Lf63FDUYhT3PEpH+kqfxq3Z7WSX68Qt3G37FRGm71s4TbxDBMSgjJNlkU3iYnctyAUY8jpwBNdFh+L01blGbO4HXw4+HjZQvjczVTlWajSiJREoiURKIlESiJREoiURKIoTpJiW/dwISrS3LsNCsS2zEHgxJVQfrE8KrsVrvkdM6Qa6Dmfhr4LONm06ywQxBVCqAFAsANAAOAr5e97pHF7jcnVWAFhYL7rFepRFG40dXNFLwb9zIfH5tj4P2f8SrGnJmp3wHVvWb4doeLet/io3ZODlJVXKRKIlEWDH/NS+435Gtik/qI/zD1Cxf2SmB+bj9xfyFeVX17+Z9UboFnqBZJREoijcEBJNJLvC/uY/s/OMPF+z/h1Y1BMNOyAanrO8eyPBuf+Sjbm4lSVVykSiL4miVlKsAykWIOoIPA1kx7o3B7DYjQrwi+RWbo7iyM8EjEmOxRmOrRNfLc8WUhlJ42B419Pwqv+W0wkPa0PMfHX3KvkZsuspyrJYJREoiURKIlESiJREoiURcvisS2JZrMy4dSVAUlWlINixYaiO4IAB7VrnQgVyuOY46nf0FP2t54dw7/TnpsRQ7WZWjs/CImKmCIqgRRaAW9Zprn/AEr8K5yrqZpqOMyuLiXP17gy3qfNTtaA82/mql6qVKlESiLBjcMJI3Q6BgRcbweDDvBsfKpqacwStlbuPnxHiMli4XFlj2ZiTJGrNo4urjk6nKw8Lg27rVJWwCGYtb2dW97TmPcfNGG4W3WqskoiwY/5qX3G/I1sUn9RH+YeoWL+yUwPzcfuL+Qryq+vfzPqjdAs9QLJKItXaeJMcbFdXNlQc3Y5V8rkE9wNbVFC2aYNd2Rm78ozPuGXesXmwWTB4YRxog1CgC53nmT3k6+dR1Ezp5XSO3m/Lu8NF60WFlmqFepREoiido4RHxEGdEcdXKLMAw3xEHXiNfiatKWeWKjlMbi2zmaG2543fzJROaC4XW3h5zhSCCThyQHRiT1VzYSITqEB3ruA1FrEHosDxx8zxT1BuToePcf2PgoZobZhdVXWrWSiJREoiURKIlESiKExm3rlkw6dawuGfNliU8RnscxHJQbcbVXV2K01HlK7PgMz/rxss2RudooXBYPExxxoJMOAihfm3N7C179YPyrgqiooppXSFj+sSe2Br3bB9VuNa8C1wsTzSRTCSZUEbJ1bSISQCDdCwIuguXF7kdoaipRHBUUxhpyS4HaDXAXOVnAEGxOQNrA5GwK8uWuu5TdUqmSiJREoijo/3eIZfozDOP6iABh5rkP2Gqwf9NSB2+M2P5XZjyNx4hRjJ3NSNV6kSiLBj/mpfcb8jWxSf1Ef5h6hYv7JTA/Nx+4v5CvKr69/M+qN0Cz1Askoijn/AHmIUfRhGc/1HBCjyTMftrVg36GkLt8hsPytzPm6w/xKjObuSkar1IlESiJRFCiWSWbrIVQxqhjWR2IUkkF2UAEsOygB0GhsTVz0cEFN0M7iHEhxDRcgAENBJIAOZNszmLgKG5c67Vkx+FxMkUiZsOc6MnqutswIvfMefKo6eehilZIA/qkHVp0N9LD1Xrg8iym8Ft4XWOdDC5sFJIaNjyWQW17mCk8Aa7+ixKmrB9E7Pgcj5fC4Wm5jm6qarfWCURKIlESiJRFBdIcSzMuHQlcwzysDYiO9soPBnNxfgFbjaqrGMR+RU+03tHJvx8PWykiZtussUUYVQqgKoFgALADkBXzN73PcXONydSVvgWyC+6xXq0dqbTghU9e6KCLWbW45ZeNbNNTTzOvEDcb+HismsL8gLrjoenkEJZIhLLENUFrFPqXO9OV9Ru3WroJsHkqQHvs2TfbR3f3O47jrkbqVlG9upyWynpIhBtJDMnkD+GlahwCW12vBWfyR24ro9kbfw+JH7mQE+ydGHkarqnD56fN7cuI0UD43M1Ck60lgtHbERMeZBd4yJEHElb3X7Sll+1W7QSNbLsP7LxsnuB0PgbO8Fg8ZXG5bcModVZTdWAYHmDqDWrJG6N5Y4WINjzCyBuLr7rBerBj/AJqX3G/I1sUn9RH+YeoWL+yUwPzcfuL+Qryq+vfzPqjdAs9QLJY55gis7GyqCxPIDU1nHG6R4Y3Umw5leE2F1q7IhIjzOLPITI45Fty/ZXKv2a2q+RrpdhnZYNkd4G/xN3eKxYMrlb1aSzSiJRFFsflJsNIBoWG+X6o/u+Z+luGm+zAFCNp31u4fc7z/AH8B9nU52Ai7fL1UmosLDQDcBVaSSblSr2vEXxNCrqVcBlIsQdQRWccj43B7DYjQheEAixWbo9imVmw8jFiozxsxuzR3tYniyGwJ4gqd5NfS8IxH5bT7Z7Qydz4+PxWhIzYNlOVaqNKIlESiJRFy4N8TjCd4dIx7ojRgPi7Hzrhfat5NRGzcG38yfgFt0wyJWzXLLZXH9NumIw14obNMRqd4Qd/Nu6r3DMJ6YCWXs7hx/wBLZgg28zoq62Zg5sfiQpdmZtWdtcq8T/0rpJpYqSEutYDcFuuc2Jl1cWx9gwYePJGi7rMxALNzvz8K4upxCad+0TbgBu/nFVj3ueblRe2djx9WYpVBgOkch9aBjuBO/q72seG46WIs6SrfM/pI/rPtN3SDeQPv8R9rUZ3BijkdC698lUTZ4ZTYlXRiLjQgg11HVe3iCrvJw7lb/QfpH8rhOe3WpYP3jg3nXG4tQCmk2mdk+48FWzxdG7LRdLVSoFHbK7DSw8EOdP6b3IH2Wzr4KKsK36VjKn7ws78zbA+Y2TzJUbMiWqRqvUiwY/5qX3G/I1sUn9RH+YeoWL+yUwPzcfuL+Qryq+vfzPqjdAs9QLJR21O20UPBznf+mhBI+0xRe8FqsKL6Jj6j7os38zrj3C552Ub8yGqRqvUiURKIotm+UkgaQDQsN8p9kf3fM/S3DS97MAUI2nfW7h9zvP8AfwH2dTnYCLt8vVSaiwAGgGgA3VWkkm5Uq9rxEoiURa5NsThGG8u8Z91o3Yj4op8q6n2UkIqHs3Ft/Ij4la9SMgV09d0tNKIlESiKG29jXDJBE2V3BZntcpGLAkX0zEkAX+seFVuK4gKGnMlrk5Ad/wAB/res42bZsoXBRiKd0uxEqiRSzFmLr2XuzEkm3Vn48q4WtqJK2ATyG7mmx5HNunftDy4rcYAx1gnSbaww2Gkl4gWUc2O6tXD6X5ROGbt/JbMTNtwCoueZnZmYksxuSeJNd61oaLBWwAAsFafov2UI8OZiO1KdD9Qbvib1yePVO1KIhoPUqvqn3ds8F2tUK1V4yggggEHQg7iOVehxabjIoqH6TRKuKnVRZQ5AHIX3V9Epnl8LXu1IF+atoRaNqmfRpismMtfssjBvADNf8K0cYi6SmIGtxb0UdULsXRbV9I4X5iBiPbk7IPgBVbBgA/8A1f4D4qFlIftFRWG9IjmaOSWJbKCpyEg5WtfQ77EA/HnW67BoxA6JjjnYi+4i/qCQfDgjqIXu05rrNtdNoIVXq7zSMAwROAPFjw8N9U1Ngs0jj0nVA9/JRR07na5BcdivSLiWzL1cKgggizXsdN999XUOC08bg4EkjPXgtn5GwjVdV0M6YJibQuuSQLprcMAOHf3VU4phborzNNwTn3X/AGWtLTmMXGYXXVRKBcxi+kUGHMk8rauckSDVjGhIuBwBYu1+IK1fHD5pWsp2Cwbm47tp1jbwFh3G6QROkJIUZgOlmMxZb5Jhowq72kJI8N417qllwujpWgzvPgtt0EbO2fJRWJ6fYyGVo5oocymzLYg+RzVttwWklYHMJsd9/wDSkFNG4XaV0mxekC7QVh82iC8qX7T/AFQRuj58Tu0F76E1F832e3rOJs02yb397uG4a62tpzwOabHRRm1PSIqC2HgYqNAz9lfIDh8KmhwEu60z8+74lbDKTiVo4P0mvmHWwpl45CQw79d9TSez8Rb1HEHvWbqMWyK7HanSjDwRJKz3DjMirqzA93DxNUsGF1EshZa1tTu/2tZkL3GwXE4z0mTE/uoo1H1rsfzFXseAQAdYk+5bTaRu8qW6J9PTPKIcQqqzaIy3sTyIO6tSvwVscZkhOmoP7KOam2RtNXT46ITTxxm+WMGVrEghjdUFwQQfnD9kVo0c0lHTunYbOcQ1vIdZ3/aPFV7gHOspfYOMcO0EjFiq543PrMl7ENzZTYX4hl43rucHxH5dBtHJwyPx8fitSRmwbKcq1UaURKIuU2xihFi3zhiXijEaqCzNlaXMAByJBJOguK5b2lpZZ+jLbBovck2A01/1c8FsQOAutPGxzzAWjjiKkMjPJd1YccqKV3EgjMbgkVzlO+kpnHaeXgizgG2aRzcQe8GwsQCpnBzt1lxfpQx0pWCKRVU3LnK2ZWtoCL2I3nQj41b4NBA3bkicSDxFiO46g8x7lY0IOZKr+1XqsFf+xcOI8PCg4Iv5V89rZOkqHu71TPN3ErdrWWK8JoBc2Rfn/a+I6yeZ/adj8Sa+jws2I2t4AK4YLNAU76Oyq4rO+iKpzNbsjN2Rm5C5tetPE2PfTlsfa3DebZ5d9s7a8Fr1jw2PNWL03yDA4jMBbLZdNzaWt51zGEueatua1IL9ILKkq7dWyufoLsyKLDqQgEu6QnVs2/fyKlSPGuOxmaUz22urYFttLfEG48FUSymRx7lzPpYwCK0EqgBnzK1uNrEE99WWAzvfG5jje2i2qRxN2ri9jYgx4iF1NiJF/MX/AAq6mYHxuad4K2ni7SFc/Sraow+Fkkv2iMqc8zbvhqfKuLwulE9UGnQZnkPibDxVSxhedkKkcRO0jXY3OgHcBoAO4Cu5/nmrZjAxoa3RXj0X2aMPhoowNcoZu9jqf08q4LEagz1DnbhkOQVXK/acSqt9IeLSTGuYyCAqqSNxIvcjn4112GQvipmteLHhwut6l+rUx6KMAxlllIPVhcl+DE8O+wrQx6UNiay+d7+Swq3Cwauy6Z5FwOIzKLZLAd+lrVS4U57qtmfNasN+kFlSFdwrZW90P6KRRxRyyr1krKD29QgO5VB3VyOJ4pK6QxRmwHDUqsmmJJAyCgfSxDGrYfKqhyGvYAXGlr28638Bke6N+0bi6mpCTe65Ho3Cz4qAIAWzgi97aa621tVxUvayJzn6Wztr4LYmNoyrhwSTwhs8SyFjmd45O2ze66qLAAADNoAK5OodSVLgGSFgAs0Ob1QObS43JzJtmTdUbdpuoutzZWKWbFxGO940k6wEFWTNkARgdQSRcc8l66D2ao5oDI5/ZNrEG4OuYI1t+6hneHWsusrq1rpRFqbVxwhieQjMRYKo3sxICqPFiB51i97WNLnGwGZ5BBmoHB4YrmeQ55X1d/yVeSDcB57yTXzDFMTkrpdo5NHZHAfE71YRxhgW1VapFWXpciPWYduBVh53FdV7PEdG8d636M5ELg4R2l8R+ddATYLbOivWJ541W6rMlhqlkkA91jlbxBXwrh3tpJnGxMbu/rN8wNoeIdzVES8HitnC7RjkOVWs43owKuPstY2791a89FNC3bcLt4jNvmMvDVGvBWj0u2kIMJM99SuVfebT/r5VNhcHTVLRuGZ8FPCzaeAqMru1bq2vRrsXqsM0ki6zcCPocAfHWuSxusLphGw9n1/0q2qeHO2eCjvSMzQYdYA14ncFAT2kC65O9N1uI3cq3cJcypkM5FnjI20df7XceO468VjRMIeeAXA7JwvWzxRj6TqPxq8mf0cbncArF52Wkq7yoixC20SZcnhIgJX4pmH+GK4m5qKU37UZv/i45+TrH/Iqj0fzXE+lzEi+Hj4jM/xsKuPZ9hDHu71ZUY1K4rYGFMuJgQcXX4A3P4A1eVMgjic87gVtSO2Wkrs/SpjCxjjHqISD3vYE/BSv+Y1U4HCGQl57T8/8RcDzN/ILQos3uPBcFhAS6WFzmFhzN91XTyA03VgdFZjybTxiEKIYY27OYG5I42PEcNN9c8GUFBIHOJLxnnnbhluPPMKuHyfvK+NnejZL5sRMzneQugPmdajn9oCbiJvifgs3VZ0aLLuMJhUiRUjUKq6ADdXPyzPleXvNytUkk3K4/wBKuLy4ZI/4j/gutXeARXlc/gPVbNI2778FWGAgzyRpYnMwFgLm19bDjXVOdsglb7nbLSVeade4AVVgQC12s8tu5Qci+Zbwrh3fJIyS4mR3d1W+Z6x8A3mqK73dyqjp9LfFuud3yALmc3JNrndYDU7gAK6vDc6drtkNvuAsPieZJKtaRmzHzUj6LMFnxTSHdGn4tp+V61Mcm2KbZ+8f9pVusy3FWxXHKuWri8OSRJEQsyeq3AjjG/ND+G8airXCsUkoZeLD2h+47x79FFJGHjvU/svHCaJJFBF96nerAkMh7wwI8q+mNcHNDmm4OnIrQW1WSKC6SG8mFThnZz35Ua34sD5CqX2gkLKB9t9h71LCLvC+a+bLfSiKB6Z7C+V4cqvzinMnjy86ssLrRTTXd2TkfipoZNh19ypWeJkYqwKspsQdCDXcNcHC4VoCDmFePRXaq4jDRupFwoVxxDDTX864PEaZ0E7gdDmFUysLHELe2hDEyEzBCq63b6PeD9E94qGllnjf9ASCeG/mN455KIsDsrKn+mO3RO/VxPI0CHs5zmJO69zqRyuSa7ajpujbtPaA867It7tPIBWVNB0Yz1K2OinRsM6S4u8cO9cwIVzyLWso8SL1hWVMgYWU3WfwBFx37Op8L96wqKprOqNVb6WsLWtbS263dXCuvtHa13rRvdVZ6VsXmxMcd9ES/mx/QCuvwGLZpy7ifRWFI2zSVEdBJI1xsTSkKBexO7NbS/LWt7EY5JKZ7Yxc2/8AazqTaMq3dugdQ7FlQpZ1ZjYB1OZb9xIt4E1x+Gk/KGtAJByIH3TkfIZ81VPbtCw1VM9KtsfKsS8oBC6Ko5KK7OjphTRCMZ295VxDHsMAXWdBNkthg2JmgmJKHq8qhrDvAOYE+FqrsRkbU2p45Wg361zb32t77rRrKj7I0W10w2V12AjljIkeNjI5U3uXN5Pg3DgBUVJUGOufE8FoNg0Hg3JvmM77ysaF4abcfVVpG9iCOBvXQK0Ivkrw2B0hgniRldFIUBkJClSOFjwrhqzD545TkSDv1v8A7VS+JzDayw7d6X4bDqe2JH4IhuSe8jcKypMJnmcNobLeJ/ZZRwPetHontfFSI7SoZC7XRQMqop4M50t3DMe6t/EsPpoi0bQZYZ73H/EZ37zsjvUc7mB2zHn6LkfSXi5GxCRyFLol7JfKM2trnVj32HhVnhEcTYdqIGxP2rXNu4acrnmt2iaQwk71rejnB9ZjYzwQF/hoPzrPF5dild35KSpdaNXLXDKsVA7dYnEzlt/WNf4mvotOAIm24BXEfYC7n0WY2JI5g7orlge0QLi3f51Q47DLI5haLgcOK1KtpJFl3+FxaSAtGysAbXU3FxwrnZYZIjZ4sVpkEarNUS8X10bNpMUnDOrjuzoL/ipPnX0n2flMlAy+648jl7loTCzyp2rpRKD6ULlEM3CKQZ/ccFCfAFlY9ymq3GKY1FHIxutrjwz9+izjdsuBXxXy5WKURKIoXb/RjD4vWRbPwddG8+fnVhR4nNTZNzHAqWOZzNFzEPQCeFi2GxhTxBB87aGrV2OQSNtLHdT/AClrhZ7VlxPQrFT2GIxxZeQB/wDysY8YpoR9FFZeCoY3stUtsXoPhYCGymRxuZ9QPBd1adTjVRKLN6o7vio31D3ZaLpbVU3N7qBaDbJUG8LNCd/YtkPjGbr5gA99bwxB7hszgSD+7teDh1vMkdyj6MfZyVMdKMWZcVMzEE5stwLA5dNBc23c67SljbHC1rRYW35nPPXJXMDdmMAqZ6H9HocRBiJZnZOrPZZTqoAuTbjwFalbVzQyxxxNvtevNQ1NR0Zt5qcfoNiZkjEuLbKBpG4uUHLQ2uBWi/G4IpHCNl+JGV+/l/7ULKhgzDLFS+wugmHw7B2vK43F/VB7lquqsbmlGyzqj3rySpe/LRdXVMtdRW1tl5wzx6ObZ1ByrMo/s3tzGgbeL8rirSgr+jIZLm0aEi5YT9pvLUjQ662KiezeFym2uiODlVZo5eoMmoS17nioT1swNwQOINW9PXVrHuhezbLdSNOZOljrc2utuOuLQNrP1UVhPRzK5v1mVPadbMfBLkj7Vj3VszY1TxD7zuDcwP8ALTyvzUwrr6NXW7C6DYbDkMQZX5vuHgu741R1WNTy5M6o7tfP4KKSoe/Lcuoqn1UC5LbPQSLETPM8sgLcBaw7hV3TY0+CJsYYMu9bDKksbsgLc6M9E48GzsjsxYBe1bQDXS1a9dij6tgaW2ssZZjIACuhqsUK5bpH0IhxTmQFo5DvK6hu8jn31c0eMywM2HDaA04rYjqHMFtQo3A+jOFTeWV3Hsiyj4762JPaCQjqMAKzdWO3Cy7LZ+AjgjEcShUG4D86pJ53zv25DcrWc4uNytmoVivvouuYTy8JJLJ3ogCA+BYOR3EV9QwanNPRRsdra58c1Xyuu4lTlWajXP8ASQ9ZJHhzfq2VpJQDbMoKqsZ+qSxJ55Lbiapcdr30lNtR5OcbA8N5Pu96liYHOzUXFiDh7JMT1Y0SY7gOCyH6JG7MdDxIO/iXwis+kgHX+0zv4s4g/dGY3AhbQOxkdFJhwdxHxquLHA2IUlwvcw5ivNk8EumYcxTZPBLpmHMU2TwS6ZhzFNk8EumYcxTZPBLpmHMU2TwS6htt9I4II5CZULgGyAgsW5WG7WrCkw6eWRvVIHHuUrInOOQVHOxJJO86mu6VsrB6H4vCmHCxsYxIsxdy9gQACwsx4FgmncapqwVLXTPZfZLLADiSAcuIF1WVkLnSA2yVkg1xpFsioF7REoiURRWzoESfEgKoJKyXsL2cai++2ZXP2qtKuWSWlgJJIAItu6pyNuRA8FE0AOKlMw5iqzZPBSXTMOYpsngl0zDmKbJ4JdMw5imyeCXTMOYpsngl0zDmKbJ4JdMw5imyeCXTMOYpsngl14XHMV6GOOQCXCjZcUZ7pATkOjzDdbisZ+kx3ZhovO+lWLIBSfS1A632Wb78XjcBwObuFs1GXbWTVIdHlEUzwLpGUEiLwQg5XA5A3Q255uddj7PV0lVTuEpu5p17jmP3WtMwNdkujq/UK57pEermhmbSMq0TMdyklWQk8AbML8yvOqH2ipJKil+jFy03sNbZg/FTQuDXZqMRGxIzMWSA+qgJVpB7Tkaqp4KLEjfvtXHOcyhOy0B0u8nMNPBo0LhvcbgHIcVs5v5LMNiYb+Xg+7X9KhOJ1pN+md+o/FZdGzgn7Fw/8vB92v6V585Vn4zv1H4p0bOCfsXD/wAvB92v6U+cqz8Z36j8U6NnBP2Lh/5eD7tf0p85Vn4zv1H4p0bOCfsXD/y8H3a/pT5yrPxnfqPxTo2cE/YuH/l4Pu1/SnzlWfjO/UfinRs4J+xcP/Lwfdr+lPnKs/Gd+o/FOjZwWk/RHBkknDpc6nfWXzpV/iFbAmeBYFef9j8F/Lp+P61786Vf3ynTycVpbQ6L4ON8O3URhTJkb7QYLx9vJ8a3KSuqZWSt2iSG3HgRf/jdYPqZARmupAqjJvmsV7REoiURQ8ODimmxDvHG+UrEMyhrZRdrX3auR9mreSpnpqeGON5aSC42JGpsNO5t/FRBoc4krZ/YuH/l4Pu1/StX5yrPxnfqPxWXRs4J+xcP/Lwfdr+lPnKs/Gd+o/FOjZwT9i4f+Xg+7X9KfOVZ+M79R+KdGzgn7Fw/8vB92v6U+cqz8Z36j8U6NnBP2Lh/5eD7tf0p85Vn4zv1H4p0bOCfsXD/AMvB92v6U+cqz8Z36j8U6NnBP2Lh/wCXg+7X9KfOVZ+M79R+KdGzgn7Fw/8ALwfdr+lPnKs/Gd+o/FOjZwXjbEwx0+Twf5F/SvRilaDcTO/UfinRs4LEwbDags8A3hiS8Q9oHeyDiDcgag20qYFld1SA2XcRkHngRoHHcRYE5EXzWObOXopLYH72d5V1jROqVuDMTd7cwLIL883Kuu9nKKSnpy6QWLje2+w0v71rTvDnZLoq6FQqE6VNmSKHhM+V/wCmoLsPA5Qv2qrsVqjTUj5G62sOZy92qzjbtOAWOvlqsUoiURKIlESiJREoi08TtKNGy3LP/DQF38wPVHebCtuGhmkbt2s37zjZvmdeQue5YF4GSxf+Ik9mBfKSX/6If89S/wD04eMh/Sz/AMj/AMV51z3I2xYiGDBnZgQZHJaQX4qT6nPs2FBilQ1wLCGgG+yBZviB2v8AK5To2718bI2oH7DsDILgMBZZQunWJwPeBuPdYnOvoDF9KwdU2uN7Cc9l3DuJ1HfcLxj75FSlVilSiKM2vtQRdhSOsNhrqsYJsJJLeqt+drnTmRZUFA6c7bh1B5utnst4nloM+AMb32yGq9j2JEoXLmVwPnVOWRjvLMRo1ySbEEa7q8dik7nHasWn7JF2gbgAdLDLKx706ML2+Ij9mde60cvw9Rz/AJK8tRzaXjP6mf8Ak3/knXHesuG2lG5y3Kv/AA3BR/IH1h3i4qKahmibt2u37zTdvmNORse5eh4OS3K1FmlESiJREoiURKIvCKA2zCLL0Ve0ckP8Fyi+4QHQeSsF+zX1XDKo1NKyU6kZ8xkfS6rpG7LiFN1vLBQXSIWlwjHdmdPNkLD/AGGqP2iYXUDiNxB99v3UsJ64XzXzhb6URKIlESiKuunOO2xhjNNh+obDLqAAC6rzYG1/KuowuHCqhrYng9Ifee5a8hkbmNFXn/e3tH24vux+tX//AMdoPunzUPTvXTdHNqba2lC0kUsCxq2QggoWIAO9dba860KpmF4bIGuju4i/G3nl7lk0ySDVS64Hb0S2i+Q232QBf+NT31qPqcHndtSlxPeSf54LMNlGi4vaPpM2rBI0U3Vo6mzKYxcfjVvHgWHStD2C4PeojM8ZFWjsTEYrGYGMsVVmjuzEFRI5vZBbURjS5G/cNL1z1Qylw+rJAub5DXZHE/3cBu1Odgpmlz2rhOmW19s4NB8oXDtDcBXRAVUjda1ih5HSrrDYsNneXwE7W+5NzfW9+0OOveopC8CxXNwelXaKi3WoR9ZAT8d58635MCoHm/R25Ej3aLATPG9dV0Y21tvaKM8MkCRg5S5AXXkLXPnVZV02EYe4dIy51AzP7281I10j9CrB6NYaUYGzmFp2DhjY5DJdls97liCLEm97GqDE5m/LwbnYGzbPdkerbIA6i1lNGOoqz6S9J9r7LMcUsmHKsCYyozdkcNdQBewvXS09FhuJXmY0337s/TnZQF0keS2ejPSTbuO7UKxCPd1joFTyP0vKoKyhwek+t14AklZNfK7Rd/tPZ+NfABM2GkxdwSzr+638BbQ2trVDTVVJFWGRu02PdY5+OencpXNcW23qqtr9NNr7Pk6mcqptdQRnBHNWJJI7r11ceHYZXM6VjQe8ZeYFhfwWuXyMyK1I/SxtJiAGiJOgHVj9ay/+O0H3T5lOnerJ6OLtqR4nxEmFWEkFgoDMV5ArcX865yt+aYg5jGu2hfiM/FTM6Q5krva5tbCURKIlESiL66OayYtuGdF81RSf91vKvpPs8wtoGX33PvK0Jj1yp2rpRLR2zgOuiZAcraMjey6m6nwuNRxF6jlibKwxv0IsfFeg2N1C4LFZwQRlkU5ZEO9G5d4O8HiNa+XYhQSUUxjfpuPEfzUblYMeHi4WzWis0oi1sXjo47Z2AJ3KLl291Rdm8hWxBSTT3MbchqdAOZNgPErEvA1Wv188nqIIl9qXVvKNTp9ph4VsdFSw/WO2zwZkPFxHoDzWN3HTJc16R1WDZ+IldmkkK5EaQ3AZjbsoAEU2vqBfvq0waofNVtjjAY3Uhu8Di7Nx8TbuUcrQG3Oa/ONd+tNfpf0V7P6nZmGFtXBlP2zcfhavmuPzdLXP7svJb8IsxdNjMWkS5pXVFuBdiALncNaqooZJXbMYJPcpCQNVWnpK6KPtGSGbCRhsp6t5Lhc68xf1lXUX43Nt1ddg9azD4jFUvsTmBw58CdbbhrrZa0rds3arNwsARERdyqFHgBYVyErzI8vO8381sgWFlE7cwC4tjhn1jCFpPeYFYx5dtvELVnRTuoovlLe042HIWLvPqjzUbxtnZX5l27st8LiJYJPWjYr4jgfMWNfR6eds8TZW6ELRcLGysX0E7eyTS4RzpKM6e+u8ea/7a532no+khE7dW68j8D6qendY2VidJuksWzOueXUSDrIkG9pNFde4eo1+9qo6OgdiUcezkWdVx/t1ae86jwClc/oyVw3RjolPtXEHH7RuIibxxbsyjco9mMfjVzX4lDhkXyWl7Xpz4lRMjMh2nKzYB8ksn/ptyH+Dfcjf3fJuG48DXOPHy8F7frRqPvjiP7uLd+o3hTjqZbvRTFVSlX539NG0et2k6A6RIsduR3n8xX0f2eg6KiafvZrQmN3rV9Euzuu2nBfdHmlP2Rp+JFTY5P0VE87zl5ryIXeF+gpNkpctEWhY6kx2AJ5shBRvEi/fXAtxCQjZmAkH92ZHJ3aHnbuW4YxuyXnXzx/OIJV9uLRvONj/ALWPhXvRUs31b9g8H5jweB/1Ac0u4ai62MJj45L5GBI3qbh195TZl8xWvPSTQWMjbA6HUHkRcHwKya8HRbNa6ySiLWxuKyAWGZ2OWNBvduA7hxJ4AE1u4fQyVkwjZ4ngOPw4lYPeGi6mtjYHqYlQnM2rO3tOxLMfC5NuQtX1OKNsTBGzQCw5BV5Nzdb1ZrxKIuT21husxjdpo2jhTKyWB7bSXzXFnXsjQ3A141zHtLVGFsbCwOab3BHC2h1Bz1Cngbe61cXi54Vuywy6hVylo3ZjuULZgT5gbzoK5mCmpKp9mFzN5uA5oA1JN2m3gTuzK2C5zdc1mGHmk+ckEa+xFq3gZCP9oHjUPTUsP1TNs8X6eDB/3E8l7Zx1Nls4TBRx3yKATvbeze8x1bzNa89VNPbpHXA0G4cgMh4BZBoGi2K11kqq9Pm0cuHw8APruXI7lFh+JrrfZSC75JTuy81rVJyAVKQR5mVbgXIFzuFzvrtSbC61F+nsP0mwEESL8qgCogUdobgAOFfMpcOrZpXO6M3JO5WAkYBqqy6TdKRtfH4TCQg/JhKCb6GQ8WI4KFvbxNdRQUBwulknf27eXAea1nv6RwA0V3KoAAAAA0AG4DlXBucXG51K3V5I4UFmNgBcnkBvNesY57g1ouTovCbLS2MhyGRhZ5T1jA7wDYIvkgUeINbmIPHSiJh6rBsjvt2j4uJPKyxjGVzvVXenfo9pFjEH93Lb/Qx/EfCul9l624dTO5j91r1DftKpdmY54Jo5ozZo2DjxB3eB3V1ksTZWFjtDktcGxurW6P8AR2faF9qY4hwLPFANVZFN2FuAsDYcTvrm56yno3Nw+DK+RPAkZHvztfuU4aXdcq4YiCqlbZSAVtutwt3WrhnhwcQ/XfzW2NMl66AgggEEWIOoI5GvGuLSHNNiF6ooSHC6OScP9FzqYuSMeKcA3DceBq0LBX9ZmUu8ff7x/dvI36jeFFfY109F+Y+kOOM+KxEpN88jNfuubfhavpFNEIoWsG4BaLjc3VnegDZ3axU5G4LEPH1j+Fq5f2rnsxkQ35rYpxmSrlriltpRFrYvAxy2zoCRubcy+6w7S+RrYgq5oL9G6wOo1B5g5HxCxLQdVrHDzx/NuJV9iXRvASAf7gfGtnpqWb61mweLNPFh/wC0jksbObpmseExk8y3RIYxqCWZnZSNCpQKuoP1qknpqSmfsyOc/eLANBB0Idd2R5LwOc4ZLPs3C9Xi4GLs7usisWt6oCt2VGiAEAae1reui9m6oyvkY1oawAWA456k5knv4ZWUE7bWK66usWulESiKD6QYVgyYiNSxUFJEXVmjOuYDiykXtxDNbW1VWMYf8tp9hvaGY58PH1spI37DrqHwcyzztIpDJEAiW3dYwu58QuReYuwrhaiKSjphC8Wc83d+VuTRyJue+wK22kOdfgpWqtSpREoi/P3pw2h1m0BGDpFGF8z2j/xX0T2bg6OjDvvG/wCwWjObuUJ6Ntiri9oQxSLmj7TuvNQD/wA2rdxeqNNSPkabHdzKwjbtOsrem9HmAxJIjgEcQuOsQnM7ckubZQd7cbWHE1ywxmrpGfSu2nncfsj+7vO4btTuC2Oia45aLi/RV0fMe2MQp1GFDi/Mk5VPmCTVtjtYHYa1w+3b4qOFvX5K8q4Fbqjtr9vq4P4p7f8ASWxfyPZT7dWFB9Ft1J+wMvzuyb5Zu/xUb87NUjVepFWXpP6XK6vs7DIJ5pBle2qxjf8A5uPdXW4DhT2OFXKdkDTv593qtaaQHqhUfjsI0UjRyCzKbEV2jXBwuFqK4PQR0husmCc6r+8ivyPrr8bHzNch7UUXZqWjuP7fBbVO77KszZHY6yH+Eez/AEmuU8h2k+xXO1/0mxUj7Yz/ADjJ3nk7/JTMyu3gpGq9SKB6d4/qNn4qTj1ZUeLdkD8assIh6Wtjb338s1HKbNK/LNfUVXr9G+h3Z3VbNiJGsrNIe8HQfgK+de0c/SVpaNGgD4regFmrt6oVMlESiJRFFYmZYJ8zHKky9r+qlstgNSWQkf4a1awQyVlN0bBtPYcvyuvfwDs/8ioiQx1zvUvsHCs0jYiRSnZ6uJWFmCXuzsPoliF03gIL6mw7fBcNNDBZ3admf2Hh6krUlk2yp2rdRpREoiURcvGLYjGA7+tVvEGKKx+IYeVcH7VMIqmO3FvoT8VuU56pWzXMLYSiLwmgF8gi/KfS3H9fjcTL7UrW8AbD8AK+tUcIhp2RjcAq1xu4ld36DdjGWTEysSECiM23tfUpfgDYX7tONUvtFWinjY0C7ibjgLb7bzw3A57gpYGbRV4qoAAAAA0AG4DlXAOJcbnMrdUZhdk4fDPiMQqhGl7crk6dm+uu4b6231M9S1kBNwMmhYbIbcrjeinSyXaO1JeqdlwcKGy/xCTYMfxIHIVeYhhsNDQDbF5HHXhvNlEyQvflou12d25JZuF+qT3UJzHzfN5ItU9X9FDHTjXtO5u0Hg23iSpG5kuVf9OenkksvyDZnbmc5HlX6PNVPMcW4VfYVgrImfKqzIDMA+p+Chklv1Wqc6I9CI8Bh5Wa0mJeNuskOtrg3Ve7v41p1mLvrKpjW5MDhYccxmVm2LZaTvVe+mjYPVthsUg0lRUf31UWPmv5V0OBVhk6WB2rXG3IkqCVtrFcH0e2s+ExMM6b42BtzH0l8xcVc1MDaiJ0TtCFE02N1+mhjUcYbFxm8cgCMfqSWyE+D5R3Z2r5yyFwEtG/tDrDm3Xzbc8wFvE6OCmaqVKq19O20MmCjiG+WQXHcuv52rqPZaDaqHSHcPVa9QcrKiIYyzKo3sQB4nSu6JAFytNfqLZUZwUcMTm8AVVVz/ZNYdhvqE7m4XseBr5vUhuIPdJGLSZ3H3wN7f7gNRv1G8LebdmR0U/VKpkoiURKItci+JwgG8O7HwEcgP4svxrqfZRp+UPdu2fUj4Fa1ToF09d0tRKIlESiJRFz/SGExSLiQOxl6ua3BQSVl8FJYHua/CqXHMONZT9TttzHfxHj6hSxP2XZoDfUbq+bkEGxW+vmWQKCx3AEnwGtesaXODRvQ5KsuknpYgMMiYWKd5GUqGZcqi+mbfc11dF7MzNlDp3CwzyzutZ9QCMlSHUufot8DXbLUVi+i7ptHs+OWKeGYh3zhkW5GgFiDblXP41hElc5ro3AW4qaKUM1Xbyel7BgaRYsnlkA/wDlVGPZap++33qb5Q1cF0+9Ik2OTqYYnhhPrg6u/cSNy91X2F4HHRO6Rx2nbuA5KGSYuyU76PsSuzdlS4qQMHnkKR2W50BCm3IHMfKtTEoTX4gynHZYLu+HPd4rJh2GE8VDdK/SPNNEMNg45IYAuQsb9ayjTePVv3a99blHgrGTGonO28m/cCeAWLpSRsjRfXok2/hcGzieGbrpGCpIq5gFNhl5rrvrDHaCpq2gROAaMyCkL2tOau3bOIWPDzO+irGxPwNcPQxl9VG1uu0PVbjz1Sqj6edPMNisD8mihnZ+xZmXKqlbajieI867LDcHqKesdO9wsb5Dfdaj5QW2CqjqG9lvga6ZQKwugfTs4WB8JiopXga4VkHbTNvAB3i+o5GqPEMJM0zamE2e22uhtx9OSlZJYbJ0VkN6R8NFh8PJL1rNIhNkQk3XQki/ZudQO+uck9nah9RI2KwaDlc7jmOdtFOJ2houqk9JHSttozIyROkUYKoGHaJJ1Y204DSupwjDBQxFpN3HVa8km2VzeynaKaKUxswR1crY62INqspWbbHMva4I81gDYr9F9FemuH2iWjSOVWC3dZFGWx0Ivexr5zX4PPQASlwtfIg53W8yUPyUnG5wpCuScOTZHOpiPBHPscA3DceBqNzRXgvYLSjUD7fe3+7i3fqN4TsZHT0UvVUpUoi8JoBfIInR6LrZGxJ9TL1cPepILyeDEKB3IDxr6TgWHGjp+v23Znu4Dw9StCZ+07JdBV0okoiURKIlEQiiKAm2CyEnCuqrv6lwTH9gjtR+Go5CqjEMEpqw7bhsu4jfzG/171IyVzVFYTaMrorjD6MLi0i218QD+FcRUUNPDK6MzZtNuwf2utsPcReywFZJZeqkSJEyZ3CEs5BJCoWygKDZr2vou/WpQYaeHp43Fzr2btCwBAuSBc3IuLXtmb2yXmbjYqYWBQLBVAHCwqoMjybknzUtgveqX2V+ArzbdxSydUvsr8BTbdxSydUvsr8BTbdxSyj8gkxFrDJAN3DrXH5qn/u1v3MNJf7Uh/4N+Lv+lYau5KQ6pfZX4CtDbdxWdkES+yPgKbbuKWWLaA/dS+435GpqT+oj/MPULx/ZK8wUS9XH2V9ReA5Cvap7unfnvPqjRkFm6pfZX4CoNt3Fe2Tql9lfgKbbuKWUf1YjxFrDLMumg0kQa/5kt90a39ozUl75xn/i74O/6lho7mpDql9lfgK0Nt3FZ2Tql9lfgKbbuKWXqoBuAHgK8LidSvUdAQQQCCLEHUEcjRri0hzTYhCLqGgMsMhhjCyRhQ6B2KuFuQUDWIYKbWvbRhrVzIKephFRIS15NnEC7SbXBIuLFwve18wclCNpp2QtifaMqqzfJnGUFiS8YFgLnUMT+Fa8dFTveGicZm2TXXz5gD3rIvcBot/B7GaYK2JZchAbqEvkN9R1jHV/dso5g13GH4HT0Z2+07id3Ibvee9aj5XOyXRAVcqJe0RKIlESiJREoiURcpiY/kjMH/8ALsxZJOEeY3Mb+ytycrbraG1hfkMewWSV5qYBcntDfzHHvGu/NbMMoA2SsGBlVsTPlIP7uI3BBFry8u+/xrnaljmUcQcLdZ+uWfUU7Td5UnVapEoiURYsVOI0d29VQWPgNakhidNI2NmpNh4rwmwusGyYGSMZ/XcmST321I8Boo7lFbFdM2SY7HZb1W8hl79eZWLBYZrcrTWaURYMf81L7jfka2KT+oj/ADD1Cxf2SmB+bj9xfyFeVX17+Z9UboFnqBZJRFp7WgLRkp66ESJ7y62+0Lqe5jW5QytjmAf2XdV3I5X8MjzCweLjJZ8NOHRXX1WAYeBF615onRSOjfqDY+CyBuLrLUa9SiJRFFY7EImKhLuiDqZdWIUetDYa+B+Bqzp4ZJKKQMaT12aC+5/DmFG4gPF/5os8afK+xHfqP7WX6Lr/AAkP0s24sNAL633XuB4HIyQVFQLW0B1vxPC24a398M0wI2Wrra7NaqURKIlESiJREoiURKIhFEXObdwawsmIjRVVbrMFAHYaxEhtvyMNfqsx4VUY3QGspS1vabmO/iPEe+ykifsuX2DXzMgg2KsF7REoijtpduSKHgT1snuIRlHm+XxCtVhSfRRSVG/st/M7U+Db+JCjfmQ1SNV6kSiJRFgx/wA1L7jfka2KT+oj/MPULF/ZKYH5uP3F/IV5VfXv5n1RugWeoFklESiKO2d2Hlh4A9anuOSSPJ83gCtWFX9LFHUbz1Xfmbax8W25kFRsyJapGq9SJRF4TbU6CvQCTYInR3DCQyYh1BD2WIMP7Jb2ex3ZmLHwy19NwahNHShju0czzO7wHvuq+V+0666CrVRpREoiURKIlESiJREoiURKIvCKIufm2LJEb4Yq0f8AAckBf6b2OUfUII5FRVFiWAwVhMjTsv4jQ8x+48bqWOYtyWv8okGjYbEA9wRh8Vciucf7L1gORafH4hbAqGrVjx0soPVR5BcqXlIuCpINo0JJIIIsStaM1FDRvLKl13D7LR45uIAHgHLIPLh1V8YTCiLE6szGWK5dt7Mja7tBo4sBYWWsp5/lFHkAAx2QG4OHmc25k5klGjZfzUvVQpUoiURa+0D+6l9xvyNbFH/UR/mHqFi/sle4H5uP3F/IV5VfXv5n1RvZCz1AskoiURQ+Jw3W4k5WZGijGV14M5JsRuYZVFweDDuNW8M/yejAc0OD3G4O8NAGuoNzkRvHC4UJG0/kskm0JIlJniuq75IiCtuZRiGXwGbxqNlHDUvDad9idGvGfg4Ag8zs8lkXlvaC2hinPq4fEseRQIPi5UVvM9ma1xs7ZHj8AVgahq2INiySkHE5Vj39QhzZv6j2Fx9QC3MkV0uGYDDRnpHHafx3DkP38rLXkmLsl0IFXqiSiJREoiURKIlESiJREoiURKIlESiJRFB4/Y7h2kw5QFzd4nuEZt2cMASjWtfQg23X1qpxPB4a6xcdlw3j9xv93NSRylijsfgMS+XLCFdGDq7SLkvuI0BYgqWX1RvqnpPZuSJzg+QFjhY5G/EciCAVK6cHdmtjDYgPfgymzofWRuRH4g7iCCNDXMV+HzUUmxJv0I0P84LYY8PFws1aKzSgBKKPxi9cREpHV3vK3Agf2QO67fS5LfmKt6aA0sfymTJ2jAdbn7VtbDdxNjuzicdo7I8V7gUMP7piMl/3LX3rv6o/WXcOagcjWVTSuqo/lcRBP2wNbjV1tbHU8CTuXjXbJ2T4LfqmUyURYMViMg0BZjoiD1nbgo/5O4C5OgrdoKCWtlEcfidwH881g94YLlY8DszExhs0cbszF2dXsCTu0ZbgAAKN+iiuqrPZt8r29HIA0AAAjQD1ubk6ZlazJ7ahbeF2M7sr4kplUhlhS5XMNQzsQC9jqBYAEX10tZ4ZgkFEdu+0/id3IbveVhJKXqfq5USURKIlESiJREoiURKIlESiJREoiURKIlESiJREoij9o7IjmIZgyyAWEiHK4HK/0h9U3HdUU0Ec7NiVocO9egkaKPbYuIHq4mMj+8hu3xSRR+FUcnszQuNxtDkfiCVKJ3hfadHi3z87uOKRjqkPjYlyO7NatulwOipztNZc8XZ/69yxdK529YP2JND2cOYniHqxyFkKD2Q6q2ZeV1uOZrVxD2ehq5DK1xa467wfDL18FkyYtFl8ybEnnUpP1McZ9YITI7DkGZVCeNieVjrWFB7ORUsolc8uI0+yPHMk+duK9fOXC1lsP0fdfmMQyjgsq9ao8DdX+LGtupwGinO0W7J/ty92nuWLZntXyuxcQfXxKAf3cNm+LyOPwrWj9maFhudp3M/ABemd5Ujs3ZMcNyoLOdGkc5nbuudw+qLDuq8hhjhZsRtAHAKIknMrfqVeJREoiURKIlESiJREoiURKIlESiJREoiURKIlESiJREoiURKIlESiJREoiURKIlESiJREoiURKIlESiJREoiUR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jpeg;base64,/9j/4AAQSkZJRgABAQAAAQABAAD/2wCEAAkGBxQTEhIUEhMSFhUXGBwWFxYWGRoZFhkYHCAYHRwWHBsbHCggGRslHRwXITEhJykrLi4uGB8zODMuNyktLisBCgoKDg0OGxAQGzQkICY0NDcvNCwsNC8sLiwsNCwsLzQuLCwsLCwsLC8vLCwsNC4sNCwsLCwsLCwsLCw0LCwsLP/AABEIAOEA4QMBEQACEQEDEQH/xAAcAAEAAgMBAQEAAAAAAAAAAAAABQcDBAYBAgj/xABJEAACAQIDBAYFCQUHAQkAAAABAgMAEQQSIQUxQVEGEyJhcYEHMlJykRQzQmKCk6Gx0RUjU1RzQ2ODkqKyweEWFyQ0RLPC0vH/xAAbAQEAAgMBAQAAAAAAAAAAAAAAAwUCBAYBB//EAEERAAEDAgMEBwMLBAEEAwAAAAEAAgMEEQUhMRJBUXETIjJhgZGxBqHRFBUjM0JSU3KSwfA0YoLhorLC0vEWJEP/2gAMAwEAAhEDEQA/ALxoiURKIlESiJREoiURKIlEWrj9oRwqGlcKCbC+9jyVRqx7gK8c4NFzkEUa3SIn1MNiGHM9Wn4O4b4gVVSY5QRmxkHgCfeAQpBE87l9R9JIx88ksH1pACnm6MyqPeIrYpsSpKk2ikBPDQ+RsV45jm6hYf27LJrBEnV/RklYguPaVFUnKeBJHhWhW+0FLTPMebnDW2g7rnfyus2QucLoNuyx6zxJ1fGSJicg9pkYA5RxIJtypRe0FLUvEebXHS+h7rjfzsj4XNF1mk6SRf2Kyz98QGTydyqHyJqwqcRpaY2lkAPDU+QuVG1jnaBfI6REevhsSo5jq3t5JIW+ANa0eOUDzYSDxBHvIAWRieNyksBtCOYExOGtoRuZTyZTqp7iKtWuDhcG4Ua2q9RKIlESiJREoiURKIlESiJREoiURKIlESiJREoiURQuP202do8Ogdl0d2NokPs6au31Ru4kVWYhi1PQi0hu46Aa/wCh/BdSMjc/RR2K2tiogGLQSXYKIxGyFmOgCtna3PUHQGquk9pWzyFro7NAJJvewHHIcueSkdBsjVfWGwpDGSQ55m9Z+AHsIPooOXHebmuYxPFZa5+eTNw+PE/wKeOIMHetqqpSpRFFPH8mYMmkLGzpwjJNhIvJb+su7XNpre0a/wCXMLH/AFoHVO9wH2TxNuydfsm+VoiNg3GiKnyliW+YUkKnCVgbF25oCCAu42ub6Uc75C0Nb9aRcn7gOgHBxGZOo0Fs07Zz0UoBVWTc3KlXtEWrisJdhJG2SZfVccR7Dj6aHkfEWOtWmGYrNQvyzZvHw4H+FRyRh4XzhNqYqUFg8MZDFWj6tnysOBbOCeBuANCDXTVftL0EgDY7tIBB2rXB8Dy5gha7YLjVSGA202dY8QiqzGySISY3O/Lrqjb7A3B4EnSrXDsWgrhZmThqDr4cR/CFG+Ms1U3Voo0oiURKIlESiJREoiURKIlESiJREoiURQeK26WZkwyByps0jG0SkbwCNZGHEDQbiQaq8Qxenosnm7uA18eH8sFIyNz9Fql8SdTibHlHEgX/AF5j+Nc4/wBrJb9SMAd5J9LKcUw3laMGHnhWylJluSQRkkJJJJzXKsxJJ1C+NVNRU01bKZJbscd/ab5WDgOW1yUga5gsM18wYpZ8Qlr/ALpGYqwsyyMQozDgQofye+40lp30tI7a+24AEZgtAvkd4Jt4ixzQODnclL1UqVKIlEWttFQYZQRcFGBHka2aMkVEZH3h6hYv7JXuzkAiiAFgEUAeQryrcXVEhP3j6lGdkLYrXWSURKIojEYpYcQxYm0qKQoF2aRDl7IGpYqy+SVbRU76qkaG/YcRc5ANcL5ncAQfE21URcGu5r6ngnnWzZIVuCBbrJQQQwNwQqMCAdM27fXtPUU1DKJIyXuG/st4cC4jns8kc1zxY5Lf63FDUYhT3PEpH+kqfxq3Z7WSX68Qt3G37FRGm71s4TbxDBMSgjJNlkU3iYnctyAUY8jpwBNdFh+L01blGbO4HXw4+HjZQvjczVTlWajSiJREoiURKIlESiJREoiURKIoTpJiW/dwISrS3LsNCsS2zEHgxJVQfrE8KrsVrvkdM6Qa6Dmfhr4LONm06ywQxBVCqAFAsANAAOAr5e97pHF7jcnVWAFhYL7rFepRFG40dXNFLwb9zIfH5tj4P2f8SrGnJmp3wHVvWb4doeLet/io3ZODlJVXKRKIlEWDH/NS+435Gtik/qI/zD1Cxf2SmB+bj9xfyFeVX17+Z9UboFnqBZJREoijcEBJNJLvC/uY/s/OMPF+z/h1Y1BMNOyAanrO8eyPBuf+Sjbm4lSVVykSiL4miVlKsAykWIOoIPA1kx7o3B7DYjQrwi+RWbo7iyM8EjEmOxRmOrRNfLc8WUhlJ42B419Pwqv+W0wkPa0PMfHX3KvkZsuspyrJYJREoiURKIlESiJREoiURcvisS2JZrMy4dSVAUlWlINixYaiO4IAB7VrnQgVyuOY46nf0FP2t54dw7/TnpsRQ7WZWjs/CImKmCIqgRRaAW9Zprn/AEr8K5yrqZpqOMyuLiXP17gy3qfNTtaA82/mql6qVKlESiLBjcMJI3Q6BgRcbweDDvBsfKpqacwStlbuPnxHiMli4XFlj2ZiTJGrNo4urjk6nKw8Lg27rVJWwCGYtb2dW97TmPcfNGG4W3WqskoiwY/5qX3G/I1sUn9RH+YeoWL+yUwPzcfuL+Qryq+vfzPqjdAs9QLJKItXaeJMcbFdXNlQc3Y5V8rkE9wNbVFC2aYNd2Rm78ozPuGXesXmwWTB4YRxog1CgC53nmT3k6+dR1Ezp5XSO3m/Lu8NF60WFlmqFepREoiido4RHxEGdEcdXKLMAw3xEHXiNfiatKWeWKjlMbi2zmaG2543fzJROaC4XW3h5zhSCCThyQHRiT1VzYSITqEB3ruA1FrEHosDxx8zxT1BuToePcf2PgoZobZhdVXWrWSiJREoiURKIlESiKExm3rlkw6dawuGfNliU8RnscxHJQbcbVXV2K01HlK7PgMz/rxss2RudooXBYPExxxoJMOAihfm3N7C179YPyrgqiooppXSFj+sSe2Br3bB9VuNa8C1wsTzSRTCSZUEbJ1bSISQCDdCwIuguXF7kdoaipRHBUUxhpyS4HaDXAXOVnAEGxOQNrA5GwK8uWuu5TdUqmSiJREoijo/3eIZfozDOP6iABh5rkP2Gqwf9NSB2+M2P5XZjyNx4hRjJ3NSNV6kSiLBj/mpfcb8jWxSf1Ef5h6hYv7JTA/Nx+4v5CvKr69/M+qN0Cz1Askoijn/AHmIUfRhGc/1HBCjyTMftrVg36GkLt8hsPytzPm6w/xKjObuSkar1IlESiJRFCiWSWbrIVQxqhjWR2IUkkF2UAEsOygB0GhsTVz0cEFN0M7iHEhxDRcgAENBJIAOZNszmLgKG5c67Vkx+FxMkUiZsOc6MnqutswIvfMefKo6eehilZIA/qkHVp0N9LD1Xrg8iym8Ft4XWOdDC5sFJIaNjyWQW17mCk8Aa7+ixKmrB9E7Pgcj5fC4Wm5jm6qarfWCURKIlESiJRFBdIcSzMuHQlcwzysDYiO9soPBnNxfgFbjaqrGMR+RU+03tHJvx8PWykiZtussUUYVQqgKoFgALADkBXzN73PcXONydSVvgWyC+6xXq0dqbTghU9e6KCLWbW45ZeNbNNTTzOvEDcb+HismsL8gLrjoenkEJZIhLLENUFrFPqXO9OV9Ru3WroJsHkqQHvs2TfbR3f3O47jrkbqVlG9upyWynpIhBtJDMnkD+GlahwCW12vBWfyR24ro9kbfw+JH7mQE+ydGHkarqnD56fN7cuI0UD43M1Ck60lgtHbERMeZBd4yJEHElb3X7Sll+1W7QSNbLsP7LxsnuB0PgbO8Fg8ZXG5bcModVZTdWAYHmDqDWrJG6N5Y4WINjzCyBuLr7rBerBj/AJqX3G/I1sUn9RH+YeoWL+yUwPzcfuL+Qryq+vfzPqjdAs9QLJY55gis7GyqCxPIDU1nHG6R4Y3Umw5leE2F1q7IhIjzOLPITI45Fty/ZXKv2a2q+RrpdhnZYNkd4G/xN3eKxYMrlb1aSzSiJRFFsflJsNIBoWG+X6o/u+Z+luGm+zAFCNp31u4fc7z/AH8B9nU52Ai7fL1UmosLDQDcBVaSSblSr2vEXxNCrqVcBlIsQdQRWccj43B7DYjQheEAixWbo9imVmw8jFiozxsxuzR3tYniyGwJ4gqd5NfS8IxH5bT7Z7Qydz4+PxWhIzYNlOVaqNKIlESiJRFy4N8TjCd4dIx7ojRgPi7Hzrhfat5NRGzcG38yfgFt0wyJWzXLLZXH9NumIw14obNMRqd4Qd/Nu6r3DMJ6YCWXs7hx/wBLZgg28zoq62Zg5sfiQpdmZtWdtcq8T/0rpJpYqSEutYDcFuuc2Jl1cWx9gwYePJGi7rMxALNzvz8K4upxCad+0TbgBu/nFVj3ueblRe2djx9WYpVBgOkch9aBjuBO/q72seG46WIs6SrfM/pI/rPtN3SDeQPv8R9rUZ3BijkdC698lUTZ4ZTYlXRiLjQgg11HVe3iCrvJw7lb/QfpH8rhOe3WpYP3jg3nXG4tQCmk2mdk+48FWzxdG7LRdLVSoFHbK7DSw8EOdP6b3IH2Wzr4KKsK36VjKn7ws78zbA+Y2TzJUbMiWqRqvUiwY/5qX3G/I1sUn9RH+YeoWL+yUwPzcfuL+Qryq+vfzPqjdAs9QLJR21O20UPBznf+mhBI+0xRe8FqsKL6Jj6j7os38zrj3C552Ub8yGqRqvUiURKIotm+UkgaQDQsN8p9kf3fM/S3DS97MAUI2nfW7h9zvP8AfwH2dTnYCLt8vVSaiwAGgGgA3VWkkm5Uq9rxEoiURa5NsThGG8u8Z91o3Yj4op8q6n2UkIqHs3Ft/Ij4la9SMgV09d0tNKIlESiKG29jXDJBE2V3BZntcpGLAkX0zEkAX+seFVuK4gKGnMlrk5Ad/wAB/res42bZsoXBRiKd0uxEqiRSzFmLr2XuzEkm3Vn48q4WtqJK2ATyG7mmx5HNunftDy4rcYAx1gnSbaww2Gkl4gWUc2O6tXD6X5ROGbt/JbMTNtwCoueZnZmYksxuSeJNd61oaLBWwAAsFafov2UI8OZiO1KdD9Qbvib1yePVO1KIhoPUqvqn3ds8F2tUK1V4yggggEHQg7iOVehxabjIoqH6TRKuKnVRZQ5AHIX3V9Epnl8LXu1IF+atoRaNqmfRpismMtfssjBvADNf8K0cYi6SmIGtxb0UdULsXRbV9I4X5iBiPbk7IPgBVbBgA/8A1f4D4qFlIftFRWG9IjmaOSWJbKCpyEg5WtfQ77EA/HnW67BoxA6JjjnYi+4i/qCQfDgjqIXu05rrNtdNoIVXq7zSMAwROAPFjw8N9U1Ngs0jj0nVA9/JRR07na5BcdivSLiWzL1cKgggizXsdN999XUOC08bg4EkjPXgtn5GwjVdV0M6YJibQuuSQLprcMAOHf3VU4phborzNNwTn3X/AGWtLTmMXGYXXVRKBcxi+kUGHMk8rauckSDVjGhIuBwBYu1+IK1fHD5pWsp2Cwbm47tp1jbwFh3G6QROkJIUZgOlmMxZb5Jhowq72kJI8N417qllwujpWgzvPgtt0EbO2fJRWJ6fYyGVo5oocymzLYg+RzVttwWklYHMJsd9/wDSkFNG4XaV0mxekC7QVh82iC8qX7T/AFQRuj58Tu0F76E1F832e3rOJs02yb397uG4a62tpzwOabHRRm1PSIqC2HgYqNAz9lfIDh8KmhwEu60z8+74lbDKTiVo4P0mvmHWwpl45CQw79d9TSez8Rb1HEHvWbqMWyK7HanSjDwRJKz3DjMirqzA93DxNUsGF1EshZa1tTu/2tZkL3GwXE4z0mTE/uoo1H1rsfzFXseAQAdYk+5bTaRu8qW6J9PTPKIcQqqzaIy3sTyIO6tSvwVscZkhOmoP7KOam2RtNXT46ITTxxm+WMGVrEghjdUFwQQfnD9kVo0c0lHTunYbOcQ1vIdZ3/aPFV7gHOspfYOMcO0EjFiq543PrMl7ENzZTYX4hl43rucHxH5dBtHJwyPx8fitSRmwbKcq1UaURKIuU2xihFi3zhiXijEaqCzNlaXMAByJBJOguK5b2lpZZ+jLbBovck2A01/1c8FsQOAutPGxzzAWjjiKkMjPJd1YccqKV3EgjMbgkVzlO+kpnHaeXgizgG2aRzcQe8GwsQCpnBzt1lxfpQx0pWCKRVU3LnK2ZWtoCL2I3nQj41b4NBA3bkicSDxFiO46g8x7lY0IOZKr+1XqsFf+xcOI8PCg4Iv5V89rZOkqHu71TPN3ErdrWWK8JoBc2Rfn/a+I6yeZ/adj8Sa+jws2I2t4AK4YLNAU76Oyq4rO+iKpzNbsjN2Rm5C5tetPE2PfTlsfa3DebZ5d9s7a8Fr1jw2PNWL03yDA4jMBbLZdNzaWt51zGEueatua1IL9ILKkq7dWyufoLsyKLDqQgEu6QnVs2/fyKlSPGuOxmaUz22urYFttLfEG48FUSymRx7lzPpYwCK0EqgBnzK1uNrEE99WWAzvfG5jje2i2qRxN2ri9jYgx4iF1NiJF/MX/AAq6mYHxuad4K2ni7SFc/Sraow+Fkkv2iMqc8zbvhqfKuLwulE9UGnQZnkPibDxVSxhedkKkcRO0jXY3OgHcBoAO4Cu5/nmrZjAxoa3RXj0X2aMPhoowNcoZu9jqf08q4LEagz1DnbhkOQVXK/acSqt9IeLSTGuYyCAqqSNxIvcjn4112GQvipmteLHhwut6l+rUx6KMAxlllIPVhcl+DE8O+wrQx6UNiay+d7+Swq3Cwauy6Z5FwOIzKLZLAd+lrVS4U57qtmfNasN+kFlSFdwrZW90P6KRRxRyyr1krKD29QgO5VB3VyOJ4pK6QxRmwHDUqsmmJJAyCgfSxDGrYfKqhyGvYAXGlr28638Bke6N+0bi6mpCTe65Ho3Cz4qAIAWzgi97aa621tVxUvayJzn6Wztr4LYmNoyrhwSTwhs8SyFjmd45O2ze66qLAAADNoAK5OodSVLgGSFgAs0Ob1QObS43JzJtmTdUbdpuoutzZWKWbFxGO940k6wEFWTNkARgdQSRcc8l66D2ao5oDI5/ZNrEG4OuYI1t+6hneHWsusrq1rpRFqbVxwhieQjMRYKo3sxICqPFiB51i97WNLnGwGZ5BBmoHB4YrmeQ55X1d/yVeSDcB57yTXzDFMTkrpdo5NHZHAfE71YRxhgW1VapFWXpciPWYduBVh53FdV7PEdG8d636M5ELg4R2l8R+ddATYLbOivWJ541W6rMlhqlkkA91jlbxBXwrh3tpJnGxMbu/rN8wNoeIdzVES8HitnC7RjkOVWs43owKuPstY2791a89FNC3bcLt4jNvmMvDVGvBWj0u2kIMJM99SuVfebT/r5VNhcHTVLRuGZ8FPCzaeAqMru1bq2vRrsXqsM0ki6zcCPocAfHWuSxusLphGw9n1/0q2qeHO2eCjvSMzQYdYA14ncFAT2kC65O9N1uI3cq3cJcypkM5FnjI20df7XceO468VjRMIeeAXA7JwvWzxRj6TqPxq8mf0cbncArF52Wkq7yoixC20SZcnhIgJX4pmH+GK4m5qKU37UZv/i45+TrH/Iqj0fzXE+lzEi+Hj4jM/xsKuPZ9hDHu71ZUY1K4rYGFMuJgQcXX4A3P4A1eVMgjic87gVtSO2Wkrs/SpjCxjjHqISD3vYE/BSv+Y1U4HCGQl57T8/8RcDzN/ILQos3uPBcFhAS6WFzmFhzN91XTyA03VgdFZjybTxiEKIYY27OYG5I42PEcNN9c8GUFBIHOJLxnnnbhluPPMKuHyfvK+NnejZL5sRMzneQugPmdajn9oCbiJvifgs3VZ0aLLuMJhUiRUjUKq6ADdXPyzPleXvNytUkk3K4/wBKuLy4ZI/4j/gutXeARXlc/gPVbNI2778FWGAgzyRpYnMwFgLm19bDjXVOdsglb7nbLSVeade4AVVgQC12s8tu5Qci+Zbwrh3fJIyS4mR3d1W+Z6x8A3mqK73dyqjp9LfFuud3yALmc3JNrndYDU7gAK6vDc6drtkNvuAsPieZJKtaRmzHzUj6LMFnxTSHdGn4tp+V61Mcm2KbZ+8f9pVusy3FWxXHKuWri8OSRJEQsyeq3AjjG/ND+G8airXCsUkoZeLD2h+47x79FFJGHjvU/svHCaJJFBF96nerAkMh7wwI8q+mNcHNDmm4OnIrQW1WSKC6SG8mFThnZz35Ua34sD5CqX2gkLKB9t9h71LCLvC+a+bLfSiKB6Z7C+V4cqvzinMnjy86ssLrRTTXd2TkfipoZNh19ypWeJkYqwKspsQdCDXcNcHC4VoCDmFePRXaq4jDRupFwoVxxDDTX864PEaZ0E7gdDmFUysLHELe2hDEyEzBCq63b6PeD9E94qGllnjf9ASCeG/mN455KIsDsrKn+mO3RO/VxPI0CHs5zmJO69zqRyuSa7ajpujbtPaA867It7tPIBWVNB0Yz1K2OinRsM6S4u8cO9cwIVzyLWso8SL1hWVMgYWU3WfwBFx37Op8L96wqKprOqNVb6WsLWtbS263dXCuvtHa13rRvdVZ6VsXmxMcd9ES/mx/QCuvwGLZpy7ifRWFI2zSVEdBJI1xsTSkKBexO7NbS/LWt7EY5JKZ7Yxc2/8AazqTaMq3dugdQ7FlQpZ1ZjYB1OZb9xIt4E1x+Gk/KGtAJByIH3TkfIZ81VPbtCw1VM9KtsfKsS8oBC6Ko5KK7OjphTRCMZ295VxDHsMAXWdBNkthg2JmgmJKHq8qhrDvAOYE+FqrsRkbU2p45Wg361zb32t77rRrKj7I0W10w2V12AjljIkeNjI5U3uXN5Pg3DgBUVJUGOufE8FoNg0Hg3JvmM77ysaF4abcfVVpG9iCOBvXQK0Ivkrw2B0hgniRldFIUBkJClSOFjwrhqzD545TkSDv1v8A7VS+JzDayw7d6X4bDqe2JH4IhuSe8jcKypMJnmcNobLeJ/ZZRwPetHontfFSI7SoZC7XRQMqop4M50t3DMe6t/EsPpoi0bQZYZ73H/EZ37zsjvUc7mB2zHn6LkfSXi5GxCRyFLol7JfKM2trnVj32HhVnhEcTYdqIGxP2rXNu4acrnmt2iaQwk71rejnB9ZjYzwQF/hoPzrPF5dild35KSpdaNXLXDKsVA7dYnEzlt/WNf4mvotOAIm24BXEfYC7n0WY2JI5g7orlge0QLi3f51Q47DLI5haLgcOK1KtpJFl3+FxaSAtGysAbXU3FxwrnZYZIjZ4sVpkEarNUS8X10bNpMUnDOrjuzoL/ipPnX0n2flMlAy+648jl7loTCzyp2rpRKD6ULlEM3CKQZ/ccFCfAFlY9ymq3GKY1FHIxutrjwz9+izjdsuBXxXy5WKURKIoXb/RjD4vWRbPwddG8+fnVhR4nNTZNzHAqWOZzNFzEPQCeFi2GxhTxBB87aGrV2OQSNtLHdT/AClrhZ7VlxPQrFT2GIxxZeQB/wDysY8YpoR9FFZeCoY3stUtsXoPhYCGymRxuZ9QPBd1adTjVRKLN6o7vio31D3ZaLpbVU3N7qBaDbJUG8LNCd/YtkPjGbr5gA99bwxB7hszgSD+7teDh1vMkdyj6MfZyVMdKMWZcVMzEE5stwLA5dNBc23c67SljbHC1rRYW35nPPXJXMDdmMAqZ6H9HocRBiJZnZOrPZZTqoAuTbjwFalbVzQyxxxNvtevNQ1NR0Zt5qcfoNiZkjEuLbKBpG4uUHLQ2uBWi/G4IpHCNl+JGV+/l/7ULKhgzDLFS+wugmHw7B2vK43F/VB7lquqsbmlGyzqj3rySpe/LRdXVMtdRW1tl5wzx6ObZ1ByrMo/s3tzGgbeL8rirSgr+jIZLm0aEi5YT9pvLUjQ662KiezeFym2uiODlVZo5eoMmoS17nioT1swNwQOINW9PXVrHuhezbLdSNOZOljrc2utuOuLQNrP1UVhPRzK5v1mVPadbMfBLkj7Vj3VszY1TxD7zuDcwP8ALTyvzUwrr6NXW7C6DYbDkMQZX5vuHgu741R1WNTy5M6o7tfP4KKSoe/Lcuoqn1UC5LbPQSLETPM8sgLcBaw7hV3TY0+CJsYYMu9bDKksbsgLc6M9E48GzsjsxYBe1bQDXS1a9dij6tgaW2ssZZjIACuhqsUK5bpH0IhxTmQFo5DvK6hu8jn31c0eMywM2HDaA04rYjqHMFtQo3A+jOFTeWV3Hsiyj4762JPaCQjqMAKzdWO3Cy7LZ+AjgjEcShUG4D86pJ53zv25DcrWc4uNytmoVivvouuYTy8JJLJ3ogCA+BYOR3EV9QwanNPRRsdra58c1Xyuu4lTlWajXP8ASQ9ZJHhzfq2VpJQDbMoKqsZ+qSxJ55Lbiapcdr30lNtR5OcbA8N5Pu96liYHOzUXFiDh7JMT1Y0SY7gOCyH6JG7MdDxIO/iXwis+kgHX+0zv4s4g/dGY3AhbQOxkdFJhwdxHxquLHA2IUlwvcw5ivNk8EumYcxTZPBLpmHMU2TwS6ZhzFNk8EumYcxTZPBLpmHMU2TwS6htt9I4II5CZULgGyAgsW5WG7WrCkw6eWRvVIHHuUrInOOQVHOxJJO86mu6VsrB6H4vCmHCxsYxIsxdy9gQACwsx4FgmncapqwVLXTPZfZLLADiSAcuIF1WVkLnSA2yVkg1xpFsioF7REoiURRWzoESfEgKoJKyXsL2cai++2ZXP2qtKuWSWlgJJIAItu6pyNuRA8FE0AOKlMw5iqzZPBSXTMOYpsngl0zDmKbJ4JdMw5imyeCXTMOYpsngl0zDmKbJ4JdMw5imyeCXTMOYpsngl14XHMV6GOOQCXCjZcUZ7pATkOjzDdbisZ+kx3ZhovO+lWLIBSfS1A632Wb78XjcBwObuFs1GXbWTVIdHlEUzwLpGUEiLwQg5XA5A3Q255uddj7PV0lVTuEpu5p17jmP3WtMwNdkujq/UK57pEermhmbSMq0TMdyklWQk8AbML8yvOqH2ipJKil+jFy03sNbZg/FTQuDXZqMRGxIzMWSA+qgJVpB7Tkaqp4KLEjfvtXHOcyhOy0B0u8nMNPBo0LhvcbgHIcVs5v5LMNiYb+Xg+7X9KhOJ1pN+md+o/FZdGzgn7Fw/8vB92v6V585Vn4zv1H4p0bOCfsXD/wAvB92v6U+cqz8Z36j8U6NnBP2Lh/5eD7tf0p85Vn4zv1H4p0bOCfsXD/y8H3a/pT5yrPxnfqPxTo2cE/YuH/l4Pu1/SnzlWfjO/UfinRs4J+xcP/Lwfdr+lPnKs/Gd+o/FOjZwWk/RHBkknDpc6nfWXzpV/iFbAmeBYFef9j8F/Lp+P61786Vf3ynTycVpbQ6L4ON8O3URhTJkb7QYLx9vJ8a3KSuqZWSt2iSG3HgRf/jdYPqZARmupAqjJvmsV7REoiURQ8ODimmxDvHG+UrEMyhrZRdrX3auR9mreSpnpqeGON5aSC42JGpsNO5t/FRBoc4krZ/YuH/l4Pu1/StX5yrPxnfqPxWXRs4J+xcP/Lwfdr+lPnKs/Gd+o/FOjZwT9i4f+Xg+7X9KfOVZ+M79R+KdGzgn7Fw/8vB92v6U+cqz8Z36j8U6NnBP2Lh/5eD7tf0p85Vn4zv1H4p0bOCfsXD/AMvB92v6U+cqz8Z36j8U6NnBP2Lh/wCXg+7X9KfOVZ+M79R+KdGzgn7Fw/8ALwfdr+lPnKs/Gd+o/FOjZwXjbEwx0+Twf5F/SvRilaDcTO/UfinRs4LEwbDags8A3hiS8Q9oHeyDiDcgag20qYFld1SA2XcRkHngRoHHcRYE5EXzWObOXopLYH72d5V1jROqVuDMTd7cwLIL883Kuu9nKKSnpy6QWLje2+w0v71rTvDnZLoq6FQqE6VNmSKHhM+V/wCmoLsPA5Qv2qrsVqjTUj5G62sOZy92qzjbtOAWOvlqsUoiURKIlESiJREoi08TtKNGy3LP/DQF38wPVHebCtuGhmkbt2s37zjZvmdeQue5YF4GSxf+Ik9mBfKSX/6If89S/wD04eMh/Sz/AMj/AMV51z3I2xYiGDBnZgQZHJaQX4qT6nPs2FBilQ1wLCGgG+yBZviB2v8AK5To2718bI2oH7DsDILgMBZZQunWJwPeBuPdYnOvoDF9KwdU2uN7Cc9l3DuJ1HfcLxj75FSlVilSiKM2vtQRdhSOsNhrqsYJsJJLeqt+drnTmRZUFA6c7bh1B5utnst4nloM+AMb32yGq9j2JEoXLmVwPnVOWRjvLMRo1ySbEEa7q8dik7nHasWn7JF2gbgAdLDLKx706ML2+Ij9mde60cvw9Rz/AJK8tRzaXjP6mf8Ak3/knXHesuG2lG5y3Kv/AA3BR/IH1h3i4qKahmibt2u37zTdvmNORse5eh4OS3K1FmlESiJREoiURKIvCKA2zCLL0Ve0ckP8Fyi+4QHQeSsF+zX1XDKo1NKyU6kZ8xkfS6rpG7LiFN1vLBQXSIWlwjHdmdPNkLD/AGGqP2iYXUDiNxB99v3UsJ64XzXzhb6URKIlESiKuunOO2xhjNNh+obDLqAAC6rzYG1/KuowuHCqhrYng9Ifee5a8hkbmNFXn/e3tH24vux+tX//AMdoPunzUPTvXTdHNqba2lC0kUsCxq2QggoWIAO9dba860KpmF4bIGuju4i/G3nl7lk0ySDVS64Hb0S2i+Q232QBf+NT31qPqcHndtSlxPeSf54LMNlGi4vaPpM2rBI0U3Vo6mzKYxcfjVvHgWHStD2C4PeojM8ZFWjsTEYrGYGMsVVmjuzEFRI5vZBbURjS5G/cNL1z1Qylw+rJAub5DXZHE/3cBu1Odgpmlz2rhOmW19s4NB8oXDtDcBXRAVUjda1ih5HSrrDYsNneXwE7W+5NzfW9+0OOveopC8CxXNwelXaKi3WoR9ZAT8d58635MCoHm/R25Ej3aLATPG9dV0Y21tvaKM8MkCRg5S5AXXkLXPnVZV02EYe4dIy51AzP7281I10j9CrB6NYaUYGzmFp2DhjY5DJdls97liCLEm97GqDE5m/LwbnYGzbPdkerbIA6i1lNGOoqz6S9J9r7LMcUsmHKsCYyozdkcNdQBewvXS09FhuJXmY0337s/TnZQF0keS2ejPSTbuO7UKxCPd1joFTyP0vKoKyhwek+t14AklZNfK7Rd/tPZ+NfABM2GkxdwSzr+638BbQ2trVDTVVJFWGRu02PdY5+OencpXNcW23qqtr9NNr7Pk6mcqptdQRnBHNWJJI7r11ceHYZXM6VjQe8ZeYFhfwWuXyMyK1I/SxtJiAGiJOgHVj9ay/+O0H3T5lOnerJ6OLtqR4nxEmFWEkFgoDMV5ArcX865yt+aYg5jGu2hfiM/FTM6Q5krva5tbCURKIlESiL66OayYtuGdF81RSf91vKvpPs8wtoGX33PvK0Jj1yp2rpRLR2zgOuiZAcraMjey6m6nwuNRxF6jlibKwxv0IsfFeg2N1C4LFZwQRlkU5ZEO9G5d4O8HiNa+XYhQSUUxjfpuPEfzUblYMeHi4WzWis0oi1sXjo47Z2AJ3KLl291Rdm8hWxBSTT3MbchqdAOZNgPErEvA1Wv188nqIIl9qXVvKNTp9ph4VsdFSw/WO2zwZkPFxHoDzWN3HTJc16R1WDZ+IldmkkK5EaQ3AZjbsoAEU2vqBfvq0waofNVtjjAY3Uhu8Di7Nx8TbuUcrQG3Oa/ONd+tNfpf0V7P6nZmGFtXBlP2zcfhavmuPzdLXP7svJb8IsxdNjMWkS5pXVFuBdiALncNaqooZJXbMYJPcpCQNVWnpK6KPtGSGbCRhsp6t5Lhc68xf1lXUX43Nt1ddg9azD4jFUvsTmBw58CdbbhrrZa0rds3arNwsARERdyqFHgBYVyErzI8vO8381sgWFlE7cwC4tjhn1jCFpPeYFYx5dtvELVnRTuoovlLe042HIWLvPqjzUbxtnZX5l27st8LiJYJPWjYr4jgfMWNfR6eds8TZW6ELRcLGysX0E7eyTS4RzpKM6e+u8ea/7a532no+khE7dW68j8D6qendY2VidJuksWzOueXUSDrIkG9pNFde4eo1+9qo6OgdiUcezkWdVx/t1ae86jwClc/oyVw3RjolPtXEHH7RuIibxxbsyjco9mMfjVzX4lDhkXyWl7Xpz4lRMjMh2nKzYB8ksn/ptyH+Dfcjf3fJuG48DXOPHy8F7frRqPvjiP7uLd+o3hTjqZbvRTFVSlX539NG0et2k6A6RIsduR3n8xX0f2eg6KiafvZrQmN3rV9Euzuu2nBfdHmlP2Rp+JFTY5P0VE87zl5ryIXeF+gpNkpctEWhY6kx2AJ5shBRvEi/fXAtxCQjZmAkH92ZHJ3aHnbuW4YxuyXnXzx/OIJV9uLRvONj/ALWPhXvRUs31b9g8H5jweB/1Ac0u4ai62MJj45L5GBI3qbh195TZl8xWvPSTQWMjbA6HUHkRcHwKya8HRbNa6ySiLWxuKyAWGZ2OWNBvduA7hxJ4AE1u4fQyVkwjZ4ngOPw4lYPeGi6mtjYHqYlQnM2rO3tOxLMfC5NuQtX1OKNsTBGzQCw5BV5Nzdb1ZrxKIuT21husxjdpo2jhTKyWB7bSXzXFnXsjQ3A141zHtLVGFsbCwOab3BHC2h1Bz1Cngbe61cXi54Vuywy6hVylo3ZjuULZgT5gbzoK5mCmpKp9mFzN5uA5oA1JN2m3gTuzK2C5zdc1mGHmk+ckEa+xFq3gZCP9oHjUPTUsP1TNs8X6eDB/3E8l7Zx1Nls4TBRx3yKATvbeze8x1bzNa89VNPbpHXA0G4cgMh4BZBoGi2K11kqq9Pm0cuHw8APruXI7lFh+JrrfZSC75JTuy81rVJyAVKQR5mVbgXIFzuFzvrtSbC61F+nsP0mwEESL8qgCogUdobgAOFfMpcOrZpXO6M3JO5WAkYBqqy6TdKRtfH4TCQg/JhKCb6GQ8WI4KFvbxNdRQUBwulknf27eXAea1nv6RwA0V3KoAAAAA0AG4DlXBucXG51K3V5I4UFmNgBcnkBvNesY57g1ouTovCbLS2MhyGRhZ5T1jA7wDYIvkgUeINbmIPHSiJh6rBsjvt2j4uJPKyxjGVzvVXenfo9pFjEH93Lb/Qx/EfCul9l624dTO5j91r1DftKpdmY54Jo5ozZo2DjxB3eB3V1ksTZWFjtDktcGxurW6P8AR2faF9qY4hwLPFANVZFN2FuAsDYcTvrm56yno3Nw+DK+RPAkZHvztfuU4aXdcq4YiCqlbZSAVtutwt3WrhnhwcQ/XfzW2NMl66AgggEEWIOoI5GvGuLSHNNiF6ooSHC6OScP9FzqYuSMeKcA3DceBq0LBX9ZmUu8ff7x/dvI36jeFFfY109F+Y+kOOM+KxEpN88jNfuubfhavpFNEIoWsG4BaLjc3VnegDZ3axU5G4LEPH1j+Fq5f2rnsxkQ35rYpxmSrlriltpRFrYvAxy2zoCRubcy+6w7S+RrYgq5oL9G6wOo1B5g5HxCxLQdVrHDzx/NuJV9iXRvASAf7gfGtnpqWb61mweLNPFh/wC0jksbObpmseExk8y3RIYxqCWZnZSNCpQKuoP1qknpqSmfsyOc/eLANBB0Idd2R5LwOc4ZLPs3C9Xi4GLs7usisWt6oCt2VGiAEAae1reui9m6oyvkY1oawAWA456k5knv4ZWUE7bWK66usWulESiKD6QYVgyYiNSxUFJEXVmjOuYDiykXtxDNbW1VWMYf8tp9hvaGY58PH1spI37DrqHwcyzztIpDJEAiW3dYwu58QuReYuwrhaiKSjphC8Wc83d+VuTRyJue+wK22kOdfgpWqtSpREoi/P3pw2h1m0BGDpFGF8z2j/xX0T2bg6OjDvvG/wCwWjObuUJ6Ntiri9oQxSLmj7TuvNQD/wA2rdxeqNNSPkabHdzKwjbtOsrem9HmAxJIjgEcQuOsQnM7ckubZQd7cbWHE1ywxmrpGfSu2nncfsj+7vO4btTuC2Oia45aLi/RV0fMe2MQp1GFDi/Mk5VPmCTVtjtYHYa1w+3b4qOFvX5K8q4Fbqjtr9vq4P4p7f8ASWxfyPZT7dWFB9Ft1J+wMvzuyb5Zu/xUb87NUjVepFWXpP6XK6vs7DIJ5pBle2qxjf8A5uPdXW4DhT2OFXKdkDTv593qtaaQHqhUfjsI0UjRyCzKbEV2jXBwuFqK4PQR0husmCc6r+8ivyPrr8bHzNch7UUXZqWjuP7fBbVO77KszZHY6yH+Eez/AEmuU8h2k+xXO1/0mxUj7Yz/ADjJ3nk7/JTMyu3gpGq9SKB6d4/qNn4qTj1ZUeLdkD8assIh6Wtjb338s1HKbNK/LNfUVXr9G+h3Z3VbNiJGsrNIe8HQfgK+de0c/SVpaNGgD4regFmrt6oVMlESiJRFFYmZYJ8zHKky9r+qlstgNSWQkf4a1awQyVlN0bBtPYcvyuvfwDs/8ioiQx1zvUvsHCs0jYiRSnZ6uJWFmCXuzsPoliF03gIL6mw7fBcNNDBZ3admf2Hh6krUlk2yp2rdRpREoiURcvGLYjGA7+tVvEGKKx+IYeVcH7VMIqmO3FvoT8VuU56pWzXMLYSiLwmgF8gi/KfS3H9fjcTL7UrW8AbD8AK+tUcIhp2RjcAq1xu4ld36DdjGWTEysSECiM23tfUpfgDYX7tONUvtFWinjY0C7ibjgLb7bzw3A57gpYGbRV4qoAAAAA0AG4DlXAOJcbnMrdUZhdk4fDPiMQqhGl7crk6dm+uu4b6231M9S1kBNwMmhYbIbcrjeinSyXaO1JeqdlwcKGy/xCTYMfxIHIVeYhhsNDQDbF5HHXhvNlEyQvflou12d25JZuF+qT3UJzHzfN5ItU9X9FDHTjXtO5u0Hg23iSpG5kuVf9OenkksvyDZnbmc5HlX6PNVPMcW4VfYVgrImfKqzIDMA+p+Chklv1Wqc6I9CI8Bh5Wa0mJeNuskOtrg3Ve7v41p1mLvrKpjW5MDhYccxmVm2LZaTvVe+mjYPVthsUg0lRUf31UWPmv5V0OBVhk6WB2rXG3IkqCVtrFcH0e2s+ExMM6b42BtzH0l8xcVc1MDaiJ0TtCFE02N1+mhjUcYbFxm8cgCMfqSWyE+D5R3Z2r5yyFwEtG/tDrDm3Xzbc8wFvE6OCmaqVKq19O20MmCjiG+WQXHcuv52rqPZaDaqHSHcPVa9QcrKiIYyzKo3sQB4nSu6JAFytNfqLZUZwUcMTm8AVVVz/ZNYdhvqE7m4XseBr5vUhuIPdJGLSZ3H3wN7f7gNRv1G8LebdmR0U/VKpkoiURKItci+JwgG8O7HwEcgP4svxrqfZRp+UPdu2fUj4Fa1ToF09d0tRKIlESiJRFz/SGExSLiQOxl6ua3BQSVl8FJYHua/CqXHMONZT9TttzHfxHj6hSxP2XZoDfUbq+bkEGxW+vmWQKCx3AEnwGtesaXODRvQ5KsuknpYgMMiYWKd5GUqGZcqi+mbfc11dF7MzNlDp3CwzyzutZ9QCMlSHUufot8DXbLUVi+i7ptHs+OWKeGYh3zhkW5GgFiDblXP41hElc5ro3AW4qaKUM1Xbyel7BgaRYsnlkA/wDlVGPZap++33qb5Q1cF0+9Ik2OTqYYnhhPrg6u/cSNy91X2F4HHRO6Rx2nbuA5KGSYuyU76PsSuzdlS4qQMHnkKR2W50BCm3IHMfKtTEoTX4gynHZYLu+HPd4rJh2GE8VDdK/SPNNEMNg45IYAuQsb9ayjTePVv3a99blHgrGTGonO28m/cCeAWLpSRsjRfXok2/hcGzieGbrpGCpIq5gFNhl5rrvrDHaCpq2gROAaMyCkL2tOau3bOIWPDzO+irGxPwNcPQxl9VG1uu0PVbjz1Sqj6edPMNisD8mihnZ+xZmXKqlbajieI867LDcHqKesdO9wsb5Dfdaj5QW2CqjqG9lvga6ZQKwugfTs4WB8JiopXga4VkHbTNvAB3i+o5GqPEMJM0zamE2e22uhtx9OSlZJYbJ0VkN6R8NFh8PJL1rNIhNkQk3XQki/ZudQO+uck9nah9RI2KwaDlc7jmOdtFOJ2houqk9JHSttozIyROkUYKoGHaJJ1Y204DSupwjDBQxFpN3HVa8km2VzeynaKaKUxswR1crY62INqspWbbHMva4I81gDYr9F9FemuH2iWjSOVWC3dZFGWx0Ivexr5zX4PPQASlwtfIg53W8yUPyUnG5wpCuScOTZHOpiPBHPscA3DceBqNzRXgvYLSjUD7fe3+7i3fqN4TsZHT0UvVUpUoi8JoBfIInR6LrZGxJ9TL1cPepILyeDEKB3IDxr6TgWHGjp+v23Znu4Dw9StCZ+07JdBV0okoiURKIlEQiiKAm2CyEnCuqrv6lwTH9gjtR+Go5CqjEMEpqw7bhsu4jfzG/171IyVzVFYTaMrorjD6MLi0i218QD+FcRUUNPDK6MzZtNuwf2utsPcReywFZJZeqkSJEyZ3CEs5BJCoWygKDZr2vou/WpQYaeHp43Fzr2btCwBAuSBc3IuLXtmb2yXmbjYqYWBQLBVAHCwqoMjybknzUtgveqX2V+ArzbdxSydUvsr8BTbdxSydUvsr8BTbdxSyj8gkxFrDJAN3DrXH5qn/u1v3MNJf7Uh/4N+Lv+lYau5KQ6pfZX4CtDbdxWdkES+yPgKbbuKWWLaA/dS+435GpqT+oj/MPULx/ZK8wUS9XH2V9ReA5Cvap7unfnvPqjRkFm6pfZX4CoNt3Fe2Tql9lfgKbbuKWUf1YjxFrDLMumg0kQa/5kt90a39ozUl75xn/i74O/6lho7mpDql9lfgK0Nt3FZ2Tql9lfgKbbuKWXqoBuAHgK8LidSvUdAQQQCCLEHUEcjRri0hzTYhCLqGgMsMhhjCyRhQ6B2KuFuQUDWIYKbWvbRhrVzIKephFRIS15NnEC7SbXBIuLFwve18wclCNpp2QtifaMqqzfJnGUFiS8YFgLnUMT+Fa8dFTveGicZm2TXXz5gD3rIvcBot/B7GaYK2JZchAbqEvkN9R1jHV/dso5g13GH4HT0Z2+07id3Ibvee9aj5XOyXRAVcqJe0RKIlESiJREoiURcpiY/kjMH/8ALsxZJOEeY3Mb+ytycrbraG1hfkMewWSV5qYBcntDfzHHvGu/NbMMoA2SsGBlVsTPlIP7uI3BBFry8u+/xrnaljmUcQcLdZ+uWfUU7Td5UnVapEoiURYsVOI0d29VQWPgNakhidNI2NmpNh4rwmwusGyYGSMZ/XcmST321I8Boo7lFbFdM2SY7HZb1W8hl79eZWLBYZrcrTWaURYMf81L7jfka2KT+oj/ADD1Cxf2SmB+bj9xfyFeVX17+Z9UboFnqBZJRFp7WgLRkp66ESJ7y62+0Lqe5jW5QytjmAf2XdV3I5X8MjzCweLjJZ8NOHRXX1WAYeBF615onRSOjfqDY+CyBuLrLUa9SiJRFFY7EImKhLuiDqZdWIUetDYa+B+Bqzp4ZJKKQMaT12aC+5/DmFG4gPF/5os8afK+xHfqP7WX6Lr/AAkP0s24sNAL633XuB4HIyQVFQLW0B1vxPC24a398M0wI2Wrra7NaqURKIlESiJREoiURKIhFEXObdwawsmIjRVVbrMFAHYaxEhtvyMNfqsx4VUY3QGspS1vabmO/iPEe+ykifsuX2DXzMgg2KsF7REoijtpduSKHgT1snuIRlHm+XxCtVhSfRRSVG/st/M7U+Db+JCjfmQ1SNV6kSiJRFgx/wA1L7jfka2KT+oj/MPULF/ZKYH5uP3F/IV5VfXv5n1RugWeoFklESiKO2d2Hlh4A9anuOSSPJ83gCtWFX9LFHUbz1Xfmbax8W25kFRsyJapGq9SJRF4TbU6CvQCTYInR3DCQyYh1BD2WIMP7Jb2ex3ZmLHwy19NwahNHShju0czzO7wHvuq+V+0666CrVRpREoiURKIlESiJREoiURKIvCKIufm2LJEb4Yq0f8AAckBf6b2OUfUII5FRVFiWAwVhMjTsv4jQ8x+48bqWOYtyWv8okGjYbEA9wRh8Vciucf7L1gORafH4hbAqGrVjx0soPVR5BcqXlIuCpINo0JJIIIsStaM1FDRvLKl13D7LR45uIAHgHLIPLh1V8YTCiLE6szGWK5dt7Mja7tBo4sBYWWsp5/lFHkAAx2QG4OHmc25k5klGjZfzUvVQpUoiURa+0D+6l9xvyNbFH/UR/mHqFi/sle4H5uP3F/IV5VfXv5n1RvZCz1AskoiURQ+Jw3W4k5WZGijGV14M5JsRuYZVFweDDuNW8M/yejAc0OD3G4O8NAGuoNzkRvHC4UJG0/kskm0JIlJniuq75IiCtuZRiGXwGbxqNlHDUvDad9idGvGfg4Ag8zs8lkXlvaC2hinPq4fEseRQIPi5UVvM9ma1xs7ZHj8AVgahq2INiySkHE5Vj39QhzZv6j2Fx9QC3MkV0uGYDDRnpHHafx3DkP38rLXkmLsl0IFXqiSiJREoiURKIlESiJREoiURKIlESiJRFB4/Y7h2kw5QFzd4nuEZt2cMASjWtfQg23X1qpxPB4a6xcdlw3j9xv93NSRylijsfgMS+XLCFdGDq7SLkvuI0BYgqWX1RvqnpPZuSJzg+QFjhY5G/EciCAVK6cHdmtjDYgPfgymzofWRuRH4g7iCCNDXMV+HzUUmxJv0I0P84LYY8PFws1aKzSgBKKPxi9cREpHV3vK3Agf2QO67fS5LfmKt6aA0sfymTJ2jAdbn7VtbDdxNjuzicdo7I8V7gUMP7piMl/3LX3rv6o/WXcOagcjWVTSuqo/lcRBP2wNbjV1tbHU8CTuXjXbJ2T4LfqmUyURYMViMg0BZjoiD1nbgo/5O4C5OgrdoKCWtlEcfidwH881g94YLlY8DszExhs0cbszF2dXsCTu0ZbgAAKN+iiuqrPZt8r29HIA0AAAjQD1ubk6ZlazJ7ahbeF2M7sr4kplUhlhS5XMNQzsQC9jqBYAEX10tZ4ZgkFEdu+0/id3IbveVhJKXqfq5USURKIlESiJREoiURKIlESiJREoiURKIlESiJREoij9o7IjmIZgyyAWEiHK4HK/0h9U3HdUU0Ec7NiVocO9egkaKPbYuIHq4mMj+8hu3xSRR+FUcnszQuNxtDkfiCVKJ3hfadHi3z87uOKRjqkPjYlyO7NatulwOipztNZc8XZ/69yxdK529YP2JND2cOYniHqxyFkKD2Q6q2ZeV1uOZrVxD2ehq5DK1xa467wfDL18FkyYtFl8ybEnnUpP1McZ9YITI7DkGZVCeNieVjrWFB7ORUsolc8uI0+yPHMk+duK9fOXC1lsP0fdfmMQyjgsq9ao8DdX+LGtupwGinO0W7J/ty92nuWLZntXyuxcQfXxKAf3cNm+LyOPwrWj9maFhudp3M/ABemd5Ujs3ZMcNyoLOdGkc5nbuudw+qLDuq8hhjhZsRtAHAKIknMrfqVeJREoiURKIlESiJREoiURKIlESiJREoiURKIlESiJREoiURKIlESiJREoiURKIlESiJREoiURKIlESiJREoiURf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http://openexi.sourceforge.net/images/OpenEX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312738"/>
            <a:ext cx="1135061" cy="1135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907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TDA for QR, Digital Flashing Light (DFL)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50292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Continue project: Tactical Decision Aid (TDA) for </a:t>
            </a:r>
            <a:r>
              <a:rPr lang="en-US" dirty="0"/>
              <a:t>QR/DFL </a:t>
            </a:r>
            <a:endParaRPr lang="en-US" dirty="0" smtClean="0"/>
          </a:p>
          <a:p>
            <a:r>
              <a:rPr lang="en-US" dirty="0" smtClean="0"/>
              <a:t>Open-source Java; initial version demonstrates QR chat</a:t>
            </a:r>
          </a:p>
          <a:p>
            <a:r>
              <a:rPr lang="en-US" dirty="0" smtClean="0"/>
              <a:t>Now time to implement remainder of data-flow diagram for understanding visual-communications channels</a:t>
            </a:r>
          </a:p>
          <a:p>
            <a:pPr marL="0" indent="0">
              <a:buNone/>
            </a:pPr>
            <a:r>
              <a:rPr lang="en-US" dirty="0" smtClean="0"/>
              <a:t>Objective is to answer expected naval operator question:</a:t>
            </a:r>
          </a:p>
          <a:p>
            <a:r>
              <a:rPr lang="en-US" dirty="0" smtClean="0"/>
              <a:t>“Can my unit use optical signaling in a given situation?”</a:t>
            </a:r>
          </a:p>
          <a:p>
            <a:pPr marL="0" indent="0">
              <a:buNone/>
            </a:pPr>
            <a:r>
              <a:rPr lang="en-US" dirty="0" smtClean="0"/>
              <a:t>Lots of well-defined work </a:t>
            </a:r>
            <a:r>
              <a:rPr lang="en-US" dirty="0" smtClean="0"/>
              <a:t>to </a:t>
            </a:r>
            <a:r>
              <a:rPr lang="en-US" dirty="0" smtClean="0"/>
              <a:t>implement and evaluate:</a:t>
            </a:r>
          </a:p>
          <a:p>
            <a:r>
              <a:rPr lang="en-US" dirty="0" smtClean="0"/>
              <a:t>Digital Flashing Light (DFL) </a:t>
            </a:r>
            <a:r>
              <a:rPr lang="en-US" dirty="0" smtClean="0"/>
              <a:t>requirements are </a:t>
            </a:r>
            <a:r>
              <a:rPr lang="en-US" dirty="0" smtClean="0"/>
              <a:t>subset </a:t>
            </a:r>
            <a:r>
              <a:rPr lang="en-US" dirty="0" smtClean="0"/>
              <a:t>of QR</a:t>
            </a:r>
          </a:p>
          <a:p>
            <a:r>
              <a:rPr lang="en-US" dirty="0" smtClean="0"/>
              <a:t>Define </a:t>
            </a:r>
            <a:r>
              <a:rPr lang="en-US" dirty="0" smtClean="0"/>
              <a:t>RFCs </a:t>
            </a:r>
            <a:r>
              <a:rPr lang="en-US" dirty="0" smtClean="0"/>
              <a:t>for Internet Protocol (IP) over </a:t>
            </a:r>
            <a:r>
              <a:rPr lang="en-US" dirty="0" smtClean="0"/>
              <a:t>QR and </a:t>
            </a:r>
            <a:r>
              <a:rPr lang="en-US" dirty="0" smtClean="0"/>
              <a:t>DFL</a:t>
            </a:r>
          </a:p>
          <a:p>
            <a:r>
              <a:rPr lang="en-US" dirty="0" smtClean="0"/>
              <a:t>Test deployment at Camp Roberts, at sea with USVs</a:t>
            </a:r>
          </a:p>
          <a:p>
            <a:r>
              <a:rPr lang="en-US" dirty="0" smtClean="0"/>
              <a:t>Can </a:t>
            </a:r>
            <a:r>
              <a:rPr lang="en-US" dirty="0"/>
              <a:t>fleet </a:t>
            </a:r>
            <a:r>
              <a:rPr lang="en-US" dirty="0" smtClean="0"/>
              <a:t>repurpose, upgrade existing camera assets?</a:t>
            </a:r>
          </a:p>
          <a:p>
            <a:r>
              <a:rPr lang="en-US" dirty="0" smtClean="0"/>
              <a:t>Prepare tech-transition deployment </a:t>
            </a:r>
            <a:r>
              <a:rPr lang="en-US" dirty="0"/>
              <a:t>plan </a:t>
            </a:r>
            <a:r>
              <a:rPr lang="en-US" dirty="0" smtClean="0"/>
              <a:t>for fleet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31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Airport use of QR displays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Fixed codes on ground to provide automated feedback mechanism along flight path</a:t>
            </a:r>
          </a:p>
          <a:p>
            <a:pPr lvl="1"/>
            <a:r>
              <a:rPr lang="en-US" dirty="0" smtClean="0"/>
              <a:t>Possibly averting avoidable crashes</a:t>
            </a:r>
          </a:p>
          <a:p>
            <a:r>
              <a:rPr lang="en-US" dirty="0" smtClean="0"/>
              <a:t>Updateable displays along runways</a:t>
            </a:r>
          </a:p>
          <a:p>
            <a:pPr lvl="1"/>
            <a:r>
              <a:rPr lang="en-US" dirty="0" smtClean="0"/>
              <a:t>Providing automated backup to pilots for avoiding wrong-turn (wrong-runway or -taxiway) errors</a:t>
            </a:r>
          </a:p>
          <a:p>
            <a:r>
              <a:rPr lang="en-US" dirty="0" smtClean="0"/>
              <a:t>See relevant masters thesis by Chris </a:t>
            </a:r>
            <a:r>
              <a:rPr lang="en-US" dirty="0" err="1" smtClean="0"/>
              <a:t>Sokol</a:t>
            </a:r>
            <a:r>
              <a:rPr lang="en-US" dirty="0" smtClean="0"/>
              <a:t>, Embry-Riddle University</a:t>
            </a:r>
          </a:p>
          <a:p>
            <a:pPr lvl="1"/>
            <a:r>
              <a:rPr lang="en-US" dirty="0" smtClean="0"/>
              <a:t>Extended NPS concepts in Electromagnetic Maneuver (</a:t>
            </a:r>
            <a:r>
              <a:rPr lang="en-US" dirty="0" smtClean="0">
                <a:hlinkClick r:id="rId3"/>
              </a:rPr>
              <a:t>em2</a:t>
            </a:r>
            <a:r>
              <a:rPr lang="en-US" dirty="0" smtClean="0"/>
              <a:t>) MMOWGLI game while working at STRATCOM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3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Major historical enablers of Naval power missing</a:t>
            </a:r>
          </a:p>
          <a:p>
            <a:r>
              <a:rPr lang="en-US" dirty="0"/>
              <a:t>Emissions Control (EMCON</a:t>
            </a:r>
            <a:r>
              <a:rPr lang="en-US" dirty="0" smtClean="0"/>
              <a:t>) for covert stealth</a:t>
            </a:r>
            <a:endParaRPr lang="en-US" dirty="0"/>
          </a:p>
          <a:p>
            <a:r>
              <a:rPr lang="en-US" dirty="0" smtClean="0"/>
              <a:t>Semaphore and flashing light</a:t>
            </a:r>
          </a:p>
          <a:p>
            <a:r>
              <a:rPr lang="en-US" dirty="0"/>
              <a:t>Signal </a:t>
            </a:r>
            <a:r>
              <a:rPr lang="en-US" dirty="0" smtClean="0"/>
              <a:t>book has power: </a:t>
            </a:r>
            <a:r>
              <a:rPr lang="en-US" dirty="0"/>
              <a:t>Nelson at Trafalgar</a:t>
            </a:r>
          </a:p>
          <a:p>
            <a:r>
              <a:rPr lang="en-US" dirty="0" smtClean="0"/>
              <a:t>Independence within coordinated operations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Currently these appear to be lost capabilities</a:t>
            </a:r>
          </a:p>
          <a:p>
            <a:r>
              <a:rPr lang="en-US" dirty="0" smtClean="0"/>
              <a:t>Many “practical” reasons for giving them up</a:t>
            </a:r>
          </a:p>
          <a:p>
            <a:r>
              <a:rPr lang="en-US" dirty="0"/>
              <a:t>… </a:t>
            </a:r>
            <a:r>
              <a:rPr lang="en-US" dirty="0" smtClean="0"/>
              <a:t>  </a:t>
            </a:r>
            <a:r>
              <a:rPr lang="en-US" i="1" dirty="0" smtClean="0"/>
              <a:t>ALARM</a:t>
            </a:r>
            <a:r>
              <a:rPr lang="en-US" dirty="0" smtClean="0"/>
              <a:t>!   … or maybe … </a:t>
            </a:r>
            <a:r>
              <a:rPr lang="en-US" i="1" dirty="0" smtClean="0"/>
              <a:t>OPPORTUNITY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02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Add QR codes to MacMillan Airfield, Camp Roberts for CRUSER experimentation</a:t>
            </a:r>
            <a:endParaRPr lang="en-US" sz="3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964" y="1600200"/>
            <a:ext cx="7258050" cy="4933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7086600" y="3657600"/>
            <a:ext cx="2141513" cy="838200"/>
            <a:chOff x="7086600" y="3657600"/>
            <a:chExt cx="2141513" cy="838200"/>
          </a:xfrm>
        </p:grpSpPr>
        <p:sp>
          <p:nvSpPr>
            <p:cNvPr id="3" name="Oval 2"/>
            <p:cNvSpPr/>
            <p:nvPr/>
          </p:nvSpPr>
          <p:spPr>
            <a:xfrm>
              <a:off x="7086600" y="3657600"/>
              <a:ext cx="838200" cy="838200"/>
            </a:xfrm>
            <a:prstGeom prst="ellipse">
              <a:avLst/>
            </a:pr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8140571" y="3840935"/>
              <a:ext cx="108754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proposed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8531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562600" cy="1143000"/>
          </a:xfrm>
        </p:spPr>
        <p:txBody>
          <a:bodyPr/>
          <a:lstStyle/>
          <a:p>
            <a:r>
              <a:rPr lang="en-US" dirty="0" smtClean="0"/>
              <a:t>Torrey Pines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La Jolla company builds digital circuits, devices</a:t>
            </a:r>
          </a:p>
          <a:p>
            <a:r>
              <a:rPr lang="en-US" dirty="0" smtClean="0"/>
              <a:t>Numerous products for optical or acoustic communications</a:t>
            </a:r>
          </a:p>
          <a:p>
            <a:pPr lvl="1"/>
            <a:r>
              <a:rPr lang="en-US" dirty="0" smtClean="0"/>
              <a:t>often simple PCM at a single frequency, filtered</a:t>
            </a:r>
          </a:p>
          <a:p>
            <a:pPr lvl="1"/>
            <a:r>
              <a:rPr lang="en-US" dirty="0" smtClean="0"/>
              <a:t>Examples: UNREP voice circuit, LOS voice/data etc.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Worth tracking, possibly adapting/evaluating in a variety of thesis research projects</a:t>
            </a:r>
          </a:p>
          <a:p>
            <a:pPr lvl="1"/>
            <a:r>
              <a:rPr lang="en-US" dirty="0" smtClean="0">
                <a:hlinkClick r:id="rId2"/>
              </a:rPr>
              <a:t>http://tplogic.net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050" name="Picture 2" descr="http://tplogic.net/wp-content/uploads/2013/07/tpLogicLogo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94129"/>
            <a:ext cx="231457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397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Laser: opportunities and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5105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Many great capabilities and variations emerging, but what work looks at problems, vulnerabilities?</a:t>
            </a:r>
          </a:p>
          <a:p>
            <a:r>
              <a:rPr lang="en-US" dirty="0" smtClean="0"/>
              <a:t>How to consistently maintain a locked track?</a:t>
            </a:r>
          </a:p>
          <a:p>
            <a:r>
              <a:rPr lang="en-US" dirty="0" smtClean="0"/>
              <a:t>Protections against dazzling or damage to eyes or EO/IR equipment?</a:t>
            </a:r>
          </a:p>
          <a:p>
            <a:r>
              <a:rPr lang="en-US" dirty="0" smtClean="0"/>
              <a:t>How to determine maximum detectable distance that laser signal travels past receiver?</a:t>
            </a:r>
          </a:p>
          <a:p>
            <a:r>
              <a:rPr lang="en-US" dirty="0" smtClean="0"/>
              <a:t>Can relay blimps </a:t>
            </a:r>
            <a:r>
              <a:rPr lang="en-US" dirty="0" smtClean="0"/>
              <a:t>receive covertly, </a:t>
            </a:r>
            <a:r>
              <a:rPr lang="en-US" dirty="0" smtClean="0"/>
              <a:t>without </a:t>
            </a:r>
            <a:r>
              <a:rPr lang="en-US" dirty="0" smtClean="0"/>
              <a:t>reflecting or revealing data transfer?</a:t>
            </a:r>
          </a:p>
          <a:p>
            <a:r>
              <a:rPr lang="en-US" dirty="0" smtClean="0"/>
              <a:t>Does other work examine protections, precautions?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7012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Celestial navigation using tablet?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5029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Candidate technique, currently hypothetical:</a:t>
            </a:r>
          </a:p>
          <a:p>
            <a:r>
              <a:rPr lang="en-US" dirty="0" smtClean="0"/>
              <a:t>Wave </a:t>
            </a:r>
            <a:r>
              <a:rPr lang="en-US" dirty="0" smtClean="0"/>
              <a:t>a tablet-computer </a:t>
            </a:r>
            <a:r>
              <a:rPr lang="en-US" dirty="0" smtClean="0"/>
              <a:t>camera from horizon to </a:t>
            </a:r>
            <a:r>
              <a:rPr lang="en-US" dirty="0" smtClean="0"/>
              <a:t>zenith for large section of night sky</a:t>
            </a:r>
            <a:endParaRPr lang="en-US" dirty="0" smtClean="0"/>
          </a:p>
          <a:p>
            <a:r>
              <a:rPr lang="en-US" dirty="0" smtClean="0"/>
              <a:t>Stitch together images to form a sky map</a:t>
            </a:r>
          </a:p>
          <a:p>
            <a:r>
              <a:rPr lang="en-US" dirty="0" smtClean="0"/>
              <a:t>Needs precise </a:t>
            </a:r>
            <a:r>
              <a:rPr lang="en-US" dirty="0" smtClean="0"/>
              <a:t>time </a:t>
            </a:r>
            <a:r>
              <a:rPr lang="en-US" dirty="0" smtClean="0"/>
              <a:t>mark, computational capability</a:t>
            </a:r>
            <a:endParaRPr lang="en-US" dirty="0" smtClean="0"/>
          </a:p>
          <a:p>
            <a:r>
              <a:rPr lang="en-US" dirty="0" smtClean="0"/>
              <a:t>Probably need accurate azimuth?  TBD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Insight</a:t>
            </a:r>
            <a:r>
              <a:rPr lang="en-US" dirty="0" smtClean="0"/>
              <a:t>: isn’t this equivalent to sextant readings?</a:t>
            </a:r>
          </a:p>
          <a:p>
            <a:r>
              <a:rPr lang="en-US" dirty="0" smtClean="0"/>
              <a:t>If so, can get navigational fix without </a:t>
            </a:r>
            <a:r>
              <a:rPr lang="en-US" dirty="0" smtClean="0"/>
              <a:t>needing GPS </a:t>
            </a:r>
            <a:r>
              <a:rPr lang="en-US" dirty="0" smtClean="0"/>
              <a:t>or </a:t>
            </a:r>
            <a:r>
              <a:rPr lang="en-US" dirty="0" smtClean="0"/>
              <a:t>any special </a:t>
            </a:r>
            <a:r>
              <a:rPr lang="en-US" dirty="0" smtClean="0"/>
              <a:t>equipment</a:t>
            </a:r>
          </a:p>
          <a:p>
            <a:r>
              <a:rPr lang="en-US" dirty="0" smtClean="0"/>
              <a:t>POCs: Ray Buettner and Don Brutzman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27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Ekelund ranging for robots?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534400" cy="5181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Ekelund Range equations enable target tracking using passive sensor bearings</a:t>
            </a:r>
          </a:p>
          <a:p>
            <a:r>
              <a:rPr lang="en-US" dirty="0" smtClean="0"/>
              <a:t>Own ship makes two bearing rate measurements, speed change across line of sight emulates effect of “crossed bearings” for range estimation</a:t>
            </a:r>
          </a:p>
          <a:p>
            <a:r>
              <a:rPr lang="en-US" dirty="0" smtClean="0"/>
              <a:t>Commonly used by submarine sonars</a:t>
            </a:r>
          </a:p>
          <a:p>
            <a:pPr lvl="1"/>
            <a:r>
              <a:rPr lang="en-US" sz="2400" dirty="0" smtClean="0"/>
              <a:t>“The Ekelund Range: A story of JO Innovation, Determination, and Communication” by JOC Michael </a:t>
            </a:r>
            <a:r>
              <a:rPr lang="en-US" sz="2400" dirty="0" err="1" smtClean="0"/>
              <a:t>Foutch</a:t>
            </a:r>
            <a:r>
              <a:rPr lang="en-US" sz="2400" dirty="0" smtClean="0"/>
              <a:t>, USN</a:t>
            </a:r>
          </a:p>
          <a:p>
            <a:pPr lvl="1"/>
            <a:r>
              <a:rPr lang="en-US" sz="1900" dirty="0" smtClean="0">
                <a:hlinkClick r:id="rId3"/>
              </a:rPr>
              <a:t>http://www.navy.mil/navydata/cno/n87/usw/issue_15/ekelund.html</a:t>
            </a:r>
            <a:r>
              <a:rPr lang="en-US" sz="1900" dirty="0" smtClean="0"/>
              <a:t> </a:t>
            </a:r>
            <a:endParaRPr lang="en-US" dirty="0" smtClean="0"/>
          </a:p>
          <a:p>
            <a:r>
              <a:rPr lang="en-US" dirty="0" smtClean="0"/>
              <a:t>Applicable to UAVs in transit or on station?</a:t>
            </a:r>
          </a:p>
          <a:p>
            <a:pPr lvl="1"/>
            <a:r>
              <a:rPr lang="en-US" dirty="0" smtClean="0"/>
              <a:t>Popup, perform </a:t>
            </a:r>
            <a:r>
              <a:rPr lang="en-US" dirty="0" err="1" smtClean="0"/>
              <a:t>dipsy</a:t>
            </a:r>
            <a:r>
              <a:rPr lang="en-US" dirty="0" smtClean="0"/>
              <a:t> doodle maneuver, return to deck</a:t>
            </a:r>
          </a:p>
          <a:p>
            <a:pPr lvl="1"/>
            <a:r>
              <a:rPr lang="en-US" dirty="0" smtClean="0"/>
              <a:t>Passive EM or optical each appears possible</a:t>
            </a:r>
          </a:p>
          <a:p>
            <a:pPr lvl="1"/>
            <a:r>
              <a:rPr lang="en-US" dirty="0" smtClean="0"/>
              <a:t>Has implications for design</a:t>
            </a:r>
            <a:r>
              <a:rPr lang="en-US" dirty="0"/>
              <a:t> </a:t>
            </a:r>
            <a:r>
              <a:rPr lang="en-US" dirty="0" smtClean="0"/>
              <a:t>and construction of UAVs</a:t>
            </a:r>
            <a:endParaRPr lang="en-US" sz="19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19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Imperceptible signaling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QR streaming above ~20Hz appears solid grey</a:t>
            </a:r>
            <a:endParaRPr lang="en-US" dirty="0"/>
          </a:p>
          <a:p>
            <a:r>
              <a:rPr lang="en-US" dirty="0" smtClean="0"/>
              <a:t>Japanese augmented reality (AR) company is modulating lighting at shopping mall stores to pop up location-specific displays on handhelds</a:t>
            </a:r>
            <a:endParaRPr lang="en-US" dirty="0"/>
          </a:p>
          <a:p>
            <a:r>
              <a:rPr lang="en-US" dirty="0" smtClean="0"/>
              <a:t>Modulate characteristics for lighthouses or navigation buoys to transmit data streams?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Imperceptible to humans, not optical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85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Logistics changes: subtle but 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534400" cy="52578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Flotilla </a:t>
            </a:r>
            <a:r>
              <a:rPr lang="en-US" dirty="0" smtClean="0"/>
              <a:t>operations using unmanned systems </a:t>
            </a:r>
            <a:r>
              <a:rPr lang="en-US" dirty="0" smtClean="0"/>
              <a:t>lead to a </a:t>
            </a:r>
            <a:r>
              <a:rPr lang="en-US" dirty="0" smtClean="0"/>
              <a:t>logistics </a:t>
            </a:r>
            <a:r>
              <a:rPr lang="en-US" dirty="0"/>
              <a:t>support </a:t>
            </a:r>
            <a:r>
              <a:rPr lang="en-US" dirty="0" smtClean="0"/>
              <a:t>for a completely </a:t>
            </a:r>
            <a:r>
              <a:rPr lang="en-US" dirty="0" smtClean="0"/>
              <a:t>different order of </a:t>
            </a:r>
            <a:r>
              <a:rPr lang="en-US" dirty="0" smtClean="0"/>
              <a:t>battle</a:t>
            </a:r>
          </a:p>
          <a:p>
            <a:r>
              <a:rPr lang="en-US" dirty="0" smtClean="0"/>
              <a:t>Tenet </a:t>
            </a:r>
            <a:r>
              <a:rPr lang="en-US" dirty="0" smtClean="0"/>
              <a:t>remains “fire effectively first” </a:t>
            </a:r>
            <a:r>
              <a:rPr lang="en-US" dirty="0" smtClean="0"/>
              <a:t>once hostilities start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Logistics chain </a:t>
            </a:r>
            <a:r>
              <a:rPr lang="en-US" dirty="0" smtClean="0"/>
              <a:t>become</a:t>
            </a:r>
            <a:r>
              <a:rPr lang="en-US" dirty="0" smtClean="0"/>
              <a:t>s skinnier </a:t>
            </a:r>
            <a:r>
              <a:rPr lang="en-US" dirty="0" smtClean="0"/>
              <a:t>but </a:t>
            </a:r>
            <a:r>
              <a:rPr lang="en-US" dirty="0" smtClean="0"/>
              <a:t>also longer and </a:t>
            </a:r>
            <a:r>
              <a:rPr lang="en-US" dirty="0" smtClean="0"/>
              <a:t>wider</a:t>
            </a:r>
          </a:p>
          <a:p>
            <a:r>
              <a:rPr lang="en-US" dirty="0" smtClean="0"/>
              <a:t>Much greater dispersal, not concentrated in supply ships</a:t>
            </a:r>
          </a:p>
          <a:p>
            <a:r>
              <a:rPr lang="en-US" dirty="0" smtClean="0"/>
              <a:t>NOW reduces </a:t>
            </a:r>
            <a:r>
              <a:rPr lang="en-US" dirty="0" smtClean="0"/>
              <a:t>power </a:t>
            </a:r>
            <a:r>
              <a:rPr lang="en-US" dirty="0" smtClean="0"/>
              <a:t>consumption, improves endurance</a:t>
            </a:r>
            <a:endParaRPr lang="en-US" dirty="0" smtClean="0"/>
          </a:p>
          <a:p>
            <a:r>
              <a:rPr lang="en-US" dirty="0" smtClean="0"/>
              <a:t>On-board additive </a:t>
            </a:r>
            <a:r>
              <a:rPr lang="en-US" dirty="0" smtClean="0"/>
              <a:t>manufacturing (aka “3D printing”) </a:t>
            </a:r>
            <a:r>
              <a:rPr lang="en-US" dirty="0" smtClean="0"/>
              <a:t>and UAV </a:t>
            </a:r>
            <a:r>
              <a:rPr lang="en-US" dirty="0" smtClean="0"/>
              <a:t>delivery </a:t>
            </a:r>
            <a:r>
              <a:rPr lang="en-US" dirty="0" smtClean="0"/>
              <a:t>will offer </a:t>
            </a:r>
            <a:r>
              <a:rPr lang="en-US" dirty="0" smtClean="0"/>
              <a:t>significant resupply options</a:t>
            </a:r>
          </a:p>
          <a:p>
            <a:r>
              <a:rPr lang="en-US" dirty="0" smtClean="0"/>
              <a:t>UV trucks (such as repackaged LCU) needed?</a:t>
            </a:r>
          </a:p>
          <a:p>
            <a:r>
              <a:rPr lang="en-US" dirty="0" smtClean="0"/>
              <a:t>Acquisition changes also likely:  for example, do we need different </a:t>
            </a:r>
            <a:r>
              <a:rPr lang="en-US" dirty="0" smtClean="0"/>
              <a:t>electro-optical sensors and </a:t>
            </a:r>
            <a:r>
              <a:rPr lang="en-US" dirty="0" smtClean="0"/>
              <a:t>signaling designs?</a:t>
            </a:r>
            <a:endParaRPr lang="en-US" dirty="0" smtClean="0"/>
          </a:p>
          <a:p>
            <a:r>
              <a:rPr lang="en-US" dirty="0" smtClean="0"/>
              <a:t>Broad investigation </a:t>
            </a:r>
            <a:r>
              <a:rPr lang="en-US" dirty="0" smtClean="0"/>
              <a:t>and analysis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19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Looking ahead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Building out the bigger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82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51816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Is there a larger “there” there, NCW versus NOW?</a:t>
            </a:r>
          </a:p>
          <a:p>
            <a:pPr lvl="1"/>
            <a:r>
              <a:rPr lang="en-US" dirty="0" smtClean="0"/>
              <a:t>Mutually exclusive, or is there a transition area?</a:t>
            </a:r>
          </a:p>
          <a:p>
            <a:pPr lvl="1"/>
            <a:r>
              <a:rPr lang="en-US" dirty="0" smtClean="0"/>
              <a:t>Information Transfer tables reveal a spectrum…</a:t>
            </a:r>
          </a:p>
          <a:p>
            <a:r>
              <a:rPr lang="en-US" dirty="0" smtClean="0"/>
              <a:t>Lots of project work on new technical capabilities</a:t>
            </a:r>
          </a:p>
          <a:p>
            <a:r>
              <a:rPr lang="en-US" dirty="0" smtClean="0"/>
              <a:t>Lots of strategic + tactical thinking needed</a:t>
            </a:r>
          </a:p>
          <a:p>
            <a:pPr lvl="1"/>
            <a:r>
              <a:rPr lang="en-US" dirty="0" smtClean="0"/>
              <a:t>How to best execute evolution of </a:t>
            </a:r>
            <a:r>
              <a:rPr lang="en-US" dirty="0" err="1" smtClean="0"/>
              <a:t>comms</a:t>
            </a:r>
            <a:r>
              <a:rPr lang="en-US" dirty="0" smtClean="0"/>
              <a:t> channels, messaging, tactics, logistics, acquisition, and strategy?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(Much</a:t>
            </a:r>
            <a:r>
              <a:rPr lang="en-US" dirty="0"/>
              <a:t>) more to </a:t>
            </a:r>
            <a:r>
              <a:rPr lang="en-US" dirty="0" smtClean="0"/>
              <a:t>follow…</a:t>
            </a:r>
          </a:p>
          <a:p>
            <a:r>
              <a:rPr lang="en-US" dirty="0" smtClean="0"/>
              <a:t>Student engagement is important to “break trail”</a:t>
            </a:r>
          </a:p>
          <a:p>
            <a:r>
              <a:rPr lang="en-US" dirty="0" smtClean="0"/>
              <a:t>Reactions and insights are always welcome</a:t>
            </a:r>
            <a:r>
              <a:rPr lang="en-US" dirty="0" smtClean="0"/>
              <a:t>!</a:t>
            </a:r>
          </a:p>
          <a:p>
            <a:r>
              <a:rPr lang="en-US" dirty="0" smtClean="0"/>
              <a:t>Thanks for all contributions and comments received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34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NPS wiki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 smtClean="0"/>
              <a:t>Public repository for relevant resources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 smtClean="0">
                <a:hlinkClick r:id="rId2"/>
              </a:rPr>
              <a:t>https://wiki.nps.edu/display/NOW/Network+Optional+Warfare</a:t>
            </a:r>
            <a:r>
              <a:rPr lang="en-US" sz="2400" dirty="0" smtClean="0"/>
              <a:t> 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79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NCW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500" b="1" dirty="0" smtClean="0"/>
              <a:t>Network-centric warfare (NCW)</a:t>
            </a:r>
          </a:p>
          <a:p>
            <a:r>
              <a:rPr lang="en-US" dirty="0" smtClean="0"/>
              <a:t>“Seeks </a:t>
            </a:r>
            <a:r>
              <a:rPr lang="en-US" dirty="0"/>
              <a:t>to translate an information advantage, enabled in part by information technology, into a competitive advantage through the robust networking of </a:t>
            </a:r>
            <a:r>
              <a:rPr lang="en-US" dirty="0" smtClean="0"/>
              <a:t>well-informed </a:t>
            </a:r>
            <a:r>
              <a:rPr lang="en-US" dirty="0"/>
              <a:t>geographically dispersed forces</a:t>
            </a:r>
            <a:r>
              <a:rPr lang="en-US" dirty="0" smtClean="0"/>
              <a:t>.”</a:t>
            </a:r>
          </a:p>
          <a:p>
            <a:r>
              <a:rPr lang="en-US" dirty="0" smtClean="0"/>
              <a:t>“This </a:t>
            </a:r>
            <a:r>
              <a:rPr lang="en-US" dirty="0"/>
              <a:t>networking—combined with changes in technology, organization, processes, and </a:t>
            </a:r>
            <a:r>
              <a:rPr lang="en-US" dirty="0" smtClean="0"/>
              <a:t>people—may </a:t>
            </a:r>
            <a:r>
              <a:rPr lang="en-US" dirty="0"/>
              <a:t>allow new forms of organizational behavior</a:t>
            </a:r>
            <a:r>
              <a:rPr lang="en-US" dirty="0" smtClean="0"/>
              <a:t>.”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17220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3"/>
              </a:rPr>
              <a:t>http://en.wikipedia.org/wiki/Network-centric_warfare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00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3913" y="2116138"/>
            <a:ext cx="7272337" cy="3979862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10000"/>
              </a:lnSpc>
            </a:pPr>
            <a:endParaRPr lang="en-US" dirty="0"/>
          </a:p>
          <a:p>
            <a:pPr marL="0" indent="0" algn="ctr">
              <a:lnSpc>
                <a:spcPct val="80000"/>
              </a:lnSpc>
              <a:buNone/>
            </a:pPr>
            <a:endParaRPr lang="en-US" dirty="0"/>
          </a:p>
          <a:p>
            <a:pPr marL="0" indent="0" algn="ctr">
              <a:lnSpc>
                <a:spcPct val="80000"/>
              </a:lnSpc>
              <a:buNone/>
            </a:pPr>
            <a:r>
              <a:rPr lang="en-US" b="1" dirty="0"/>
              <a:t>Don </a:t>
            </a:r>
            <a:r>
              <a:rPr lang="en-US" b="1" dirty="0" smtClean="0"/>
              <a:t>Brutzman, Ph.D.</a:t>
            </a:r>
            <a:endParaRPr lang="en-US" b="1" dirty="0"/>
          </a:p>
          <a:p>
            <a:pPr marL="0" indent="0" algn="ctr">
              <a:lnSpc>
                <a:spcPct val="10000"/>
              </a:lnSpc>
              <a:buNone/>
            </a:pPr>
            <a:endParaRPr lang="en-US" b="1" dirty="0"/>
          </a:p>
          <a:p>
            <a:pPr marL="0" indent="0" algn="ctr">
              <a:lnSpc>
                <a:spcPct val="10000"/>
              </a:lnSpc>
              <a:buNone/>
            </a:pPr>
            <a:endParaRPr lang="en-US" dirty="0" smtClean="0"/>
          </a:p>
          <a:p>
            <a:pPr marL="0" indent="0" algn="ctr">
              <a:lnSpc>
                <a:spcPct val="10000"/>
              </a:lnSpc>
              <a:buNone/>
            </a:pPr>
            <a:endParaRPr lang="en-US" sz="2400" i="1" dirty="0" smtClean="0">
              <a:hlinkClick r:id="rId3"/>
            </a:endParaRPr>
          </a:p>
          <a:p>
            <a:pPr marL="0" indent="0" algn="ctr">
              <a:lnSpc>
                <a:spcPct val="10000"/>
              </a:lnSpc>
              <a:buNone/>
            </a:pPr>
            <a:endParaRPr lang="en-US" sz="2400" i="1" dirty="0">
              <a:hlinkClick r:id="rId3"/>
            </a:endParaRPr>
          </a:p>
          <a:p>
            <a:pPr marL="0" indent="0" algn="ctr">
              <a:lnSpc>
                <a:spcPct val="10000"/>
              </a:lnSpc>
              <a:buNone/>
            </a:pPr>
            <a:endParaRPr lang="en-US" sz="2400" i="1" dirty="0" smtClean="0">
              <a:hlinkClick r:id="rId3"/>
            </a:endParaRPr>
          </a:p>
          <a:p>
            <a:pPr marL="0" indent="0" algn="ctr">
              <a:lnSpc>
                <a:spcPct val="10000"/>
              </a:lnSpc>
              <a:buNone/>
            </a:pPr>
            <a:endParaRPr lang="en-US" sz="2400" i="1" dirty="0">
              <a:hlinkClick r:id="rId3"/>
            </a:endParaRPr>
          </a:p>
          <a:p>
            <a:pPr marL="0" indent="0" algn="ctr">
              <a:lnSpc>
                <a:spcPct val="10000"/>
              </a:lnSpc>
              <a:buNone/>
            </a:pPr>
            <a:r>
              <a:rPr lang="en-US" sz="2400" i="1" dirty="0" smtClean="0">
                <a:hlinkClick r:id="rId3"/>
              </a:rPr>
              <a:t>brutzman@nps.edu</a:t>
            </a:r>
            <a:r>
              <a:rPr lang="en-US" sz="2400" i="1" dirty="0" smtClean="0"/>
              <a:t>  </a:t>
            </a:r>
            <a:endParaRPr lang="en-US" sz="2400" dirty="0" smtClean="0"/>
          </a:p>
          <a:p>
            <a:pPr marL="0" indent="0" algn="ctr">
              <a:lnSpc>
                <a:spcPct val="80000"/>
              </a:lnSpc>
              <a:buNone/>
            </a:pPr>
            <a:r>
              <a:rPr lang="en-US" sz="2400" i="1" dirty="0" smtClean="0">
                <a:hlinkClick r:id="rId4"/>
              </a:rPr>
              <a:t>brutzman@nps.navy.smil.mil</a:t>
            </a:r>
            <a:r>
              <a:rPr lang="en-US" sz="2400" i="1" dirty="0" smtClean="0"/>
              <a:t> </a:t>
            </a:r>
          </a:p>
          <a:p>
            <a:pPr marL="0" indent="0" algn="ctr">
              <a:lnSpc>
                <a:spcPct val="80000"/>
              </a:lnSpc>
              <a:buNone/>
            </a:pPr>
            <a:r>
              <a:rPr lang="en-US" sz="2400" i="1" dirty="0" smtClean="0">
                <a:hlinkClick r:id="rId5"/>
              </a:rPr>
              <a:t>http://faculty.nps.edu/brutzman</a:t>
            </a:r>
            <a:r>
              <a:rPr lang="en-US" sz="2400" i="1" dirty="0" smtClean="0"/>
              <a:t> </a:t>
            </a:r>
            <a:endParaRPr lang="en-US" i="1" dirty="0"/>
          </a:p>
          <a:p>
            <a:pPr marL="0" indent="0" algn="ctr">
              <a:lnSpc>
                <a:spcPct val="40000"/>
              </a:lnSpc>
              <a:buNone/>
            </a:pPr>
            <a:endParaRPr lang="en-US" dirty="0"/>
          </a:p>
          <a:p>
            <a:pPr marL="0" indent="0" algn="ctr">
              <a:lnSpc>
                <a:spcPct val="80000"/>
              </a:lnSpc>
              <a:buNone/>
            </a:pPr>
            <a:r>
              <a:rPr lang="en-US" sz="2400" dirty="0"/>
              <a:t>Code USW/Br, Naval Postgraduate School</a:t>
            </a:r>
          </a:p>
          <a:p>
            <a:pPr marL="0" indent="0" algn="ctr">
              <a:lnSpc>
                <a:spcPct val="80000"/>
              </a:lnSpc>
              <a:buNone/>
            </a:pPr>
            <a:r>
              <a:rPr lang="en-US" sz="2400" dirty="0"/>
              <a:t>Monterey California 93943-5000 USA</a:t>
            </a:r>
            <a:endParaRPr lang="en-US" dirty="0"/>
          </a:p>
          <a:p>
            <a:pPr marL="0" indent="0" algn="ctr">
              <a:lnSpc>
                <a:spcPct val="80000"/>
              </a:lnSpc>
              <a:buNone/>
            </a:pPr>
            <a:r>
              <a:rPr lang="en-US" sz="2400" dirty="0"/>
              <a:t>1.831.656.2149 </a:t>
            </a:r>
            <a:r>
              <a:rPr lang="en-US" sz="2400" dirty="0" smtClean="0"/>
              <a:t>work</a:t>
            </a:r>
            <a:endParaRPr lang="en-US" sz="2400" dirty="0"/>
          </a:p>
          <a:p>
            <a:pPr marL="0" indent="0" algn="ctr">
              <a:lnSpc>
                <a:spcPct val="80000"/>
              </a:lnSpc>
              <a:buNone/>
            </a:pPr>
            <a:r>
              <a:rPr lang="en-US" sz="2400" dirty="0" smtClean="0"/>
              <a:t>1.831.402.4809   cell</a:t>
            </a:r>
            <a:r>
              <a:rPr lang="en-US" dirty="0" smtClean="0">
                <a:hlinkClick r:id="" action="ppaction://noaction"/>
              </a:rPr>
              <a:t>    </a:t>
            </a:r>
            <a:endParaRPr lang="en-US" dirty="0">
              <a:hlinkClick r:id="" action="ppaction://noaction"/>
            </a:endParaRP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415210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definition: 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b="1" dirty="0" smtClean="0"/>
              <a:t>Network Optional Warfare (NOW)</a:t>
            </a:r>
          </a:p>
          <a:p>
            <a:r>
              <a:rPr lang="en-US" dirty="0" smtClean="0"/>
              <a:t>Vulnerabilities arise for naval forces </a:t>
            </a:r>
            <a:r>
              <a:rPr lang="en-US" dirty="0"/>
              <a:t>conducting constant </a:t>
            </a:r>
            <a:r>
              <a:rPr lang="en-US" dirty="0" smtClean="0"/>
              <a:t>communications due to lack of stealth and dependence on continuous data exchange.</a:t>
            </a:r>
          </a:p>
          <a:p>
            <a:r>
              <a:rPr lang="en-US" dirty="0" smtClean="0"/>
              <a:t>Emissions control (EMCON) and judicious use of low-probability of intercept (LPI) data channels  can restore naval covertness and tactical surprise.</a:t>
            </a:r>
          </a:p>
          <a:p>
            <a:r>
              <a:rPr lang="en-US" dirty="0" smtClean="0"/>
              <a:t>Data compression and a well-defined signal book can enable fluid operations across NCW and NOW, aiding command autonomy and freedom of action.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6248400"/>
            <a:ext cx="723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https://wiki.nps.edu/display/NOW/Network+Optional+Warfare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89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Sea change in naval strategy is under way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Imminent threats</a:t>
            </a:r>
          </a:p>
          <a:p>
            <a:r>
              <a:rPr lang="en-US" dirty="0" smtClean="0"/>
              <a:t>Freedom of maritime operations, </a:t>
            </a:r>
            <a:r>
              <a:rPr lang="en-US" dirty="0"/>
              <a:t>S</a:t>
            </a:r>
            <a:r>
              <a:rPr lang="en-US" dirty="0" smtClean="0"/>
              <a:t>outh Pacific</a:t>
            </a:r>
          </a:p>
          <a:p>
            <a:r>
              <a:rPr lang="en-US" dirty="0" smtClean="0"/>
              <a:t>Budget pressures simply preclude status quo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Major strategic response:  </a:t>
            </a:r>
            <a:r>
              <a:rPr lang="en-US" b="1" dirty="0" smtClean="0"/>
              <a:t>Flotilla concept</a:t>
            </a:r>
          </a:p>
          <a:p>
            <a:r>
              <a:rPr lang="en-US" dirty="0" smtClean="0"/>
              <a:t>Bimodal </a:t>
            </a:r>
            <a:r>
              <a:rPr lang="en-US" dirty="0"/>
              <a:t>fleet provides selective presence where needed, only use blue-water ships </a:t>
            </a:r>
            <a:r>
              <a:rPr lang="en-US" dirty="0" smtClean="0"/>
              <a:t>when decisive</a:t>
            </a:r>
            <a:endParaRPr lang="en-US" dirty="0"/>
          </a:p>
          <a:p>
            <a:r>
              <a:rPr lang="en-US" dirty="0" smtClean="0"/>
              <a:t>Bimodal fleet supports maritime collaboration and </a:t>
            </a:r>
            <a:r>
              <a:rPr lang="en-US" dirty="0"/>
              <a:t>gradated response in </a:t>
            </a:r>
            <a:r>
              <a:rPr lang="en-US" dirty="0" smtClean="0"/>
              <a:t>littoral operations</a:t>
            </a:r>
          </a:p>
          <a:p>
            <a:r>
              <a:rPr lang="en-US" dirty="0" smtClean="0"/>
              <a:t>Must deeply integrate use of unmanned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67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5475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(Concluding) Wrap Up – The Real Transition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7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transition puts U. S. Navy in the missile age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puts some of our combat eggs in many smaller baskets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Distributability is key: 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Tactical for missile age combat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for affordable presence anywhere, but not everywhere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Simpler designs. Smaller unit cost. Shorter lifetimes. Single functions. Rapid adaptation to change.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Exploits cyber and unmanned technology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Anticipates the impending Era of Robots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 entails creating a cadre of professional sailors who know the technology and develop littoral doctrine &amp; tactics</a:t>
            </a:r>
          </a:p>
          <a:p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4119" y="0"/>
            <a:ext cx="9144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accent2"/>
                </a:solidFill>
              </a:rPr>
              <a:t>From Hughes and Kline briefing “Transitioning the U.S. Navy to the Twenty First Century,” 18 DEC 2013</a:t>
            </a:r>
            <a:endParaRPr lang="en-US" sz="1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66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3075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Command, Control and Networked Warfare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briefing is about ships. Aerial systems, scouting, C2, tactics, and combat doctrine are crucial, too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C2 Example: The littoral fleet can and should operate under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new concept: Network Optional Warfare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current fleet is vulnerable to detection because NCW assumes constant, open radiations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Excessive communication is now baseline, EMCON a lost skill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Controllable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(NOW operations) are achievable, with . . .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Digital flashing light and digital semaphore (QR codes) for LOS, LPI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modern Signal Book for succinct tactical messaging ad in WWII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Doctrinal methods for semi-silent maneuver and cooperation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ROO/ROE should be SOP by all littoral ships and aircraft</a:t>
            </a: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4119" y="0"/>
            <a:ext cx="9144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accent2"/>
                </a:solidFill>
              </a:rPr>
              <a:t>From Hughes and Kline briefing “Transitioning the U.S. Navy to the Twenty First Century,” 18 DEC 2013</a:t>
            </a:r>
            <a:endParaRPr lang="en-US" sz="1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157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Strategic </a:t>
            </a:r>
            <a:r>
              <a:rPr lang="en-US" dirty="0" smtClean="0"/>
              <a:t>benefits as well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L</a:t>
            </a:r>
            <a:r>
              <a:rPr lang="en-US" dirty="0" smtClean="0"/>
              <a:t>ow-cost </a:t>
            </a:r>
            <a:r>
              <a:rPr lang="en-US" dirty="0"/>
              <a:t>escalation </a:t>
            </a:r>
            <a:r>
              <a:rPr lang="en-US" dirty="0" smtClean="0"/>
              <a:t>becomes practical rather </a:t>
            </a:r>
            <a:r>
              <a:rPr lang="en-US" dirty="0"/>
              <a:t>than destabilizing </a:t>
            </a:r>
            <a:r>
              <a:rPr lang="en-US" dirty="0" smtClean="0"/>
              <a:t>reliance on high-stakes forces</a:t>
            </a:r>
          </a:p>
          <a:p>
            <a:r>
              <a:rPr lang="en-US" dirty="0" smtClean="0"/>
              <a:t>Leading with </a:t>
            </a:r>
            <a:r>
              <a:rPr lang="en-US" dirty="0"/>
              <a:t>carriers </a:t>
            </a:r>
            <a:r>
              <a:rPr lang="en-US" dirty="0" smtClean="0"/>
              <a:t>and submarines carries risk of immense economic, political costs if </a:t>
            </a:r>
            <a:r>
              <a:rPr lang="en-US" dirty="0"/>
              <a:t>one is lost</a:t>
            </a:r>
            <a:endParaRPr lang="en-US" dirty="0" smtClean="0"/>
          </a:p>
          <a:p>
            <a:r>
              <a:rPr lang="en-US" dirty="0" smtClean="0"/>
              <a:t>… U.S. might win battle but lose the longer war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Flotilla + NOW conops </a:t>
            </a:r>
            <a:r>
              <a:rPr lang="en-US" dirty="0"/>
              <a:t>can change the </a:t>
            </a:r>
            <a:r>
              <a:rPr lang="en-US" dirty="0" smtClean="0"/>
              <a:t>playing field</a:t>
            </a:r>
          </a:p>
          <a:p>
            <a:r>
              <a:rPr lang="en-US" dirty="0" smtClean="0"/>
              <a:t>Shift economics of gradual escalation in our favor</a:t>
            </a:r>
          </a:p>
          <a:p>
            <a:r>
              <a:rPr lang="en-US" dirty="0" smtClean="0"/>
              <a:t>Stabilizing: allies hold </a:t>
            </a:r>
            <a:r>
              <a:rPr lang="en-US" dirty="0"/>
              <a:t>the asymmetric advantage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85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1269</TotalTime>
  <Words>2726</Words>
  <Application>Microsoft Office PowerPoint</Application>
  <PresentationFormat>On-screen Show (4:3)</PresentationFormat>
  <Paragraphs>383</Paragraphs>
  <Slides>40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Network Optional Warfare (NOW) Operational Concepts and Enabling Technologies</vt:lpstr>
      <vt:lpstr>A “bigger picture” is now emerging</vt:lpstr>
      <vt:lpstr>Original motivation</vt:lpstr>
      <vt:lpstr>Definition: NCW</vt:lpstr>
      <vt:lpstr>Working definition: NOW</vt:lpstr>
      <vt:lpstr>Sea change in naval strategy is under way</vt:lpstr>
      <vt:lpstr>(Concluding) Wrap Up – The Real Transition</vt:lpstr>
      <vt:lpstr>Command, Control and Networked Warfare</vt:lpstr>
      <vt:lpstr>Strategic benefits as well</vt:lpstr>
      <vt:lpstr>EMCON Signaling:  OV-1 Operational View</vt:lpstr>
      <vt:lpstr>NOW: Operational Concepts</vt:lpstr>
      <vt:lpstr>Insight: transition space exists</vt:lpstr>
      <vt:lpstr>Information Transfer Considerations Net-Centric through Network-Optional Warfare </vt:lpstr>
      <vt:lpstr>Optical signaling</vt:lpstr>
      <vt:lpstr>QR codes for tactical signaling</vt:lpstr>
      <vt:lpstr>PowerPoint Presentation</vt:lpstr>
      <vt:lpstr>QR codes are easily readable</vt:lpstr>
      <vt:lpstr>QR codes are streamable and capturable</vt:lpstr>
      <vt:lpstr>Many factors involved in optical capture</vt:lpstr>
      <vt:lpstr>QR signaling is a general data channel</vt:lpstr>
      <vt:lpstr>PowerPoint Presentation</vt:lpstr>
      <vt:lpstr>QR codes readable from above</vt:lpstr>
      <vt:lpstr>Hmmm, who can see this?</vt:lpstr>
      <vt:lpstr>QR visual chat:  no network</vt:lpstr>
      <vt:lpstr>Research opportunities</vt:lpstr>
      <vt:lpstr>Multiple candidate student projects</vt:lpstr>
      <vt:lpstr>EXI for bandwidth reduction</vt:lpstr>
      <vt:lpstr>TDA for QR, Digital Flashing Light (DFL)</vt:lpstr>
      <vt:lpstr>Airport use of QR displays</vt:lpstr>
      <vt:lpstr>Add QR codes to MacMillan Airfield, Camp Roberts for CRUSER experimentation</vt:lpstr>
      <vt:lpstr>Torrey Pines Logic</vt:lpstr>
      <vt:lpstr>Laser: opportunities and concerns</vt:lpstr>
      <vt:lpstr>Celestial navigation using tablet?</vt:lpstr>
      <vt:lpstr>Ekelund ranging for robots?</vt:lpstr>
      <vt:lpstr>Imperceptible signaling</vt:lpstr>
      <vt:lpstr>Logistics changes: subtle but important</vt:lpstr>
      <vt:lpstr>Looking ahead</vt:lpstr>
      <vt:lpstr>Open Questions</vt:lpstr>
      <vt:lpstr>NPS wiki space</vt:lpstr>
      <vt:lpstr>Contact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Optional Warfare (NOW) Consideration of Concepts</dc:title>
  <dc:creator>Don Brutzman</dc:creator>
  <cp:lastModifiedBy>Don Brutzman</cp:lastModifiedBy>
  <cp:revision>98</cp:revision>
  <dcterms:created xsi:type="dcterms:W3CDTF">2014-02-06T13:45:08Z</dcterms:created>
  <dcterms:modified xsi:type="dcterms:W3CDTF">2014-03-02T18:40:55Z</dcterms:modified>
</cp:coreProperties>
</file>