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sldIdLst>
    <p:sldId id="257" r:id="rId2"/>
    <p:sldId id="26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7" autoAdjust="0"/>
  </p:normalViewPr>
  <p:slideViewPr>
    <p:cSldViewPr>
      <p:cViewPr>
        <p:scale>
          <a:sx n="88" d="100"/>
          <a:sy n="88" d="100"/>
        </p:scale>
        <p:origin x="-84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7BAB-2AF4-4B72-9AD0-497D64A6D78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9D9C0-1003-4A21-85D8-E93BC8C4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9D9C0-1003-4A21-85D8-E93BC8C43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162354\Pictures\Picasa\Exports\HighResolutionFinal\3rdPrize_466284_JianKai_Tan_Arrival of morning at SCIENCE PARK_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1" y="5518119"/>
            <a:ext cx="6400801" cy="72319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spc="0" dirty="0" smtClean="0">
                <a:solidFill>
                  <a:schemeClr val="bg1"/>
                </a:solidFill>
              </a:rPr>
              <a:t>Name   |  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0" y="3635087"/>
            <a:ext cx="6400800" cy="1826314"/>
          </a:xfrm>
        </p:spPr>
        <p:txBody>
          <a:bodyPr>
            <a:normAutofit/>
          </a:bodyPr>
          <a:lstStyle>
            <a:lvl1pPr algn="r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02955"/>
            <a:ext cx="1358900" cy="439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6940" y="6323505"/>
            <a:ext cx="223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  <a:latin typeface="+mj-lt"/>
              </a:rPr>
              <a:t>Science Park Servo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>
          <a:xfrm>
            <a:off x="2577812" y="1596733"/>
            <a:ext cx="1890026" cy="4671262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4"/>
          </p:nvPr>
        </p:nvSpPr>
        <p:spPr>
          <a:xfrm>
            <a:off x="4684908" y="1596733"/>
            <a:ext cx="1890026" cy="4671262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5"/>
          </p:nvPr>
        </p:nvSpPr>
        <p:spPr>
          <a:xfrm>
            <a:off x="6798630" y="1596733"/>
            <a:ext cx="1890026" cy="4671262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>
          <a:xfrm>
            <a:off x="450838" y="1596732"/>
            <a:ext cx="1890026" cy="4671264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1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27"/>
          </p:nvPr>
        </p:nvSpPr>
        <p:spPr>
          <a:xfrm>
            <a:off x="450838" y="2880235"/>
            <a:ext cx="1890026" cy="3387760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4"/>
          </p:nvPr>
        </p:nvSpPr>
        <p:spPr>
          <a:xfrm>
            <a:off x="2577812" y="2880235"/>
            <a:ext cx="1890026" cy="3387760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5"/>
          </p:nvPr>
        </p:nvSpPr>
        <p:spPr>
          <a:xfrm>
            <a:off x="4684908" y="2880235"/>
            <a:ext cx="1890026" cy="3387760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26"/>
          </p:nvPr>
        </p:nvSpPr>
        <p:spPr>
          <a:xfrm>
            <a:off x="6798630" y="2880235"/>
            <a:ext cx="1890026" cy="3387760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5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57200" y="1596731"/>
            <a:ext cx="1883664" cy="1283168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2577812" y="1596731"/>
            <a:ext cx="1883664" cy="1283168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4684908" y="1596731"/>
            <a:ext cx="1883664" cy="1283168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798630" y="1596731"/>
            <a:ext cx="1883664" cy="1283168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93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1596731"/>
            <a:ext cx="4114800" cy="365845"/>
          </a:xfrm>
          <a:prstGeom prst="rect">
            <a:avLst/>
          </a:prstGeom>
          <a:solidFill>
            <a:schemeClr val="accent1"/>
          </a:solidFill>
        </p:spPr>
        <p:txBody>
          <a:bodyPr lIns="91440" tIns="0" rIns="91440" bIns="9144" anchor="ctr"/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1596731"/>
            <a:ext cx="4114800" cy="365845"/>
          </a:xfrm>
          <a:prstGeom prst="rect">
            <a:avLst/>
          </a:prstGeom>
          <a:solidFill>
            <a:schemeClr val="accent1"/>
          </a:solidFill>
        </p:spPr>
        <p:txBody>
          <a:bodyPr lIns="91440" tIns="0" rIns="91440" bIns="9144" anchor="ctr"/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57200" y="1971035"/>
            <a:ext cx="4106862" cy="1863650"/>
          </a:xfrm>
          <a:prstGeom prst="rect">
            <a:avLst/>
          </a:prstGeom>
        </p:spPr>
        <p:txBody>
          <a:bodyPr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572000" y="1971035"/>
            <a:ext cx="4106862" cy="1863650"/>
          </a:xfrm>
          <a:prstGeom prst="rect">
            <a:avLst/>
          </a:prstGeom>
        </p:spPr>
        <p:txBody>
          <a:bodyPr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3843144"/>
            <a:ext cx="4114800" cy="365845"/>
          </a:xfrm>
          <a:prstGeom prst="rect">
            <a:avLst/>
          </a:prstGeom>
          <a:solidFill>
            <a:schemeClr val="accent1"/>
          </a:solidFill>
        </p:spPr>
        <p:txBody>
          <a:bodyPr lIns="91440" tIns="0" rIns="91440" bIns="9144" anchor="ctr"/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4217448"/>
            <a:ext cx="4106862" cy="1863650"/>
          </a:xfrm>
          <a:prstGeom prst="rect">
            <a:avLst/>
          </a:prstGeom>
        </p:spPr>
        <p:txBody>
          <a:bodyPr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0" y="3843144"/>
            <a:ext cx="4114800" cy="365845"/>
          </a:xfrm>
          <a:prstGeom prst="rect">
            <a:avLst/>
          </a:prstGeom>
          <a:solidFill>
            <a:schemeClr val="accent1"/>
          </a:solidFill>
        </p:spPr>
        <p:txBody>
          <a:bodyPr lIns="91440" tIns="0" rIns="91440" bIns="9144" anchor="ctr"/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4572000" y="4217448"/>
            <a:ext cx="4106862" cy="1863650"/>
          </a:xfrm>
          <a:prstGeom prst="rect">
            <a:avLst/>
          </a:prstGeom>
        </p:spPr>
        <p:txBody>
          <a:bodyPr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63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lang="en-US" sz="1400" kern="1200" dirty="0">
                <a:solidFill>
                  <a:schemeClr val="lt1"/>
                </a:solidFill>
                <a:latin typeface="+mn-lt"/>
                <a:cs typeface="+mn-cs"/>
              </a:defRPr>
            </a:lvl1pPr>
          </a:lstStyle>
          <a:p>
            <a:pPr lvl="0"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136" y="6572514"/>
            <a:ext cx="9692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bg1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65760" y="1968795"/>
            <a:ext cx="3228975" cy="4299202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0" bIns="0" rtlCol="0">
            <a:normAutofit/>
          </a:bodyPr>
          <a:lstStyle>
            <a:lvl1pPr>
              <a:defRPr lang="en-US" sz="2500" spc="-10" smtClean="0">
                <a:solidFill>
                  <a:srgbClr val="FFFFFF"/>
                </a:solidFill>
              </a:defRPr>
            </a:lvl1pPr>
            <a:lvl2pPr>
              <a:defRPr lang="en-US" sz="1800" smtClean="0">
                <a:solidFill>
                  <a:srgbClr val="FFFFFF"/>
                </a:solidFill>
              </a:defRPr>
            </a:lvl2pPr>
            <a:lvl3pPr>
              <a:defRPr lang="en-US" sz="1800" kern="1200" smtClean="0">
                <a:solidFill>
                  <a:srgbClr val="FFFFFF"/>
                </a:solidFill>
                <a:latin typeface="+mn-lt"/>
                <a:cs typeface="+mn-cs"/>
              </a:defRPr>
            </a:lvl3pPr>
            <a:lvl4pPr>
              <a:defRPr lang="en-US" sz="1800" kern="1200" smtClean="0">
                <a:solidFill>
                  <a:srgbClr val="FFFFFF"/>
                </a:solidFill>
                <a:latin typeface="+mn-lt"/>
                <a:cs typeface="+mn-cs"/>
              </a:defRPr>
            </a:lvl4pPr>
            <a:lvl5pPr>
              <a:defRPr lang="en-US" sz="1800" kern="1200" baseline="0">
                <a:solidFill>
                  <a:srgbClr val="FFFFFF"/>
                </a:solidFill>
                <a:latin typeface="+mn-lt"/>
                <a:cs typeface="+mn-cs"/>
              </a:defRPr>
            </a:lvl5pPr>
            <a:lvl6pPr marL="548640" indent="-137160">
              <a:spcBef>
                <a:spcPts val="600"/>
              </a:spcBef>
              <a:buFont typeface="Lucida Grande"/>
              <a:buChar char="-"/>
              <a:defRPr sz="1800">
                <a:solidFill>
                  <a:srgbClr val="FFFFFF"/>
                </a:solidFill>
              </a:defRPr>
            </a:lvl6pPr>
            <a:lvl7pPr marL="548640" indent="-137160">
              <a:spcBef>
                <a:spcPts val="600"/>
              </a:spcBef>
              <a:buFont typeface="Lucida Grande"/>
              <a:buChar char="-"/>
              <a:defRPr sz="1800">
                <a:solidFill>
                  <a:srgbClr val="FFFFFF"/>
                </a:solidFill>
              </a:defRPr>
            </a:lvl7pPr>
            <a:lvl8pPr marL="548640" indent="-137160">
              <a:spcBef>
                <a:spcPts val="600"/>
              </a:spcBef>
              <a:buFont typeface="Lucida Grande"/>
              <a:buChar char="-"/>
              <a:defRPr sz="1800">
                <a:solidFill>
                  <a:srgbClr val="FFFFFF"/>
                </a:solidFill>
              </a:defRPr>
            </a:lvl8pPr>
            <a:lvl9pPr marL="548640" indent="-137160">
              <a:spcBef>
                <a:spcPts val="600"/>
              </a:spcBef>
              <a:buFont typeface="Lucida Grande"/>
              <a:buChar char="-"/>
              <a:defRPr sz="1800">
                <a:solidFill>
                  <a:srgbClr val="FFFFFF"/>
                </a:solidFill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smtClean="0"/>
              <a:t>Click to edit Master text styles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Second level</a:t>
            </a:r>
          </a:p>
          <a:p>
            <a:pPr lvl="2">
              <a:lnSpc>
                <a:spcPct val="85000"/>
              </a:lnSpc>
            </a:pPr>
            <a:r>
              <a:rPr lang="en-US" smtClean="0"/>
              <a:t>Third level</a:t>
            </a:r>
          </a:p>
          <a:p>
            <a:pPr lvl="3">
              <a:lnSpc>
                <a:spcPct val="85000"/>
              </a:lnSpc>
            </a:pPr>
            <a:r>
              <a:rPr lang="en-US" smtClean="0"/>
              <a:t>Fourth level</a:t>
            </a:r>
          </a:p>
          <a:p>
            <a:pPr lvl="4">
              <a:lnSpc>
                <a:spcPct val="85000"/>
              </a:lnSpc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6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68796"/>
            <a:ext cx="5349241" cy="2593899"/>
          </a:xfrm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lang="en-US" sz="4500" b="1" kern="1000" spc="-50" dirty="0" smtClean="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1"/>
                    </a:gs>
                  </a:gsLst>
                  <a:lin ang="18900000" scaled="0"/>
                  <a:tileRect/>
                </a:gra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43600" y="3428295"/>
            <a:ext cx="3200400" cy="3429705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1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5943600" y="0"/>
            <a:ext cx="3200400" cy="3428295"/>
          </a:xfrm>
          <a:prstGeom prst="wedgeRectCallout">
            <a:avLst>
              <a:gd name="adj1" fmla="val 8484"/>
              <a:gd name="adj2" fmla="val 71473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400" b="1" dirty="0" smtClean="0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6172200" y="-225552"/>
            <a:ext cx="2514598" cy="609037"/>
          </a:xfrm>
          <a:prstGeom prst="rect">
            <a:avLst/>
          </a:prstGeom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1400" b="1" kern="1000" spc="10" smtClean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169863" indent="-169863" algn="l" defTabSz="457200" rtl="0" eaLnBrk="1" latinLnBrk="0" hangingPunct="1">
              <a:spcBef>
                <a:spcPts val="600"/>
              </a:spcBef>
              <a:buFont typeface="Wingdings" panose="05000000000000000000" pitchFamily="2" charset="2"/>
              <a:buChar char="§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-13716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lang="en-US" sz="1200" kern="10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411480" indent="-137160" algn="l" defTabSz="457200" rtl="0" eaLnBrk="1" latinLnBrk="0" hangingPunct="1">
              <a:spcBef>
                <a:spcPts val="600"/>
              </a:spcBef>
              <a:buFont typeface="Arial"/>
              <a:buChar char="•"/>
              <a:defRPr lang="en-US" sz="1200" b="1" kern="10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48640" indent="-137160" algn="l" defTabSz="457200" rtl="0" eaLnBrk="1" latinLnBrk="0" hangingPunct="1">
              <a:spcBef>
                <a:spcPts val="600"/>
              </a:spcBef>
              <a:buFont typeface="Lucida Grande"/>
              <a:buChar char="-"/>
              <a:defRPr lang="en-US" sz="1200" kern="100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0" spc="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 rot="10800000">
            <a:off x="6172200" y="3045181"/>
            <a:ext cx="2514598" cy="609037"/>
          </a:xfrm>
          <a:prstGeom prst="rect">
            <a:avLst/>
          </a:prstGeom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1400" b="1" kern="1000" spc="10" smtClean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169863" indent="-169863" algn="l" defTabSz="457200" rtl="0" eaLnBrk="1" latinLnBrk="0" hangingPunct="1">
              <a:spcBef>
                <a:spcPts val="600"/>
              </a:spcBef>
              <a:buFont typeface="Wingdings" panose="05000000000000000000" pitchFamily="2" charset="2"/>
              <a:buChar char="§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-13716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lang="en-US" sz="1200" kern="10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411480" indent="-137160" algn="l" defTabSz="457200" rtl="0" eaLnBrk="1" latinLnBrk="0" hangingPunct="1">
              <a:spcBef>
                <a:spcPts val="600"/>
              </a:spcBef>
              <a:buFont typeface="Arial"/>
              <a:buChar char="•"/>
              <a:defRPr lang="en-US" sz="1200" b="1" kern="10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48640" indent="-137160" algn="l" defTabSz="457200" rtl="0" eaLnBrk="1" latinLnBrk="0" hangingPunct="1">
              <a:spcBef>
                <a:spcPts val="600"/>
              </a:spcBef>
              <a:buFont typeface="Lucida Grande"/>
              <a:buChar char="-"/>
              <a:defRPr lang="en-US" sz="1200" kern="100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0" spc="0" dirty="0">
                <a:solidFill>
                  <a:srgbClr val="C9C9CA"/>
                </a:solidFill>
              </a:rPr>
              <a:t>“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" y="609036"/>
            <a:ext cx="2667001" cy="135975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Click icon to add logo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bg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136" y="6572514"/>
            <a:ext cx="18836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bg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4563541"/>
            <a:ext cx="1631950" cy="170445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/>
            </a:lvl1pPr>
            <a:lvl2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/>
            </a:lvl2pPr>
            <a:lvl3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9863" marR="0" indent="-1698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400" b="0" kern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6pPr>
            <a:lvl7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7pPr>
            <a:lvl8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8pPr>
            <a:lvl9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6" hasCustomPrompt="1"/>
          </p:nvPr>
        </p:nvSpPr>
        <p:spPr>
          <a:xfrm>
            <a:off x="2315845" y="4563541"/>
            <a:ext cx="1631950" cy="170445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/>
            </a:lvl1pPr>
            <a:lvl2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/>
            </a:lvl2pPr>
            <a:lvl3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9863" marR="0" indent="-1698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400" b="0" kern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6pPr>
            <a:lvl7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7pPr>
            <a:lvl8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8pPr>
            <a:lvl9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4174490" y="4563541"/>
            <a:ext cx="1631950" cy="170445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/>
            </a:lvl1pPr>
            <a:lvl2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/>
            </a:lvl2pPr>
            <a:lvl3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9863" marR="0" indent="-1698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400" b="0" kern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6pPr>
            <a:lvl7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7pPr>
            <a:lvl8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8pPr>
            <a:lvl9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6163055" y="4563541"/>
            <a:ext cx="2514600" cy="170445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2pPr>
            <a:lvl3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73038" marR="0" indent="-1730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400" b="0" kern="10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="0" baseline="0">
                <a:solidFill>
                  <a:schemeClr val="bg1"/>
                </a:solidFill>
              </a:defRPr>
            </a:lvl5pPr>
            <a:lvl6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bg1"/>
                </a:solidFill>
              </a:defRPr>
            </a:lvl6pPr>
            <a:lvl7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7pPr>
            <a:lvl8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8pPr>
            <a:lvl9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6172200" y="609037"/>
            <a:ext cx="2514600" cy="24361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1600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 marL="571500" indent="-168275">
              <a:buFontTx/>
              <a:buChar char="-"/>
              <a:defRPr sz="1400">
                <a:solidFill>
                  <a:schemeClr val="bg2"/>
                </a:solidFill>
              </a:defRPr>
            </a:lvl5pPr>
            <a:lvl6pPr marL="571500" indent="-168275">
              <a:buFontTx/>
              <a:buChar char="-"/>
              <a:tabLst/>
              <a:defRPr sz="1400">
                <a:solidFill>
                  <a:schemeClr val="bg2"/>
                </a:solidFill>
              </a:defRPr>
            </a:lvl6pPr>
            <a:lvl7pPr marL="571500" indent="-168275">
              <a:buFontTx/>
              <a:buChar char="-"/>
              <a:tabLst/>
              <a:defRPr sz="1400">
                <a:solidFill>
                  <a:schemeClr val="bg2"/>
                </a:solidFill>
              </a:defRPr>
            </a:lvl7pPr>
            <a:lvl8pPr marL="571500" indent="-168275">
              <a:buFontTx/>
              <a:buChar char="-"/>
              <a:tabLst/>
              <a:defRPr sz="1400">
                <a:solidFill>
                  <a:schemeClr val="bg2"/>
                </a:solidFill>
              </a:defRPr>
            </a:lvl8pPr>
            <a:lvl9pPr marL="569913" indent="-169863">
              <a:buFont typeface="Arial" panose="020B0604020202020204" pitchFamily="34" charset="0"/>
              <a:buChar char="-"/>
              <a:defRPr sz="14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client testimonial</a:t>
            </a:r>
          </a:p>
        </p:txBody>
      </p:sp>
    </p:spTree>
    <p:extLst>
      <p:ext uri="{BB962C8B-B14F-4D97-AF65-F5344CB8AC3E}">
        <p14:creationId xmlns:p14="http://schemas.microsoft.com/office/powerpoint/2010/main" val="61242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w/o 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943600" y="0"/>
            <a:ext cx="3200400" cy="34282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400" b="1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68796"/>
            <a:ext cx="5349241" cy="2593899"/>
          </a:xfrm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lang="en-US" sz="4500" b="1" kern="1000" spc="-50" dirty="0" smtClean="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1"/>
                    </a:gs>
                  </a:gsLst>
                  <a:lin ang="18900000" scaled="0"/>
                  <a:tileRect/>
                </a:gra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43600" y="3428295"/>
            <a:ext cx="3200400" cy="3429705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1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" y="609036"/>
            <a:ext cx="2667001" cy="135975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Click icon to add logo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bg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136" y="6572514"/>
            <a:ext cx="18836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bg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4563541"/>
            <a:ext cx="1631950" cy="170445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/>
            </a:lvl1pPr>
            <a:lvl2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/>
            </a:lvl2pPr>
            <a:lvl3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9863" marR="0" indent="-1698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400" b="0" kern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6pPr>
            <a:lvl7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7pPr>
            <a:lvl8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8pPr>
            <a:lvl9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36" hasCustomPrompt="1"/>
          </p:nvPr>
        </p:nvSpPr>
        <p:spPr>
          <a:xfrm>
            <a:off x="2315845" y="4563541"/>
            <a:ext cx="1631950" cy="170445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/>
            </a:lvl1pPr>
            <a:lvl2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/>
            </a:lvl2pPr>
            <a:lvl3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9863" marR="0" indent="-1698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400" b="0" kern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6pPr>
            <a:lvl7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7pPr>
            <a:lvl8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8pPr>
            <a:lvl9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4174490" y="4563541"/>
            <a:ext cx="1631950" cy="170445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/>
            </a:lvl1pPr>
            <a:lvl2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/>
            </a:lvl2pPr>
            <a:lvl3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9863" marR="0" indent="-1698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400" b="0" kern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6pPr>
            <a:lvl7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7pPr>
            <a:lvl8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/>
            </a:lvl8pPr>
            <a:lvl9pPr marL="169863" indent="-1698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6163055" y="4563541"/>
            <a:ext cx="2514600" cy="170445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2pPr>
            <a:lvl3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73038" marR="0" indent="-1730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400" b="0" kern="10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="0" baseline="0">
                <a:solidFill>
                  <a:schemeClr val="bg1"/>
                </a:solidFill>
              </a:defRPr>
            </a:lvl5pPr>
            <a:lvl6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bg1"/>
                </a:solidFill>
              </a:defRPr>
            </a:lvl6pPr>
            <a:lvl7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7pPr>
            <a:lvl8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8pPr>
            <a:lvl9pPr marL="173038" indent="-17303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6172200" y="609037"/>
            <a:ext cx="2514600" cy="24361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1600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 marL="571500" indent="-168275">
              <a:buFontTx/>
              <a:buChar char="-"/>
              <a:defRPr sz="1400">
                <a:solidFill>
                  <a:schemeClr val="bg2"/>
                </a:solidFill>
              </a:defRPr>
            </a:lvl5pPr>
            <a:lvl6pPr marL="571500" indent="-168275">
              <a:buFontTx/>
              <a:buChar char="-"/>
              <a:tabLst/>
              <a:defRPr sz="1400">
                <a:solidFill>
                  <a:schemeClr val="bg2"/>
                </a:solidFill>
              </a:defRPr>
            </a:lvl6pPr>
            <a:lvl7pPr marL="571500" indent="-168275">
              <a:buFontTx/>
              <a:buChar char="-"/>
              <a:tabLst/>
              <a:defRPr sz="1400">
                <a:solidFill>
                  <a:schemeClr val="bg2"/>
                </a:solidFill>
              </a:defRPr>
            </a:lvl7pPr>
            <a:lvl8pPr marL="571500" indent="-168275">
              <a:buFontTx/>
              <a:buChar char="-"/>
              <a:tabLst/>
              <a:defRPr sz="1400">
                <a:solidFill>
                  <a:schemeClr val="bg2"/>
                </a:solidFill>
              </a:defRPr>
            </a:lvl8pPr>
            <a:lvl9pPr marL="569913" indent="-169863">
              <a:buFont typeface="Arial" panose="020B0604020202020204" pitchFamily="34" charset="0"/>
              <a:buChar char="-"/>
              <a:defRPr sz="14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additional information or data points when testimonial is not available</a:t>
            </a:r>
          </a:p>
        </p:txBody>
      </p:sp>
    </p:spTree>
    <p:extLst>
      <p:ext uri="{BB962C8B-B14F-4D97-AF65-F5344CB8AC3E}">
        <p14:creationId xmlns:p14="http://schemas.microsoft.com/office/powerpoint/2010/main" val="1777351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136" y="6572514"/>
            <a:ext cx="969264" cy="14349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700" kern="1000" spc="-10" dirty="0" smtClean="0">
                <a:solidFill>
                  <a:schemeClr val="tx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572967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400" b="1" dirty="0" err="1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522591"/>
            <a:ext cx="4343400" cy="287388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800" b="0">
                <a:solidFill>
                  <a:schemeClr val="bg1"/>
                </a:solidFill>
                <a:latin typeface="+mj-lt"/>
              </a:defRPr>
            </a:lvl1pPr>
            <a:lvl2pPr marL="0" indent="0">
              <a:buFontTx/>
              <a:buNone/>
              <a:defRPr sz="2000" b="0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2" y="-2"/>
            <a:ext cx="341432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7362" y="6323505"/>
            <a:ext cx="223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  <a:latin typeface="+mj-lt"/>
              </a:rPr>
              <a:t>Science Park Servo</a:t>
            </a:r>
          </a:p>
        </p:txBody>
      </p:sp>
    </p:spTree>
    <p:extLst>
      <p:ext uri="{BB962C8B-B14F-4D97-AF65-F5344CB8AC3E}">
        <p14:creationId xmlns:p14="http://schemas.microsoft.com/office/powerpoint/2010/main" val="202064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2513"/>
            <a:ext cx="6117167" cy="1487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5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57201" y="1596731"/>
            <a:ext cx="8220075" cy="4671265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2513"/>
            <a:ext cx="6117167" cy="1487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5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64522" y="2898349"/>
            <a:ext cx="8213135" cy="3369648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 lIns="0" tIns="0" rIns="0" bIns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64522" y="1596732"/>
            <a:ext cx="8220455" cy="1301619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671392" y="1596731"/>
            <a:ext cx="3995928" cy="4671265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57201" y="1596731"/>
            <a:ext cx="3995928" cy="4671265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 lIns="0" tIns="0" rIns="0" bIns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9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1"/>
          </p:nvPr>
        </p:nvSpPr>
        <p:spPr>
          <a:xfrm>
            <a:off x="4689672" y="2880234"/>
            <a:ext cx="3995927" cy="3387762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411480" indent="0">
              <a:buFont typeface="Arial" panose="020B0604020202020204" pitchFamily="34" charset="0"/>
              <a:buNone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2"/>
          </p:nvPr>
        </p:nvSpPr>
        <p:spPr>
          <a:xfrm>
            <a:off x="457201" y="2880234"/>
            <a:ext cx="4014207" cy="3387762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57200" y="1596731"/>
            <a:ext cx="4014216" cy="1277917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689671" y="1596731"/>
            <a:ext cx="4014216" cy="1277917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35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>
          <a:xfrm>
            <a:off x="457201" y="1596732"/>
            <a:ext cx="2587752" cy="4671264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>
          <a:xfrm>
            <a:off x="3273553" y="1596733"/>
            <a:ext cx="2587752" cy="4671262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3"/>
          </p:nvPr>
        </p:nvSpPr>
        <p:spPr>
          <a:xfrm>
            <a:off x="6096266" y="1596733"/>
            <a:ext cx="2587752" cy="4671262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>
          <a:xfrm>
            <a:off x="457201" y="2880235"/>
            <a:ext cx="2587752" cy="3387760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4"/>
          </p:nvPr>
        </p:nvSpPr>
        <p:spPr>
          <a:xfrm>
            <a:off x="6096266" y="2880235"/>
            <a:ext cx="2587752" cy="3387760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715667" y="6572513"/>
            <a:ext cx="9619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6577765"/>
            <a:ext cx="6117167" cy="1434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70407"/>
            <a:ext cx="7315200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464522" y="0"/>
            <a:ext cx="7307879" cy="1096265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3"/>
          </p:nvPr>
        </p:nvSpPr>
        <p:spPr>
          <a:xfrm>
            <a:off x="3273553" y="2880235"/>
            <a:ext cx="2587752" cy="3387760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57200" y="1596731"/>
            <a:ext cx="2587752" cy="1283168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273553" y="1596731"/>
            <a:ext cx="2587752" cy="1283168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6096266" y="1596731"/>
            <a:ext cx="2587752" cy="1283168"/>
          </a:xfrm>
          <a:prstGeom prst="rect">
            <a:avLst/>
          </a:prstGeom>
        </p:spPr>
        <p:txBody>
          <a:bodyPr lIns="0" tIns="0" rIns="0" bIns="0"/>
          <a:lstStyle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858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521" y="0"/>
            <a:ext cx="8215337" cy="852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lstStyle/>
          <a:p>
            <a:pPr marL="0" lvl="0" algn="l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3136" y="6572514"/>
            <a:ext cx="969264" cy="14349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700" kern="1000" spc="-10" dirty="0" smtClean="0">
                <a:solidFill>
                  <a:schemeClr val="tx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1800" b="1" kern="1000">
          <a:solidFill>
            <a:schemeClr val="accent1"/>
          </a:solidFill>
          <a:latin typeface="Arial"/>
          <a:ea typeface="+mn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buFont typeface="Arial"/>
        <a:buNone/>
        <a:defRPr lang="en-US" sz="1600" b="1" kern="1000" spc="10" smtClean="0">
          <a:solidFill>
            <a:schemeClr val="accent1"/>
          </a:solidFill>
          <a:latin typeface="Arial"/>
          <a:ea typeface="+mn-ea"/>
          <a:cs typeface="Arial"/>
        </a:defRPr>
      </a:lvl1pPr>
      <a:lvl2pPr marL="169863" indent="-169863" algn="l" defTabSz="457200" rtl="0" eaLnBrk="1" latinLnBrk="0" hangingPunct="1">
        <a:spcBef>
          <a:spcPts val="600"/>
        </a:spcBef>
        <a:buFont typeface="Wingdings" panose="05000000000000000000" pitchFamily="2" charset="2"/>
        <a:buChar char="§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137160" algn="l" defTabSz="457200" rtl="0" eaLnBrk="1" latinLnBrk="0" hangingPunct="1">
        <a:spcBef>
          <a:spcPts val="600"/>
        </a:spcBef>
        <a:buFont typeface="Lucida Grande"/>
        <a:buChar char="–"/>
        <a:defRPr lang="en-US" sz="1400" kern="1000" dirty="0" smtClean="0">
          <a:solidFill>
            <a:schemeClr val="tx2"/>
          </a:solidFill>
          <a:latin typeface="Arial"/>
          <a:ea typeface="+mn-ea"/>
          <a:cs typeface="Arial"/>
        </a:defRPr>
      </a:lvl3pPr>
      <a:lvl4pPr marL="411480" indent="-137160" algn="l" defTabSz="457200" rtl="0" eaLnBrk="1" latinLnBrk="0" hangingPunct="1">
        <a:spcBef>
          <a:spcPts val="600"/>
        </a:spcBef>
        <a:buFont typeface="Arial"/>
        <a:buChar char="•"/>
        <a:defRPr lang="en-US" sz="1400" b="1" kern="1000" dirty="0" smtClean="0">
          <a:solidFill>
            <a:schemeClr val="tx2"/>
          </a:solidFill>
          <a:latin typeface="Arial"/>
          <a:ea typeface="+mn-ea"/>
          <a:cs typeface="Arial"/>
        </a:defRPr>
      </a:lvl4pPr>
      <a:lvl5pPr marL="548640" indent="-137160" algn="l" defTabSz="457200" rtl="0" eaLnBrk="1" latinLnBrk="0" hangingPunct="1">
        <a:spcBef>
          <a:spcPts val="600"/>
        </a:spcBef>
        <a:buFont typeface="Lucida Grande"/>
        <a:buChar char="-"/>
        <a:defRPr lang="en-US" sz="1400" kern="1000" dirty="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Zhang </a:t>
            </a:r>
            <a:r>
              <a:rPr lang="en-US" dirty="0" err="1" smtClean="0"/>
              <a:t>Yonggang</a:t>
            </a:r>
            <a:r>
              <a:rPr lang="en-US" dirty="0" smtClean="0"/>
              <a:t>  Mar 2016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-based </a:t>
            </a:r>
            <a:r>
              <a:rPr lang="en-US" dirty="0" err="1" smtClean="0"/>
              <a:t>Servotools</a:t>
            </a:r>
            <a:r>
              <a:rPr lang="en-US" dirty="0" smtClean="0"/>
              <a:t> daily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381000" y="1295400"/>
            <a:ext cx="8220075" cy="467126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b="0" dirty="0" err="1" smtClean="0"/>
              <a:t>Git</a:t>
            </a:r>
            <a:r>
              <a:rPr lang="en-US" b="0" dirty="0" smtClean="0"/>
              <a:t>, a free version control tools, is used to smoothen the </a:t>
            </a:r>
            <a:r>
              <a:rPr lang="en-US" b="0" dirty="0" err="1" smtClean="0"/>
              <a:t>servotools</a:t>
            </a:r>
            <a:r>
              <a:rPr lang="en-US" b="0" dirty="0" smtClean="0"/>
              <a:t> update between main trunk and SSDC local one;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Cygwin-</a:t>
            </a:r>
            <a:r>
              <a:rPr lang="en-US" b="0" dirty="0" err="1" smtClean="0"/>
              <a:t>git</a:t>
            </a:r>
            <a:r>
              <a:rPr lang="en-US" b="0" dirty="0" smtClean="0"/>
              <a:t> is installed in my PC and three repos are created; one is the shared repo, another is the repo from latest trunk, the last one is the repo holding the SSDC local changes;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a bash shell script is used to complete the tasks to </a:t>
            </a:r>
            <a:r>
              <a:rPr lang="en-US" b="0" dirty="0" err="1" smtClean="0"/>
              <a:t>servotools</a:t>
            </a:r>
            <a:r>
              <a:rPr lang="en-US" b="0" dirty="0" smtClean="0"/>
              <a:t> update; meanwhile, a bat file is created to call this </a:t>
            </a:r>
            <a:r>
              <a:rPr lang="en-US" b="0" dirty="0"/>
              <a:t>script in </a:t>
            </a:r>
            <a:r>
              <a:rPr lang="en-US" b="0" dirty="0" err="1"/>
              <a:t>cygwin</a:t>
            </a:r>
            <a:r>
              <a:rPr lang="en-US" b="0" dirty="0"/>
              <a:t> and </a:t>
            </a:r>
            <a:r>
              <a:rPr lang="en-US" b="0" dirty="0" smtClean="0"/>
              <a:t>a windows daily task is created to run this bat file  daily.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With above method, the new </a:t>
            </a:r>
            <a:r>
              <a:rPr lang="en-US" b="0" dirty="0" err="1" smtClean="0"/>
              <a:t>servotools</a:t>
            </a:r>
            <a:r>
              <a:rPr lang="en-US" b="0" dirty="0" smtClean="0"/>
              <a:t> will be available in J:/servotools_new every day morning.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What’s more, in another PC, the paths of </a:t>
            </a:r>
            <a:r>
              <a:rPr lang="en-US" b="0" dirty="0" err="1" smtClean="0"/>
              <a:t>Matlab</a:t>
            </a:r>
            <a:r>
              <a:rPr lang="en-US" b="0" dirty="0" smtClean="0"/>
              <a:t> is modified to J:/servotools_new. The Another daily task is created in this PC  to call </a:t>
            </a:r>
            <a:r>
              <a:rPr lang="en-US" b="0" dirty="0" err="1" smtClean="0"/>
              <a:t>Matlab</a:t>
            </a:r>
            <a:r>
              <a:rPr lang="en-US" b="0" dirty="0" smtClean="0"/>
              <a:t> and </a:t>
            </a:r>
            <a:r>
              <a:rPr lang="en-US" b="0" dirty="0" err="1" smtClean="0"/>
              <a:t>and</a:t>
            </a:r>
            <a:r>
              <a:rPr lang="en-US" b="0" dirty="0" smtClean="0"/>
              <a:t> run a </a:t>
            </a:r>
            <a:r>
              <a:rPr lang="en-US" b="0" dirty="0" err="1" smtClean="0"/>
              <a:t>servotools</a:t>
            </a:r>
            <a:r>
              <a:rPr lang="en-US" b="0" dirty="0" smtClean="0"/>
              <a:t> regression test 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The result of regression test will be saved in some shared folder in J. (</a:t>
            </a:r>
            <a:r>
              <a:rPr lang="en-US" b="0" dirty="0" smtClean="0">
                <a:solidFill>
                  <a:srgbClr val="FFC000"/>
                </a:solidFill>
              </a:rPr>
              <a:t>WIP, similar to MDW Cal html file</a:t>
            </a:r>
            <a:r>
              <a:rPr lang="en-US" b="0" dirty="0" smtClean="0"/>
              <a:t>)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328" y="6456543"/>
            <a:ext cx="6117167" cy="14874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6" y="5293"/>
            <a:ext cx="7307879" cy="109626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-based </a:t>
            </a:r>
            <a:r>
              <a:rPr lang="en-US" dirty="0" err="1" smtClean="0"/>
              <a:t>servotools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413" y="5191103"/>
            <a:ext cx="329691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Copy new </a:t>
            </a:r>
            <a:r>
              <a:rPr lang="en-US" dirty="0" err="1" smtClean="0"/>
              <a:t>servotools</a:t>
            </a:r>
            <a:r>
              <a:rPr lang="en-US" dirty="0" smtClean="0"/>
              <a:t> to J drive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0080" y="2977587"/>
            <a:ext cx="245671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Copy latest </a:t>
            </a:r>
            <a:r>
              <a:rPr lang="en-US" dirty="0" err="1" smtClean="0"/>
              <a:t>servotools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1123" y="4114768"/>
            <a:ext cx="1229504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*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85522" y="3200368"/>
            <a:ext cx="11125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1127" y="2608255"/>
            <a:ext cx="96853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29480" y="2513558"/>
            <a:ext cx="98597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fetch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93685" y="1446241"/>
            <a:ext cx="1903825" cy="1095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0909" y="3374760"/>
            <a:ext cx="1838635" cy="924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82516" y="3407765"/>
            <a:ext cx="2170684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0745" y="5646842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8509" y="3549971"/>
            <a:ext cx="20811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C:\</a:t>
            </a:r>
            <a:r>
              <a:rPr lang="en-US" sz="1400" b="1" dirty="0" smtClean="0">
                <a:solidFill>
                  <a:srgbClr val="FF0000"/>
                </a:solidFill>
              </a:rPr>
              <a:t>servotools_update\servotools_replica</a:t>
            </a:r>
          </a:p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(repo </a:t>
            </a:r>
            <a:r>
              <a:rPr lang="en-US" sz="1000" b="1" dirty="0" smtClean="0">
                <a:solidFill>
                  <a:srgbClr val="FF0000"/>
                </a:solidFill>
              </a:rPr>
              <a:t>with latest trunk updates)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04801" y="1295400"/>
            <a:ext cx="6592402" cy="3768335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60727" y="1446241"/>
            <a:ext cx="2540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Git</a:t>
            </a:r>
            <a:r>
              <a:rPr lang="en-US" sz="2400" b="1" dirty="0" smtClean="0"/>
              <a:t> version control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15" idx="1"/>
            <a:endCxn id="13" idx="5"/>
          </p:cNvCxnSpPr>
          <p:nvPr/>
        </p:nvCxnSpPr>
        <p:spPr>
          <a:xfrm flipH="1" flipV="1">
            <a:off x="3918701" y="2381271"/>
            <a:ext cx="781704" cy="1160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4" idx="0"/>
          </p:cNvCxnSpPr>
          <p:nvPr/>
        </p:nvCxnSpPr>
        <p:spPr>
          <a:xfrm flipH="1">
            <a:off x="1840227" y="2381271"/>
            <a:ext cx="732267" cy="9934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3"/>
            <a:endCxn id="15" idx="2"/>
          </p:cNvCxnSpPr>
          <p:nvPr/>
        </p:nvCxnSpPr>
        <p:spPr>
          <a:xfrm rot="5400000" flipH="1">
            <a:off x="4379817" y="3867665"/>
            <a:ext cx="323288" cy="317889"/>
          </a:xfrm>
          <a:prstGeom prst="curvedConnector4">
            <a:avLst>
              <a:gd name="adj1" fmla="val -112133"/>
              <a:gd name="adj2" fmla="val 17191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4" idx="7"/>
            <a:endCxn id="14" idx="6"/>
          </p:cNvCxnSpPr>
          <p:nvPr/>
        </p:nvCxnSpPr>
        <p:spPr>
          <a:xfrm rot="16200000" flipH="1">
            <a:off x="2461452" y="3539005"/>
            <a:ext cx="326922" cy="269262"/>
          </a:xfrm>
          <a:prstGeom prst="curvedConnector4">
            <a:avLst>
              <a:gd name="adj1" fmla="val -111346"/>
              <a:gd name="adj2" fmla="val 18489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16" idx="0"/>
          </p:cNvCxnSpPr>
          <p:nvPr/>
        </p:nvCxnSpPr>
        <p:spPr>
          <a:xfrm>
            <a:off x="1840227" y="4299434"/>
            <a:ext cx="4918" cy="13474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8551" y="5560435"/>
            <a:ext cx="2988651" cy="94510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r>
              <a:rPr lang="en-US" dirty="0" err="1" smtClean="0"/>
              <a:t>SPTools</a:t>
            </a:r>
            <a:r>
              <a:rPr lang="en-US" dirty="0" smtClean="0"/>
              <a:t> folder and </a:t>
            </a:r>
            <a:r>
              <a:rPr lang="en-US" dirty="0" err="1" smtClean="0"/>
              <a:t>getbode</a:t>
            </a:r>
            <a:r>
              <a:rPr lang="en-US" dirty="0" smtClean="0"/>
              <a:t>/</a:t>
            </a:r>
            <a:r>
              <a:rPr lang="en-US" dirty="0" err="1" smtClean="0"/>
              <a:t>getvarrronrro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J:/servotools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10511" y="1655415"/>
            <a:ext cx="20701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C:\</a:t>
            </a:r>
            <a:r>
              <a:rPr lang="en-US" sz="1400" b="1" dirty="0" smtClean="0">
                <a:solidFill>
                  <a:srgbClr val="FF0000"/>
                </a:solidFill>
              </a:rPr>
              <a:t>servotools_update\shared.git</a:t>
            </a:r>
          </a:p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(shared </a:t>
            </a:r>
            <a:r>
              <a:rPr lang="en-US" sz="1000" b="1" dirty="0" err="1" smtClean="0">
                <a:solidFill>
                  <a:srgbClr val="FF0000"/>
                </a:solidFill>
              </a:rPr>
              <a:t>Git</a:t>
            </a:r>
            <a:r>
              <a:rPr lang="en-US" sz="1000" b="1" dirty="0" smtClean="0">
                <a:solidFill>
                  <a:srgbClr val="FF0000"/>
                </a:solidFill>
              </a:rPr>
              <a:t> repo)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9753" y="3531059"/>
            <a:ext cx="20209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C:\</a:t>
            </a:r>
            <a:r>
              <a:rPr lang="en-US" sz="1400" b="1" dirty="0" smtClean="0">
                <a:solidFill>
                  <a:srgbClr val="FF0000"/>
                </a:solidFill>
              </a:rPr>
              <a:t>servotools_update\servotools_local</a:t>
            </a:r>
          </a:p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(repo </a:t>
            </a:r>
            <a:r>
              <a:rPr lang="en-US" sz="1000" b="1" dirty="0" smtClean="0">
                <a:solidFill>
                  <a:srgbClr val="FF0000"/>
                </a:solidFill>
              </a:rPr>
              <a:t>with SSDC changes)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2087" y="5873209"/>
            <a:ext cx="178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J:/servotools_new</a:t>
            </a:r>
          </a:p>
          <a:p>
            <a:pPr algn="ctr"/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241205" y="3407765"/>
            <a:ext cx="178858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62800" y="3667881"/>
            <a:ext cx="198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J:/servotools_replica</a:t>
            </a:r>
          </a:p>
          <a:p>
            <a:pPr algn="ctr"/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9" idx="2"/>
            <a:endCxn id="15" idx="6"/>
          </p:cNvCxnSpPr>
          <p:nvPr/>
        </p:nvCxnSpPr>
        <p:spPr>
          <a:xfrm flipH="1">
            <a:off x="6553200" y="3864965"/>
            <a:ext cx="688005" cy="0"/>
          </a:xfrm>
          <a:prstGeom prst="straightConnector1">
            <a:avLst/>
          </a:prstGeom>
          <a:ln w="38100" cap="flat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3"/>
          </p:cNvCxnSpPr>
          <p:nvPr/>
        </p:nvCxnSpPr>
        <p:spPr>
          <a:xfrm flipH="1" flipV="1">
            <a:off x="2810671" y="6104042"/>
            <a:ext cx="1097881" cy="22731"/>
          </a:xfrm>
          <a:prstGeom prst="straightConnector1">
            <a:avLst/>
          </a:prstGeom>
          <a:ln w="38100" cap="flat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28396"/>
      </p:ext>
    </p:extLst>
  </p:cSld>
  <p:clrMapOvr>
    <a:masterClrMapping/>
  </p:clrMapOvr>
</p:sld>
</file>

<file path=ppt/theme/theme1.xml><?xml version="1.0" encoding="utf-8"?>
<a:theme xmlns:a="http://schemas.openxmlformats.org/drawingml/2006/main" name="Seagate_Theme4">
  <a:themeElements>
    <a:clrScheme name="Custom 69">
      <a:dk1>
        <a:srgbClr val="000000"/>
      </a:dk1>
      <a:lt1>
        <a:srgbClr val="FFFFFF"/>
      </a:lt1>
      <a:dk2>
        <a:srgbClr val="78777A"/>
      </a:dk2>
      <a:lt2>
        <a:srgbClr val="FFFFFF"/>
      </a:lt2>
      <a:accent1>
        <a:srgbClr val="0062A6"/>
      </a:accent1>
      <a:accent2>
        <a:srgbClr val="005F61"/>
      </a:accent2>
      <a:accent3>
        <a:srgbClr val="009860"/>
      </a:accent3>
      <a:accent4>
        <a:srgbClr val="D9AC28"/>
      </a:accent4>
      <a:accent5>
        <a:srgbClr val="DC1F2E"/>
      </a:accent5>
      <a:accent6>
        <a:srgbClr val="991B51"/>
      </a:accent6>
      <a:hlink>
        <a:srgbClr val="0062A6"/>
      </a:hlink>
      <a:folHlink>
        <a:srgbClr val="6BC4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>
        <a:normAutofit/>
      </a:bodyPr>
      <a:lstStyle>
        <a:defPPr algn="ctr">
          <a:defRPr sz="14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Seagate_Theme4</Template>
  <TotalTime>7931</TotalTime>
  <Words>257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Seagate_Theme4</vt:lpstr>
      <vt:lpstr>Git-based Servotools daily update</vt:lpstr>
      <vt:lpstr>Summary</vt:lpstr>
      <vt:lpstr>Git-based servotools update</vt:lpstr>
    </vt:vector>
  </TitlesOfParts>
  <Company>Seagate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Chan Fan</dc:creator>
  <cp:lastModifiedBy>YongGang Zhang</cp:lastModifiedBy>
  <cp:revision>104</cp:revision>
  <dcterms:created xsi:type="dcterms:W3CDTF">2015-03-16T02:30:39Z</dcterms:created>
  <dcterms:modified xsi:type="dcterms:W3CDTF">2016-04-07T01:35:51Z</dcterms:modified>
</cp:coreProperties>
</file>