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7" r:id="rId2"/>
    <p:sldId id="278" r:id="rId3"/>
    <p:sldId id="274" r:id="rId4"/>
    <p:sldId id="273" r:id="rId5"/>
    <p:sldId id="275" r:id="rId6"/>
    <p:sldId id="276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DBDB"/>
    <a:srgbClr val="30353F"/>
    <a:srgbClr val="43CDD9"/>
    <a:srgbClr val="667181"/>
    <a:srgbClr val="BABABA"/>
    <a:srgbClr val="85E0E7"/>
    <a:srgbClr val="515A6B"/>
    <a:srgbClr val="AFBBBD"/>
    <a:srgbClr val="8FA0A3"/>
    <a:srgbClr val="5FD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52" autoAdjust="0"/>
  </p:normalViewPr>
  <p:slideViewPr>
    <p:cSldViewPr snapToGrid="0" showGuides="1">
      <p:cViewPr varScale="1">
        <p:scale>
          <a:sx n="101" d="100"/>
          <a:sy n="101" d="100"/>
        </p:scale>
        <p:origin x="114" y="756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739-4E39-B2ED-CD1A09E8A5E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rgbClr val="66718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667181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739-4E39-B2ED-CD1A09E8A5E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rgbClr val="30353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30353F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739-4E39-B2ED-CD1A09E8A5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70004176"/>
        <c:axId val="-1669996560"/>
      </c:lineChart>
      <c:catAx>
        <c:axId val="-1670004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30353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69996560"/>
        <c:crosses val="autoZero"/>
        <c:auto val="1"/>
        <c:lblAlgn val="ctr"/>
        <c:lblOffset val="100"/>
        <c:noMultiLvlLbl val="0"/>
      </c:catAx>
      <c:valAx>
        <c:axId val="-1669996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30353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70004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C655F-54C7-4D03-AD26-E0C40F01563A}" type="datetimeFigureOut">
              <a:rPr lang="id-ID" smtClean="0"/>
              <a:t>12/01/2021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34AC2-3728-4A8B-B58F-6888FAEC3D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96FE2-9E77-4834-9C6B-212E1056298F}" type="datetimeFigureOut">
              <a:rPr lang="en-US" smtClean="0"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EDEAF1-817B-4FC2-B648-C14E4DFAF8C4}"/>
              </a:ext>
            </a:extLst>
          </p:cNvPr>
          <p:cNvSpPr txBox="1"/>
          <p:nvPr/>
        </p:nvSpPr>
        <p:spPr>
          <a:xfrm>
            <a:off x="1524000" y="1293338"/>
            <a:ext cx="9144000" cy="3274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NETFLIX STOCK PROFILE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7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97700D-D976-455F-9F11-DCB6D9C2F44B}"/>
              </a:ext>
            </a:extLst>
          </p:cNvPr>
          <p:cNvSpPr txBox="1"/>
          <p:nvPr/>
        </p:nvSpPr>
        <p:spPr>
          <a:xfrm>
            <a:off x="3367372" y="5850125"/>
            <a:ext cx="5883085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Visualizations of NFLX performance (with DJIA comparison)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C5E9014-2537-4D2C-9FFA-E52C69FA97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334" y="3643937"/>
            <a:ext cx="2255330" cy="126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F568E2-29D8-494F-8EFD-31A8DBFFD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54" y="1112817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b="1" dirty="0">
                <a:latin typeface="+mj-lt"/>
              </a:rPr>
              <a:t>INCLUDED VISUALIZATIONS</a:t>
            </a:r>
            <a:br>
              <a:rPr lang="en-US" sz="4800" b="1" dirty="0">
                <a:latin typeface="+mj-lt"/>
              </a:rPr>
            </a:b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521DA-F759-4D8F-A41C-BE57F58CB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819400"/>
            <a:ext cx="9941319" cy="3322780"/>
          </a:xfrm>
        </p:spPr>
        <p:txBody>
          <a:bodyPr anchor="ctr">
            <a:normAutofit/>
          </a:bodyPr>
          <a:lstStyle/>
          <a:p>
            <a:pPr marL="285750" indent="-285750"/>
            <a:r>
              <a:rPr lang="en-US" sz="1700" dirty="0"/>
              <a:t>2017 Netflix Stock Prices by Quarter</a:t>
            </a:r>
            <a:br>
              <a:rPr lang="en-US" sz="1700" dirty="0"/>
            </a:br>
            <a:endParaRPr lang="en-US" sz="1700" dirty="0"/>
          </a:p>
          <a:p>
            <a:pPr marL="285750" indent="-285750"/>
            <a:r>
              <a:rPr lang="en-US" sz="1700" dirty="0"/>
              <a:t>2017 Earnings per Share (EPS) </a:t>
            </a:r>
            <a:br>
              <a:rPr lang="en-US" sz="1700" dirty="0"/>
            </a:br>
            <a:r>
              <a:rPr lang="en-US" sz="1700" dirty="0"/>
              <a:t>by Quarter</a:t>
            </a:r>
            <a:br>
              <a:rPr lang="en-US" sz="1700" dirty="0"/>
            </a:br>
            <a:endParaRPr lang="en-US" sz="1700" dirty="0"/>
          </a:p>
          <a:p>
            <a:pPr marL="285750" indent="-285750"/>
            <a:r>
              <a:rPr lang="en-US" sz="1700" dirty="0"/>
              <a:t>2017 Revenue vs. EPS </a:t>
            </a:r>
            <a:br>
              <a:rPr lang="en-US" sz="1700" dirty="0"/>
            </a:br>
            <a:r>
              <a:rPr lang="en-US" sz="1700" dirty="0"/>
              <a:t>by Quarter</a:t>
            </a:r>
            <a:br>
              <a:rPr lang="en-US" sz="1700" dirty="0"/>
            </a:br>
            <a:endParaRPr lang="en-US" sz="1700" dirty="0"/>
          </a:p>
          <a:p>
            <a:pPr marL="285750" indent="-285750"/>
            <a:r>
              <a:rPr lang="en-US" sz="1700" dirty="0"/>
              <a:t>2017 Netflix vs. Dow Jones</a:t>
            </a:r>
            <a:br>
              <a:rPr lang="en-US" sz="1700" dirty="0"/>
            </a:br>
            <a:r>
              <a:rPr lang="en-US" sz="1700" dirty="0"/>
              <a:t>by Month</a:t>
            </a:r>
            <a:br>
              <a:rPr lang="en-US" sz="1700" dirty="0"/>
            </a:br>
            <a:endParaRPr lang="en-US" sz="17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75E9C9AC-16F2-4E1B-8968-852AD9DA6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094" y="2851203"/>
            <a:ext cx="5313878" cy="322379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168E3A8-B37E-4B36-9AE9-4DDE9554B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94471" y="3234866"/>
            <a:ext cx="3391123" cy="2135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8" name="Chart 17" descr="This is a chart. ">
            <a:extLst>
              <a:ext uri="{FF2B5EF4-FFF2-40B4-BE49-F238E27FC236}">
                <a16:creationId xmlns:a16="http://schemas.microsoft.com/office/drawing/2014/main" id="{334AB8C8-C74F-4971-9219-4279EA4309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9072104"/>
              </p:ext>
            </p:extLst>
          </p:nvPr>
        </p:nvGraphicFramePr>
        <p:xfrm>
          <a:off x="7155216" y="3412738"/>
          <a:ext cx="2669632" cy="17797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22560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9DF09F-E3FE-44AA-85DD-4958C4F45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dirty="0"/>
              <a:t>STOCK PRICE BY QUARTER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2E92B-B8AD-42C5-BA0B-860404DA7F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r>
              <a:rPr lang="en-US" sz="1700" dirty="0"/>
              <a:t>Median stock price per quarter: </a:t>
            </a:r>
            <a:r>
              <a:rPr lang="en-US" sz="1700" b="1" dirty="0"/>
              <a:t>RISING</a:t>
            </a:r>
            <a:br>
              <a:rPr lang="en-US" sz="1700" b="1" dirty="0"/>
            </a:br>
            <a:endParaRPr lang="en-US" sz="1700" b="1" dirty="0"/>
          </a:p>
          <a:p>
            <a:pPr marL="0"/>
            <a:r>
              <a:rPr lang="en-US" sz="1700" dirty="0"/>
              <a:t>Stock price is skewed on the lower side of price for every quarter. 2017 had the widest range of stock prices.</a:t>
            </a:r>
          </a:p>
          <a:p>
            <a:endParaRPr lang="en-US" sz="1700" dirty="0"/>
          </a:p>
          <a:p>
            <a:pPr marL="0"/>
            <a:r>
              <a:rPr lang="en-US" sz="1700" dirty="0"/>
              <a:t>Range of stock price for 2017: </a:t>
            </a:r>
            <a:r>
              <a:rPr lang="en-US" sz="1700" b="1" dirty="0"/>
              <a:t>between roughly $140 and $190 USD.</a:t>
            </a:r>
          </a:p>
          <a:p>
            <a:endParaRPr lang="en-US" sz="1700" dirty="0"/>
          </a:p>
          <a:p>
            <a:pPr marL="0"/>
            <a:r>
              <a:rPr lang="en-US" sz="1700" dirty="0"/>
              <a:t>Lowest price: </a:t>
            </a:r>
            <a:r>
              <a:rPr lang="en-US" sz="1700" b="1" dirty="0"/>
              <a:t>slightly over $120 during Q1 </a:t>
            </a:r>
          </a:p>
          <a:p>
            <a:pPr marL="0"/>
            <a:r>
              <a:rPr lang="en-US" sz="1700" dirty="0"/>
              <a:t>Highest price: </a:t>
            </a:r>
            <a:r>
              <a:rPr lang="en-US" sz="1700" b="1" dirty="0"/>
              <a:t>slightly over $200 during Q4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Logo, icon&#10;&#10;Description automatically generated">
            <a:extLst>
              <a:ext uri="{FF2B5EF4-FFF2-40B4-BE49-F238E27FC236}">
                <a16:creationId xmlns:a16="http://schemas.microsoft.com/office/drawing/2014/main" id="{C09B8103-5D86-4C5A-9CCA-DA127739F3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9" r="4" b="1897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138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5F665D-B902-435A-AE14-E6872A1C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6543" y="2023110"/>
            <a:ext cx="2853372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EARNINGS PER SHARE  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(EPS)</a:t>
            </a:r>
            <a:b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BY QUARTER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562A6DDB-7A00-447B-AECA-17A83F192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32292" y="5086350"/>
            <a:ext cx="2446465" cy="781050"/>
          </a:xfrm>
          <a:solidFill>
            <a:schemeClr val="accent2">
              <a:alpha val="6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 EPS and Estimate were nearly identical in Q2 and Q4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Content Placeholder 17" descr="Chart&#10;&#10;Description automatically generated">
            <a:extLst>
              <a:ext uri="{FF2B5EF4-FFF2-40B4-BE49-F238E27FC236}">
                <a16:creationId xmlns:a16="http://schemas.microsoft.com/office/drawing/2014/main" id="{A754F844-BBA4-4561-B270-6CA8AE8540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43" y="744830"/>
            <a:ext cx="7156938" cy="5367704"/>
          </a:xfrm>
        </p:spPr>
      </p:pic>
    </p:spTree>
    <p:extLst>
      <p:ext uri="{BB962C8B-B14F-4D97-AF65-F5344CB8AC3E}">
        <p14:creationId xmlns:p14="http://schemas.microsoft.com/office/powerpoint/2010/main" val="1246809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B08E6-3A9E-4C63-853E-E62C0693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REVENUE VS. EARNINGS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AF4977D-8E86-4E9F-97A9-7C4C3A46D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i="0" dirty="0">
                <a:effectLst/>
              </a:rPr>
              <a:t>Revenue follows an upward trend, as does Earnings</a:t>
            </a:r>
          </a:p>
          <a:p>
            <a:r>
              <a:rPr lang="en-US" sz="2000" i="0" dirty="0">
                <a:effectLst/>
              </a:rPr>
              <a:t>Average percent of revenue that constitutes earnings is 5%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Content Placeholder 15" descr="Icon&#10;&#10;Description automatically generated">
            <a:extLst>
              <a:ext uri="{FF2B5EF4-FFF2-40B4-BE49-F238E27FC236}">
                <a16:creationId xmlns:a16="http://schemas.microsoft.com/office/drawing/2014/main" id="{FE44583C-4213-47C2-B737-38AE95B0CC5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704" y="509570"/>
            <a:ext cx="6009366" cy="6009366"/>
          </a:xfrm>
        </p:spPr>
      </p:pic>
    </p:spTree>
    <p:extLst>
      <p:ext uri="{BB962C8B-B14F-4D97-AF65-F5344CB8AC3E}">
        <p14:creationId xmlns:p14="http://schemas.microsoft.com/office/powerpoint/2010/main" val="2357871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DE3349-D062-4475-AD1D-0A40C780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NETFLIX (NFLX) vs DOW (DJIA)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269369-6BEA-420A-B9A8-1E638BD20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i="0" dirty="0">
                <a:effectLst/>
              </a:rPr>
              <a:t>Netflix performed roughly on the same trendline as DOW, aside from May - July </a:t>
            </a:r>
          </a:p>
          <a:p>
            <a:pPr lvl="1"/>
            <a:r>
              <a:rPr lang="en-US" sz="1600" dirty="0"/>
              <a:t>During that time, </a:t>
            </a:r>
            <a:r>
              <a:rPr lang="en-US" sz="1600" i="0" dirty="0">
                <a:effectLst/>
              </a:rPr>
              <a:t>Netflix was </a:t>
            </a:r>
            <a:r>
              <a:rPr lang="en-US" sz="1600" b="1" i="0" dirty="0">
                <a:effectLst/>
              </a:rPr>
              <a:t>more volatile</a:t>
            </a:r>
          </a:p>
          <a:p>
            <a:r>
              <a:rPr lang="en-US" sz="2000" i="0" dirty="0">
                <a:effectLst/>
              </a:rPr>
              <a:t>Price is incomparable as the DJIA is an industry average and is affected by multiple corporations.</a:t>
            </a:r>
            <a:endParaRPr lang="en-US" sz="2000" dirty="0"/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931B0D12-38ED-43DD-961C-5C5F8BDC79B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37" r="-3137"/>
          <a:stretch/>
        </p:blipFill>
        <p:spPr>
          <a:xfrm>
            <a:off x="5485335" y="2292486"/>
            <a:ext cx="5737250" cy="413755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93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D14351-9F4F-4F4E-A04B-7CA1D3D3637A}"/>
              </a:ext>
            </a:extLst>
          </p:cNvPr>
          <p:cNvSpPr txBox="1"/>
          <p:nvPr/>
        </p:nvSpPr>
        <p:spPr>
          <a:xfrm>
            <a:off x="1524000" y="1293338"/>
            <a:ext cx="9144000" cy="3274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tabLst>
                <a:tab pos="347663" algn="l"/>
              </a:tabLst>
            </a:pPr>
            <a:r>
              <a:rPr 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11</a:t>
            </a:r>
          </a:p>
        </p:txBody>
      </p:sp>
      <p:pic>
        <p:nvPicPr>
          <p:cNvPr id="9" name="Picture 8" descr="Logo, icon&#10;&#10;Description automatically generated">
            <a:extLst>
              <a:ext uri="{FF2B5EF4-FFF2-40B4-BE49-F238E27FC236}">
                <a16:creationId xmlns:a16="http://schemas.microsoft.com/office/drawing/2014/main" id="{178DDFDB-59E5-43DC-A93C-CD6EE1E0F7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556" y="2555631"/>
            <a:ext cx="910588" cy="68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28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st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C00000"/>
      </a:accent2>
      <a:accent3>
        <a:srgbClr val="C00000"/>
      </a:accent3>
      <a:accent4>
        <a:srgbClr val="C00000"/>
      </a:accent4>
      <a:accent5>
        <a:srgbClr val="5AA2AE"/>
      </a:accent5>
      <a:accent6>
        <a:srgbClr val="C0000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Data_Driven_Financial_Corporate.potx" id="{AF0BB5A1-6D8A-4FE6-8E42-5BDD7830AEFF}" vid="{0057B11C-41A7-4209-873B-0AFB0F6811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219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Segoe UI Light</vt:lpstr>
      <vt:lpstr>Office Theme</vt:lpstr>
      <vt:lpstr>Slide 1</vt:lpstr>
      <vt:lpstr>INCLUDED VISUALIZATIONS </vt:lpstr>
      <vt:lpstr>STOCK PRICE BY QUARTER</vt:lpstr>
      <vt:lpstr>EARNINGS PER SHARE  (EPS) BY QUARTER</vt:lpstr>
      <vt:lpstr>REVENUE VS. EARNINGS</vt:lpstr>
      <vt:lpstr>NETFLIX (NFLX) vs DOW (DJIA)</vt:lpstr>
      <vt:lpstr>Slide 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Andrew Hill</dc:creator>
  <cp:lastModifiedBy>Andrew Hill</cp:lastModifiedBy>
  <cp:revision>3</cp:revision>
  <dcterms:created xsi:type="dcterms:W3CDTF">2021-01-12T21:34:35Z</dcterms:created>
  <dcterms:modified xsi:type="dcterms:W3CDTF">2021-01-12T21:48:10Z</dcterms:modified>
</cp:coreProperties>
</file>