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G-Lau, Hiu" initials="PLH" lastIdx="1" clrIdx="0">
    <p:extLst>
      <p:ext uri="{19B8F6BF-5375-455C-9EA6-DF929625EA0E}">
        <p15:presenceInfo xmlns:p15="http://schemas.microsoft.com/office/powerpoint/2012/main" userId="PG-Lau, Hi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p:scale>
          <a:sx n="66" d="100"/>
          <a:sy n="66" d="100"/>
        </p:scale>
        <p:origin x="32" y="-53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33E4A-9BFC-4577-B00C-1F96CBF94014}" type="datetimeFigureOut">
              <a:rPr lang="en-HK" smtClean="0"/>
              <a:t>7/12/2020</a:t>
            </a:fld>
            <a:endParaRPr lang="en-HK"/>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809BA-326F-4BB4-80CD-CC8A53A49DD3}" type="slidenum">
              <a:rPr lang="en-HK" smtClean="0"/>
              <a:t>‹#›</a:t>
            </a:fld>
            <a:endParaRPr lang="en-HK"/>
          </a:p>
        </p:txBody>
      </p:sp>
    </p:spTree>
    <p:extLst>
      <p:ext uri="{BB962C8B-B14F-4D97-AF65-F5344CB8AC3E}">
        <p14:creationId xmlns:p14="http://schemas.microsoft.com/office/powerpoint/2010/main" val="3445024639"/>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DBBCD-0FEF-460E-9B14-A82AC9DDE4E0}" type="datetimeFigureOut">
              <a:rPr lang="en-HK" smtClean="0"/>
              <a:t>7/12/2020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10398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DBBCD-0FEF-460E-9B14-A82AC9DDE4E0}" type="datetimeFigureOut">
              <a:rPr lang="en-HK" smtClean="0"/>
              <a:t>7/12/2020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361019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DBBCD-0FEF-460E-9B14-A82AC9DDE4E0}" type="datetimeFigureOut">
              <a:rPr lang="en-HK" smtClean="0"/>
              <a:t>7/12/2020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247097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DBBCD-0FEF-460E-9B14-A82AC9DDE4E0}" type="datetimeFigureOut">
              <a:rPr lang="en-HK" smtClean="0"/>
              <a:t>7/12/2020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164030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DBBCD-0FEF-460E-9B14-A82AC9DDE4E0}" type="datetimeFigureOut">
              <a:rPr lang="en-HK" smtClean="0"/>
              <a:t>7/12/2020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260653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DBBCD-0FEF-460E-9B14-A82AC9DDE4E0}" type="datetimeFigureOut">
              <a:rPr lang="en-HK" smtClean="0"/>
              <a:t>7/12/2020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361881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DBBCD-0FEF-460E-9B14-A82AC9DDE4E0}" type="datetimeFigureOut">
              <a:rPr lang="en-HK" smtClean="0"/>
              <a:t>7/12/2020</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199713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DBBCD-0FEF-460E-9B14-A82AC9DDE4E0}" type="datetimeFigureOut">
              <a:rPr lang="en-HK" smtClean="0"/>
              <a:t>7/12/2020</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361046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DBBCD-0FEF-460E-9B14-A82AC9DDE4E0}" type="datetimeFigureOut">
              <a:rPr lang="en-HK" smtClean="0"/>
              <a:t>7/12/2020</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389676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D7DBBCD-0FEF-460E-9B14-A82AC9DDE4E0}" type="datetimeFigureOut">
              <a:rPr lang="en-HK" smtClean="0"/>
              <a:t>7/12/2020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242257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D7DBBCD-0FEF-460E-9B14-A82AC9DDE4E0}" type="datetimeFigureOut">
              <a:rPr lang="en-HK" smtClean="0"/>
              <a:t>7/12/2020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E432B9EE-4C8D-4958-9317-FF744CD53405}" type="slidenum">
              <a:rPr lang="en-HK" smtClean="0"/>
              <a:t>‹#›</a:t>
            </a:fld>
            <a:endParaRPr lang="en-HK"/>
          </a:p>
        </p:txBody>
      </p:sp>
    </p:spTree>
    <p:extLst>
      <p:ext uri="{BB962C8B-B14F-4D97-AF65-F5344CB8AC3E}">
        <p14:creationId xmlns:p14="http://schemas.microsoft.com/office/powerpoint/2010/main" val="255313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D7DBBCD-0FEF-460E-9B14-A82AC9DDE4E0}" type="datetimeFigureOut">
              <a:rPr lang="en-HK" smtClean="0"/>
              <a:t>7/12/2020</a:t>
            </a:fld>
            <a:endParaRPr lang="en-HK"/>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432B9EE-4C8D-4958-9317-FF744CD53405}" type="slidenum">
              <a:rPr lang="en-HK" smtClean="0"/>
              <a:t>‹#›</a:t>
            </a:fld>
            <a:endParaRPr lang="en-HK"/>
          </a:p>
        </p:txBody>
      </p:sp>
    </p:spTree>
    <p:extLst>
      <p:ext uri="{BB962C8B-B14F-4D97-AF65-F5344CB8AC3E}">
        <p14:creationId xmlns:p14="http://schemas.microsoft.com/office/powerpoint/2010/main" val="2236812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a:extLst>
              <a:ext uri="{FF2B5EF4-FFF2-40B4-BE49-F238E27FC236}">
                <a16:creationId xmlns:a16="http://schemas.microsoft.com/office/drawing/2014/main" id="{88473268-0795-4941-B1B0-45B0FECA2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5936" y="15501751"/>
            <a:ext cx="3539628" cy="26547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82A078-3142-41E1-B4D8-195B6350F072}"/>
              </a:ext>
            </a:extLst>
          </p:cNvPr>
          <p:cNvSpPr>
            <a:spLocks noGrp="1"/>
          </p:cNvSpPr>
          <p:nvPr>
            <p:ph type="ctrTitle"/>
          </p:nvPr>
        </p:nvSpPr>
        <p:spPr>
          <a:xfrm>
            <a:off x="0" y="136508"/>
            <a:ext cx="21383625" cy="817123"/>
          </a:xfrm>
        </p:spPr>
        <p:txBody>
          <a:bodyPr>
            <a:noAutofit/>
          </a:bodyPr>
          <a:lstStyle/>
          <a:p>
            <a:br>
              <a:rPr lang="en-HK"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HK"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Application of Naïve Bayes and Random Forest on Classification of Potential Bike Customer </a:t>
            </a:r>
          </a:p>
        </p:txBody>
      </p:sp>
      <p:sp>
        <p:nvSpPr>
          <p:cNvPr id="4" name="TextBox 3">
            <a:extLst>
              <a:ext uri="{FF2B5EF4-FFF2-40B4-BE49-F238E27FC236}">
                <a16:creationId xmlns:a16="http://schemas.microsoft.com/office/drawing/2014/main" id="{83630687-6BCD-4A14-B1BB-3545CAAA07BD}"/>
              </a:ext>
            </a:extLst>
          </p:cNvPr>
          <p:cNvSpPr txBox="1"/>
          <p:nvPr/>
        </p:nvSpPr>
        <p:spPr>
          <a:xfrm>
            <a:off x="303204" y="1098172"/>
            <a:ext cx="20838182" cy="12311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HK" sz="2000" b="1" u="sng" dirty="0">
                <a:latin typeface="Arial" panose="020B0604020202020204" pitchFamily="34" charset="0"/>
                <a:cs typeface="Arial" panose="020B0604020202020204" pitchFamily="34" charset="0"/>
              </a:rPr>
              <a:t>Problems &amp; Motivation:</a:t>
            </a:r>
          </a:p>
          <a:p>
            <a:pPr marL="342900" indent="-342900">
              <a:buFont typeface="Arial" panose="020B0604020202020204" pitchFamily="34" charset="0"/>
              <a:buChar char="•"/>
            </a:pPr>
            <a:r>
              <a:rPr lang="en-HK" dirty="0">
                <a:latin typeface="Arial" panose="020B0604020202020204" pitchFamily="34" charset="0"/>
                <a:cs typeface="Arial" panose="020B0604020202020204" pitchFamily="34" charset="0"/>
              </a:rPr>
              <a:t>To predict and classify potential bike buyers from the existing customer database of a company based on the given demographic features such as age, accommodation, income, gender etc.</a:t>
            </a:r>
          </a:p>
          <a:p>
            <a:pPr marL="342900" indent="-342900">
              <a:buFont typeface="Arial" panose="020B0604020202020204" pitchFamily="34" charset="0"/>
              <a:buChar char="•"/>
            </a:pPr>
            <a:r>
              <a:rPr lang="en-HK" dirty="0">
                <a:latin typeface="Arial" panose="020B0604020202020204" pitchFamily="34" charset="0"/>
                <a:cs typeface="Arial" panose="020B0604020202020204" pitchFamily="34" charset="0"/>
              </a:rPr>
              <a:t>To compare the performance of two classification algorithms (Naïve Bayes &amp; Random Forest) on binary class classification based on a preliminary classification model analysis conducted by S. Jaya Prada</a:t>
            </a:r>
          </a:p>
        </p:txBody>
      </p:sp>
      <p:sp>
        <p:nvSpPr>
          <p:cNvPr id="5" name="TextBox 4">
            <a:extLst>
              <a:ext uri="{FF2B5EF4-FFF2-40B4-BE49-F238E27FC236}">
                <a16:creationId xmlns:a16="http://schemas.microsoft.com/office/drawing/2014/main" id="{049ABE55-858B-42F8-82CF-82811A7ECE82}"/>
              </a:ext>
            </a:extLst>
          </p:cNvPr>
          <p:cNvSpPr txBox="1"/>
          <p:nvPr/>
        </p:nvSpPr>
        <p:spPr>
          <a:xfrm>
            <a:off x="303204" y="2375118"/>
            <a:ext cx="8457392" cy="4832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HK" sz="2000" b="1" u="sng" dirty="0">
                <a:latin typeface="Arial" panose="020B0604020202020204" pitchFamily="34" charset="0"/>
                <a:cs typeface="Arial" panose="020B0604020202020204" pitchFamily="34" charset="0"/>
              </a:rPr>
              <a:t>Description and Initial Analysis on Data Source:</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3 Datasets imported from Kaggle as dataset of Microsoft EDX competition and merged into one dataset with 16400 observations.</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Data wrangling done in Python, including removal of duplicate identity/ information of customers, derivation of Age from Birth Date, removal of messy features e.g. detail address, Customer ID etc.</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The merged dataset consists of 14 predictors (8 categorial &amp; 6 numeric) and 1 labelled binary class</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Dataset is slightly imbalance with 66% non-buyers </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Age &amp; Monthly Spending in company shows slightly negatively skewed distribution, while age of bike buyers are normally distributed. However, age does not show noticeable difference between two distributions. Yearly Income are normally distributed. Distributions of different classes overlays. </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Other numeric predictors, as non-negative integers, are pre-dominant by 0</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Uniform distributions observed among Martial Status &amp; Gender</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Distribution of Home Owner Flag against buyer and non-buyer is similar</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Pre-dominance of a few locations in City/ State Province features</a:t>
            </a:r>
          </a:p>
        </p:txBody>
      </p:sp>
      <p:graphicFrame>
        <p:nvGraphicFramePr>
          <p:cNvPr id="7" name="Table 6">
            <a:extLst>
              <a:ext uri="{FF2B5EF4-FFF2-40B4-BE49-F238E27FC236}">
                <a16:creationId xmlns:a16="http://schemas.microsoft.com/office/drawing/2014/main" id="{E4CEBD35-5CFB-4D19-8ED5-5D0FC8CB6C0C}"/>
              </a:ext>
            </a:extLst>
          </p:cNvPr>
          <p:cNvGraphicFramePr>
            <a:graphicFrameLocks noGrp="1"/>
          </p:cNvGraphicFramePr>
          <p:nvPr>
            <p:extLst>
              <p:ext uri="{D42A27DB-BD31-4B8C-83A1-F6EECF244321}">
                <p14:modId xmlns:p14="http://schemas.microsoft.com/office/powerpoint/2010/main" val="1888073955"/>
              </p:ext>
            </p:extLst>
          </p:nvPr>
        </p:nvGraphicFramePr>
        <p:xfrm>
          <a:off x="9004570" y="4954564"/>
          <a:ext cx="9257742" cy="2245360"/>
        </p:xfrm>
        <a:graphic>
          <a:graphicData uri="http://schemas.openxmlformats.org/drawingml/2006/table">
            <a:tbl>
              <a:tblPr>
                <a:tableStyleId>{FABFCF23-3B69-468F-B69F-88F6DE6A72F2}</a:tableStyleId>
              </a:tblPr>
              <a:tblGrid>
                <a:gridCol w="2502414">
                  <a:extLst>
                    <a:ext uri="{9D8B030D-6E8A-4147-A177-3AD203B41FA5}">
                      <a16:colId xmlns:a16="http://schemas.microsoft.com/office/drawing/2014/main" val="90978137"/>
                    </a:ext>
                  </a:extLst>
                </a:gridCol>
                <a:gridCol w="1414914">
                  <a:extLst>
                    <a:ext uri="{9D8B030D-6E8A-4147-A177-3AD203B41FA5}">
                      <a16:colId xmlns:a16="http://schemas.microsoft.com/office/drawing/2014/main" val="3045222769"/>
                    </a:ext>
                  </a:extLst>
                </a:gridCol>
                <a:gridCol w="981777">
                  <a:extLst>
                    <a:ext uri="{9D8B030D-6E8A-4147-A177-3AD203B41FA5}">
                      <a16:colId xmlns:a16="http://schemas.microsoft.com/office/drawing/2014/main" val="3519698485"/>
                    </a:ext>
                  </a:extLst>
                </a:gridCol>
                <a:gridCol w="1087654">
                  <a:extLst>
                    <a:ext uri="{9D8B030D-6E8A-4147-A177-3AD203B41FA5}">
                      <a16:colId xmlns:a16="http://schemas.microsoft.com/office/drawing/2014/main" val="4204638147"/>
                    </a:ext>
                  </a:extLst>
                </a:gridCol>
                <a:gridCol w="1020278">
                  <a:extLst>
                    <a:ext uri="{9D8B030D-6E8A-4147-A177-3AD203B41FA5}">
                      <a16:colId xmlns:a16="http://schemas.microsoft.com/office/drawing/2014/main" val="2385714313"/>
                    </a:ext>
                  </a:extLst>
                </a:gridCol>
                <a:gridCol w="1223675">
                  <a:extLst>
                    <a:ext uri="{9D8B030D-6E8A-4147-A177-3AD203B41FA5}">
                      <a16:colId xmlns:a16="http://schemas.microsoft.com/office/drawing/2014/main" val="2702461418"/>
                    </a:ext>
                  </a:extLst>
                </a:gridCol>
                <a:gridCol w="1027030">
                  <a:extLst>
                    <a:ext uri="{9D8B030D-6E8A-4147-A177-3AD203B41FA5}">
                      <a16:colId xmlns:a16="http://schemas.microsoft.com/office/drawing/2014/main" val="2764732374"/>
                    </a:ext>
                  </a:extLst>
                </a:gridCol>
              </a:tblGrid>
              <a:tr h="184150">
                <a:tc rowSpan="2">
                  <a:txBody>
                    <a:bodyPr/>
                    <a:lstStyle/>
                    <a:p>
                      <a:pPr algn="ctr" fontAlgn="b"/>
                      <a:r>
                        <a:rPr lang="en-HK" sz="1800" b="1" u="none" strike="noStrike" dirty="0">
                          <a:effectLst/>
                        </a:rPr>
                        <a:t>Buyer </a:t>
                      </a:r>
                      <a:endParaRPr lang="en-HK" sz="1800" b="1" i="0" u="none" strike="noStrike" dirty="0">
                        <a:solidFill>
                          <a:srgbClr val="000000"/>
                        </a:solidFill>
                        <a:effectLst/>
                        <a:latin typeface="Calibri" panose="020F0502020204030204" pitchFamily="34" charset="0"/>
                      </a:endParaRPr>
                    </a:p>
                  </a:txBody>
                  <a:tcPr marL="6350" marR="6350" marT="6350" marB="0" anchor="b"/>
                </a:tc>
                <a:tc gridSpan="2">
                  <a:txBody>
                    <a:bodyPr/>
                    <a:lstStyle/>
                    <a:p>
                      <a:pPr algn="ctr" fontAlgn="b"/>
                      <a:r>
                        <a:rPr lang="en-HK" sz="1800" b="1" u="none" strike="noStrike" dirty="0">
                          <a:effectLst/>
                        </a:rPr>
                        <a:t>Mean</a:t>
                      </a:r>
                      <a:endParaRPr lang="en-HK" sz="18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HK"/>
                    </a:p>
                  </a:txBody>
                  <a:tcPr/>
                </a:tc>
                <a:tc gridSpan="2">
                  <a:txBody>
                    <a:bodyPr/>
                    <a:lstStyle/>
                    <a:p>
                      <a:pPr algn="ctr" fontAlgn="b"/>
                      <a:r>
                        <a:rPr lang="en-HK" sz="1800" b="1" u="none" strike="noStrike" dirty="0">
                          <a:effectLst/>
                        </a:rPr>
                        <a:t>Std</a:t>
                      </a:r>
                      <a:endParaRPr lang="en-HK" sz="18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HK"/>
                    </a:p>
                  </a:txBody>
                  <a:tcPr/>
                </a:tc>
                <a:tc gridSpan="2">
                  <a:txBody>
                    <a:bodyPr/>
                    <a:lstStyle/>
                    <a:p>
                      <a:pPr algn="ctr" fontAlgn="b"/>
                      <a:r>
                        <a:rPr lang="en-HK" sz="1800" b="1" u="none" strike="noStrike" dirty="0">
                          <a:effectLst/>
                        </a:rPr>
                        <a:t>Skewness</a:t>
                      </a:r>
                      <a:endParaRPr lang="en-HK" sz="18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HK"/>
                    </a:p>
                  </a:txBody>
                  <a:tcPr/>
                </a:tc>
                <a:extLst>
                  <a:ext uri="{0D108BD9-81ED-4DB2-BD59-A6C34878D82A}">
                    <a16:rowId xmlns:a16="http://schemas.microsoft.com/office/drawing/2014/main" val="4177167821"/>
                  </a:ext>
                </a:extLst>
              </a:tr>
              <a:tr h="0">
                <a:tc vMerge="1">
                  <a:txBody>
                    <a:bodyPr/>
                    <a:lstStyle/>
                    <a:p>
                      <a:endParaRPr lang="en-HK"/>
                    </a:p>
                  </a:txBody>
                  <a:tcPr/>
                </a:tc>
                <a:tc>
                  <a:txBody>
                    <a:bodyPr/>
                    <a:lstStyle/>
                    <a:p>
                      <a:pPr algn="ctr" fontAlgn="b"/>
                      <a:r>
                        <a:rPr lang="en-HK" sz="1800" b="1" u="none" strike="noStrike" dirty="0">
                          <a:effectLst/>
                        </a:rPr>
                        <a:t>Yes</a:t>
                      </a:r>
                      <a:endParaRPr lang="en-HK"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b="1" u="none" strike="noStrike" dirty="0">
                          <a:effectLst/>
                        </a:rPr>
                        <a:t>No</a:t>
                      </a:r>
                      <a:endParaRPr lang="en-HK"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b="1" u="none" strike="noStrike" dirty="0">
                          <a:effectLst/>
                        </a:rPr>
                        <a:t>Yes</a:t>
                      </a:r>
                      <a:endParaRPr lang="en-HK"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b="1" u="none" strike="noStrike" dirty="0">
                          <a:effectLst/>
                        </a:rPr>
                        <a:t>No</a:t>
                      </a:r>
                      <a:endParaRPr lang="en-HK"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b="1" u="none" strike="noStrike" dirty="0">
                          <a:effectLst/>
                        </a:rPr>
                        <a:t>Yes</a:t>
                      </a:r>
                      <a:endParaRPr lang="en-HK"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b="1" u="none" strike="noStrike" dirty="0">
                          <a:effectLst/>
                        </a:rPr>
                        <a:t>No</a:t>
                      </a:r>
                      <a:endParaRPr lang="en-HK" sz="1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5624214"/>
                  </a:ext>
                </a:extLst>
              </a:tr>
              <a:tr h="184150">
                <a:tc>
                  <a:txBody>
                    <a:bodyPr/>
                    <a:lstStyle/>
                    <a:p>
                      <a:pPr algn="l" fontAlgn="b"/>
                      <a:r>
                        <a:rPr lang="en-HK" sz="1800" u="none" strike="noStrike" dirty="0" err="1">
                          <a:effectLst/>
                        </a:rPr>
                        <a:t>NumberCarsOwned</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1.77</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1.37</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1.30</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1.02</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0.24</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0.34</a:t>
                      </a:r>
                      <a:endParaRPr lang="en-HK"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91070262"/>
                  </a:ext>
                </a:extLst>
              </a:tr>
              <a:tr h="184150">
                <a:tc>
                  <a:txBody>
                    <a:bodyPr/>
                    <a:lstStyle/>
                    <a:p>
                      <a:pPr algn="l" fontAlgn="b"/>
                      <a:r>
                        <a:rPr lang="en-HK" sz="1800" u="none" strike="noStrike" dirty="0" err="1">
                          <a:effectLst/>
                        </a:rPr>
                        <a:t>NumberChildrenAtHome</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1.97</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0.50</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1.82</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1.03</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b="0" u="none" strike="noStrike" dirty="0">
                          <a:effectLst/>
                        </a:rPr>
                        <a:t>0.33</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b="0" u="none" strike="noStrike" dirty="0">
                          <a:effectLst/>
                        </a:rPr>
                        <a:t>2.45</a:t>
                      </a:r>
                      <a:endParaRPr lang="en-HK"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5069445"/>
                  </a:ext>
                </a:extLst>
              </a:tr>
              <a:tr h="184150">
                <a:tc>
                  <a:txBody>
                    <a:bodyPr/>
                    <a:lstStyle/>
                    <a:p>
                      <a:pPr algn="l" fontAlgn="b"/>
                      <a:r>
                        <a:rPr lang="en-HK" sz="1800" u="none" strike="noStrike">
                          <a:effectLst/>
                        </a:rPr>
                        <a:t>TotalChildren</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2.56</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1.73</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1.77</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1.56</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-0.10</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0.59</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35245691"/>
                  </a:ext>
                </a:extLst>
              </a:tr>
              <a:tr h="184150">
                <a:tc>
                  <a:txBody>
                    <a:bodyPr/>
                    <a:lstStyle/>
                    <a:p>
                      <a:pPr algn="l" fontAlgn="b"/>
                      <a:r>
                        <a:rPr lang="en-HK" sz="1800" u="none" strike="noStrike" dirty="0" err="1">
                          <a:effectLst/>
                        </a:rPr>
                        <a:t>YearlyIncome</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94271</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70097</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41137</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36439</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0.02</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0.46</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6742433"/>
                  </a:ext>
                </a:extLst>
              </a:tr>
              <a:tr h="184150">
                <a:tc>
                  <a:txBody>
                    <a:bodyPr/>
                    <a:lstStyle/>
                    <a:p>
                      <a:pPr algn="l" fontAlgn="b"/>
                      <a:r>
                        <a:rPr lang="en-HK" sz="1800" u="none" strike="noStrike">
                          <a:effectLst/>
                        </a:rPr>
                        <a:t>Age</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34.3</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37.5</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7.9</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12.4</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0.47</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0.42</a:t>
                      </a:r>
                      <a:endParaRPr lang="en-HK"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8140615"/>
                  </a:ext>
                </a:extLst>
              </a:tr>
              <a:tr h="184150">
                <a:tc>
                  <a:txBody>
                    <a:bodyPr/>
                    <a:lstStyle/>
                    <a:p>
                      <a:pPr algn="l" fontAlgn="b"/>
                      <a:r>
                        <a:rPr lang="en-HK" sz="1800" u="none" strike="noStrike" dirty="0" err="1">
                          <a:effectLst/>
                        </a:rPr>
                        <a:t>AveMonthSpend</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88.68</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64.28</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32.10</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a:effectLst/>
                        </a:rPr>
                        <a:t>20.08</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0.72</a:t>
                      </a:r>
                      <a:endParaRPr lang="en-HK"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HK" sz="1800" u="none" strike="noStrike" dirty="0">
                          <a:effectLst/>
                        </a:rPr>
                        <a:t>1.37</a:t>
                      </a:r>
                      <a:endParaRPr lang="en-HK"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7976796"/>
                  </a:ext>
                </a:extLst>
              </a:tr>
            </a:tbl>
          </a:graphicData>
        </a:graphic>
      </p:graphicFrame>
      <p:pic>
        <p:nvPicPr>
          <p:cNvPr id="1028" name="Picture 4">
            <a:extLst>
              <a:ext uri="{FF2B5EF4-FFF2-40B4-BE49-F238E27FC236}">
                <a16:creationId xmlns:a16="http://schemas.microsoft.com/office/drawing/2014/main" id="{59035737-D469-44ED-95D9-59E4D68B5D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1441" y="2383371"/>
            <a:ext cx="3137289" cy="25514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68918C0-B27F-4B73-B4AC-C4BDAD53C2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5" t="2275" r="6767" b="5521"/>
          <a:stretch/>
        </p:blipFill>
        <p:spPr bwMode="auto">
          <a:xfrm>
            <a:off x="12081023" y="2420971"/>
            <a:ext cx="3365822" cy="242555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12BE6D9A-6F79-445C-A77B-79EA43B1B74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036" r="8429" b="5198"/>
          <a:stretch/>
        </p:blipFill>
        <p:spPr bwMode="auto">
          <a:xfrm>
            <a:off x="8879974" y="2383716"/>
            <a:ext cx="3245148" cy="24904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2399AB2-F261-4D59-AB7D-3369FF178E9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40" r="6921" b="5898"/>
          <a:stretch/>
        </p:blipFill>
        <p:spPr bwMode="auto">
          <a:xfrm>
            <a:off x="15412269" y="2378236"/>
            <a:ext cx="3063053" cy="24406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02B2B3E-F2CB-49B0-BB86-15EA39EACD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5664"/>
          <a:stretch/>
        </p:blipFill>
        <p:spPr bwMode="auto">
          <a:xfrm>
            <a:off x="18330043" y="5035661"/>
            <a:ext cx="2871029" cy="2031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0FD1E22-9BE3-4A51-B463-5D4EB389E5B1}"/>
              </a:ext>
            </a:extLst>
          </p:cNvPr>
          <p:cNvSpPr txBox="1"/>
          <p:nvPr/>
        </p:nvSpPr>
        <p:spPr>
          <a:xfrm>
            <a:off x="303204" y="11357020"/>
            <a:ext cx="20625841"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HK" sz="2000" b="1" u="sng" dirty="0">
                <a:latin typeface="Arial" panose="020B0604020202020204" pitchFamily="34" charset="0"/>
                <a:cs typeface="Arial" panose="020B0604020202020204" pitchFamily="34" charset="0"/>
              </a:rPr>
              <a:t>Hypothesis Statement</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As per previous researches, it is proposed that demographic features including Region, Age, Number of Vehicle Owned, Education, Marital Status demonstrate predictability in classification </a:t>
            </a:r>
            <a:r>
              <a:rPr lang="en-US" dirty="0">
                <a:latin typeface="Arial" panose="020B0604020202020204" pitchFamily="34" charset="0"/>
                <a:cs typeface="Arial" panose="020B0604020202020204" pitchFamily="34" charset="0"/>
              </a:rPr>
              <a:t> </a:t>
            </a:r>
            <a:r>
              <a:rPr lang="en-US" baseline="30000" dirty="0">
                <a:latin typeface="Arial" panose="020B0604020202020204" pitchFamily="34" charset="0"/>
                <a:cs typeface="Arial" panose="020B0604020202020204" pitchFamily="34" charset="0"/>
              </a:rPr>
              <a:t>(3)</a:t>
            </a:r>
            <a:endParaRPr lang="en-HK"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Due to ensemble and bagging methods, Random Forest is expected to handle imbalance dataset better than Naïve Bayes and to be more accurate, specifically in the classification of Bike Buyers.</a:t>
            </a:r>
          </a:p>
        </p:txBody>
      </p:sp>
      <p:sp>
        <p:nvSpPr>
          <p:cNvPr id="9" name="TextBox 8">
            <a:extLst>
              <a:ext uri="{FF2B5EF4-FFF2-40B4-BE49-F238E27FC236}">
                <a16:creationId xmlns:a16="http://schemas.microsoft.com/office/drawing/2014/main" id="{51A41E79-87B0-4FB4-8E10-CA1805BC4BEA}"/>
              </a:ext>
            </a:extLst>
          </p:cNvPr>
          <p:cNvSpPr txBox="1"/>
          <p:nvPr/>
        </p:nvSpPr>
        <p:spPr>
          <a:xfrm>
            <a:off x="10887537" y="7300927"/>
            <a:ext cx="10217547" cy="40010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HK" sz="2000" b="1" u="sng" dirty="0">
                <a:solidFill>
                  <a:schemeClr val="tx1">
                    <a:lumMod val="95000"/>
                    <a:lumOff val="5000"/>
                  </a:schemeClr>
                </a:solidFill>
                <a:latin typeface="Arial" panose="020B0604020202020204" pitchFamily="34" charset="0"/>
                <a:cs typeface="Arial" panose="020B0604020202020204" pitchFamily="34" charset="0"/>
              </a:rPr>
              <a:t>Random Forest (RF)</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Random forests are a combination of ensembled decision trees where randomness is accomplished by bootstrapping (sampling with replacement) from the training dataset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subset of predictors is selected to consider at the node of each decision tree.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Splitting criteria based on impurity such as entropy, information gain and Gini index</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Final classification based on the majority voting of trees.</a:t>
            </a:r>
          </a:p>
          <a:p>
            <a:pPr algn="just"/>
            <a:r>
              <a:rPr lang="en-US" b="1" dirty="0">
                <a:solidFill>
                  <a:schemeClr val="accent4">
                    <a:lumMod val="50000"/>
                  </a:schemeClr>
                </a:solidFill>
                <a:latin typeface="Arial" panose="020B0604020202020204" pitchFamily="34" charset="0"/>
                <a:cs typeface="Arial" panose="020B0604020202020204" pitchFamily="34" charset="0"/>
              </a:rPr>
              <a:t>Pros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Bagging and boosting are classic ensemble learning techniques, which demonstrated handling class imbalanced problem effectively </a:t>
            </a:r>
            <a:r>
              <a:rPr lang="en-US" baseline="30000" dirty="0">
                <a:latin typeface="Arial" panose="020B0604020202020204" pitchFamily="34" charset="0"/>
                <a:cs typeface="Arial" panose="020B0604020202020204" pitchFamily="34" charset="0"/>
              </a:rPr>
              <a:t>(1)</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Can handle both categorical and numeric predictors</a:t>
            </a:r>
            <a:r>
              <a:rPr lang="en-US" baseline="30000" dirty="0">
                <a:latin typeface="Arial" panose="020B0604020202020204" pitchFamily="34" charset="0"/>
                <a:cs typeface="Arial" panose="020B0604020202020204" pitchFamily="34" charset="0"/>
              </a:rPr>
              <a:t> (4)</a:t>
            </a:r>
            <a:r>
              <a:rPr lang="en-HK" baseline="30000" dirty="0">
                <a:latin typeface="Arial" panose="020B0604020202020204" pitchFamily="34" charset="0"/>
                <a:cs typeface="Arial" panose="020B0604020202020204" pitchFamily="34" charset="0"/>
              </a:rPr>
              <a:t> </a:t>
            </a:r>
            <a:endParaRPr lang="en-HK"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Averaging several trees reduces risk of overfitting</a:t>
            </a:r>
          </a:p>
          <a:p>
            <a:pPr algn="just"/>
            <a:r>
              <a:rPr lang="en-US" sz="1600" dirty="0">
                <a:solidFill>
                  <a:schemeClr val="accent4">
                    <a:lumMod val="50000"/>
                  </a:schemeClr>
                </a:solidFill>
                <a:latin typeface="Arial" panose="020B0604020202020204" pitchFamily="34" charset="0"/>
                <a:cs typeface="Arial" panose="020B0604020202020204" pitchFamily="34" charset="0"/>
              </a:rPr>
              <a:t> </a:t>
            </a:r>
            <a:r>
              <a:rPr lang="en-US" b="1" dirty="0">
                <a:solidFill>
                  <a:schemeClr val="accent4">
                    <a:lumMod val="50000"/>
                  </a:schemeClr>
                </a:solidFill>
                <a:latin typeface="Arial" panose="020B0604020202020204" pitchFamily="34" charset="0"/>
                <a:cs typeface="Arial" panose="020B0604020202020204" pitchFamily="34" charset="0"/>
              </a:rPr>
              <a:t>Cons</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Time Consuming to train the models and computational expensive</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Less interpretable than decision tree and Naïve Bayes</a:t>
            </a:r>
          </a:p>
        </p:txBody>
      </p:sp>
      <p:sp>
        <p:nvSpPr>
          <p:cNvPr id="11" name="TextBox 10">
            <a:extLst>
              <a:ext uri="{FF2B5EF4-FFF2-40B4-BE49-F238E27FC236}">
                <a16:creationId xmlns:a16="http://schemas.microsoft.com/office/drawing/2014/main" id="{B141936F-A082-4318-855B-79D0062CBB15}"/>
              </a:ext>
            </a:extLst>
          </p:cNvPr>
          <p:cNvSpPr txBox="1"/>
          <p:nvPr/>
        </p:nvSpPr>
        <p:spPr>
          <a:xfrm>
            <a:off x="118627" y="29071500"/>
            <a:ext cx="9887236" cy="1384995"/>
          </a:xfrm>
          <a:prstGeom prst="rect">
            <a:avLst/>
          </a:prstGeom>
          <a:noFill/>
        </p:spPr>
        <p:txBody>
          <a:bodyPr wrap="square" rtlCol="0">
            <a:spAutoFit/>
          </a:bodyPr>
          <a:lstStyle/>
          <a:p>
            <a:pPr algn="just"/>
            <a:r>
              <a:rPr lang="en-US" sz="1050" baseline="30000" dirty="0"/>
              <a:t>(1)  </a:t>
            </a:r>
            <a:r>
              <a:rPr lang="en-HK" sz="1050" b="0" i="0" dirty="0">
                <a:solidFill>
                  <a:srgbClr val="333333"/>
                </a:solidFill>
                <a:effectLst/>
                <a:latin typeface="Arial" panose="020B0604020202020204" pitchFamily="34" charset="0"/>
              </a:rPr>
              <a:t>M. </a:t>
            </a:r>
            <a:r>
              <a:rPr lang="en-HK" sz="1050" b="0" i="0" dirty="0" err="1">
                <a:solidFill>
                  <a:srgbClr val="333333"/>
                </a:solidFill>
                <a:effectLst/>
                <a:latin typeface="Arial" panose="020B0604020202020204" pitchFamily="34" charset="0"/>
              </a:rPr>
              <a:t>Galar</a:t>
            </a:r>
            <a:r>
              <a:rPr lang="en-HK" sz="1050" b="0" i="0" dirty="0">
                <a:solidFill>
                  <a:srgbClr val="333333"/>
                </a:solidFill>
                <a:effectLst/>
                <a:latin typeface="Arial" panose="020B0604020202020204" pitchFamily="34" charset="0"/>
              </a:rPr>
              <a:t>, A. Fernandez, E. </a:t>
            </a:r>
            <a:r>
              <a:rPr lang="en-HK" sz="1050" b="0" i="0" dirty="0" err="1">
                <a:solidFill>
                  <a:srgbClr val="333333"/>
                </a:solidFill>
                <a:effectLst/>
                <a:latin typeface="Arial" panose="020B0604020202020204" pitchFamily="34" charset="0"/>
              </a:rPr>
              <a:t>Barrenechea</a:t>
            </a:r>
            <a:r>
              <a:rPr lang="en-HK" sz="1050" b="0" i="0" dirty="0">
                <a:solidFill>
                  <a:srgbClr val="333333"/>
                </a:solidFill>
                <a:effectLst/>
                <a:latin typeface="Arial" panose="020B0604020202020204" pitchFamily="34" charset="0"/>
              </a:rPr>
              <a:t>, H. </a:t>
            </a:r>
            <a:r>
              <a:rPr lang="en-HK" sz="1050" b="0" i="0" dirty="0" err="1">
                <a:solidFill>
                  <a:srgbClr val="333333"/>
                </a:solidFill>
                <a:effectLst/>
                <a:latin typeface="Arial" panose="020B0604020202020204" pitchFamily="34" charset="0"/>
              </a:rPr>
              <a:t>Bustince</a:t>
            </a:r>
            <a:r>
              <a:rPr lang="en-HK" sz="1050" b="0" i="0" dirty="0">
                <a:solidFill>
                  <a:srgbClr val="333333"/>
                </a:solidFill>
                <a:effectLst/>
                <a:latin typeface="Arial" panose="020B0604020202020204" pitchFamily="34" charset="0"/>
              </a:rPr>
              <a:t> and F. Herrera, "A Review on Ensembles for the Class Imbalance Problem: Bagging-, Boosting-, and Hybrid-Based Approaches" in </a:t>
            </a:r>
            <a:r>
              <a:rPr lang="en-HK" sz="1050" b="0" i="1" dirty="0">
                <a:solidFill>
                  <a:srgbClr val="333333"/>
                </a:solidFill>
                <a:effectLst/>
                <a:latin typeface="Arial" panose="020B0604020202020204" pitchFamily="34" charset="0"/>
              </a:rPr>
              <a:t>IEEE Transactions on Systems, Man, and Cybernetics, Part C (Applications and Reviews)</a:t>
            </a:r>
            <a:r>
              <a:rPr lang="en-HK" sz="1050" b="0" i="0" dirty="0">
                <a:solidFill>
                  <a:srgbClr val="333333"/>
                </a:solidFill>
                <a:effectLst/>
                <a:latin typeface="Arial" panose="020B0604020202020204" pitchFamily="34" charset="0"/>
              </a:rPr>
              <a:t>, vol. 42, no. 4, pp. 463-484, July 2012, </a:t>
            </a:r>
          </a:p>
          <a:p>
            <a:pPr algn="just"/>
            <a:r>
              <a:rPr lang="en-US" sz="1050" baseline="30000" dirty="0">
                <a:latin typeface="Arial" panose="020B0604020202020204" pitchFamily="34" charset="0"/>
                <a:cs typeface="Arial" panose="020B0604020202020204" pitchFamily="34" charset="0"/>
              </a:rPr>
              <a:t>(2)</a:t>
            </a:r>
            <a:r>
              <a:rPr lang="en-HK" sz="1050" baseline="30000" dirty="0">
                <a:latin typeface="Arial" panose="020B0604020202020204" pitchFamily="34" charset="0"/>
                <a:cs typeface="Arial" panose="020B0604020202020204" pitchFamily="34" charset="0"/>
              </a:rPr>
              <a:t>  </a:t>
            </a:r>
            <a:r>
              <a:rPr lang="en-US" sz="1050" b="0" i="0" dirty="0">
                <a:solidFill>
                  <a:srgbClr val="333333"/>
                </a:solidFill>
                <a:effectLst/>
                <a:latin typeface="Arial" panose="020B0604020202020204" pitchFamily="34" charset="0"/>
              </a:rPr>
              <a:t>D. </a:t>
            </a:r>
            <a:r>
              <a:rPr lang="en-US" sz="1050" b="0" i="0" dirty="0" err="1">
                <a:solidFill>
                  <a:srgbClr val="333333"/>
                </a:solidFill>
                <a:effectLst/>
                <a:latin typeface="Arial" panose="020B0604020202020204" pitchFamily="34" charset="0"/>
              </a:rPr>
              <a:t>Doreswamy</a:t>
            </a:r>
            <a:r>
              <a:rPr lang="en-US" sz="1050" b="0" i="0" dirty="0">
                <a:solidFill>
                  <a:srgbClr val="333333"/>
                </a:solidFill>
                <a:effectLst/>
                <a:latin typeface="Arial" panose="020B0604020202020204" pitchFamily="34" charset="0"/>
              </a:rPr>
              <a:t>, K.S. Hemanth, "Performance Evaluation of Predictive Classifiers for Knowledge Discovery from Engineering Materials Data Sets.“ in </a:t>
            </a:r>
            <a:r>
              <a:rPr lang="en-US" sz="1050" b="0" i="1" dirty="0">
                <a:solidFill>
                  <a:srgbClr val="333333"/>
                </a:solidFill>
                <a:effectLst/>
                <a:latin typeface="Arial" panose="020B0604020202020204" pitchFamily="34" charset="0"/>
              </a:rPr>
              <a:t>Artificial Intelligent Systems and Machine Learning [Online], </a:t>
            </a:r>
            <a:r>
              <a:rPr lang="en-US" sz="1050" b="0" dirty="0">
                <a:solidFill>
                  <a:srgbClr val="333333"/>
                </a:solidFill>
                <a:effectLst/>
                <a:latin typeface="Arial" panose="020B0604020202020204" pitchFamily="34" charset="0"/>
              </a:rPr>
              <a:t>vol 3.3 </a:t>
            </a:r>
            <a:r>
              <a:rPr lang="en-US" sz="1050" dirty="0">
                <a:solidFill>
                  <a:srgbClr val="333333"/>
                </a:solidFill>
                <a:latin typeface="Arial" panose="020B0604020202020204" pitchFamily="34" charset="0"/>
              </a:rPr>
              <a:t>, pp. 162-168, </a:t>
            </a:r>
            <a:r>
              <a:rPr lang="en-US" sz="1050" b="0" i="0" dirty="0">
                <a:solidFill>
                  <a:srgbClr val="333333"/>
                </a:solidFill>
                <a:effectLst/>
                <a:latin typeface="Arial" panose="020B0604020202020204" pitchFamily="34" charset="0"/>
              </a:rPr>
              <a:t>2011</a:t>
            </a:r>
          </a:p>
          <a:p>
            <a:pPr algn="just"/>
            <a:r>
              <a:rPr lang="en-US" sz="1050" baseline="30000" dirty="0">
                <a:latin typeface="Arial" panose="020B0604020202020204" pitchFamily="34" charset="0"/>
                <a:cs typeface="Arial" panose="020B0604020202020204" pitchFamily="34" charset="0"/>
              </a:rPr>
              <a:t>(3)</a:t>
            </a:r>
            <a:r>
              <a:rPr lang="en-HK" sz="1050" baseline="30000" dirty="0">
                <a:latin typeface="Arial" panose="020B0604020202020204" pitchFamily="34" charset="0"/>
                <a:cs typeface="Arial" panose="020B0604020202020204" pitchFamily="34" charset="0"/>
              </a:rPr>
              <a:t> </a:t>
            </a:r>
            <a:r>
              <a:rPr lang="en-HK" sz="1050" b="0" i="0" dirty="0">
                <a:solidFill>
                  <a:srgbClr val="333333"/>
                </a:solidFill>
                <a:effectLst/>
                <a:latin typeface="Arial" panose="020B0604020202020204" pitchFamily="34" charset="0"/>
              </a:rPr>
              <a:t>J.F. </a:t>
            </a:r>
            <a:r>
              <a:rPr lang="en-HK" sz="1050" b="0" i="0" dirty="0" err="1">
                <a:solidFill>
                  <a:srgbClr val="333333"/>
                </a:solidFill>
                <a:effectLst/>
                <a:latin typeface="Arial" panose="020B0604020202020204" pitchFamily="34" charset="0"/>
              </a:rPr>
              <a:t>Sallis</a:t>
            </a:r>
            <a:r>
              <a:rPr lang="en-HK" sz="1050" b="0" i="0" dirty="0">
                <a:solidFill>
                  <a:srgbClr val="333333"/>
                </a:solidFill>
                <a:effectLst/>
                <a:latin typeface="Arial" panose="020B0604020202020204" pitchFamily="34" charset="0"/>
              </a:rPr>
              <a:t>, T. L. Conway, L. I. Dillon, L. D. Frank, M. A. Adams, K. L. Cain, B. E. </a:t>
            </a:r>
            <a:r>
              <a:rPr lang="en-HK" sz="1050" b="0" i="0" dirty="0" err="1">
                <a:solidFill>
                  <a:srgbClr val="333333"/>
                </a:solidFill>
                <a:effectLst/>
                <a:latin typeface="Arial" panose="020B0604020202020204" pitchFamily="34" charset="0"/>
              </a:rPr>
              <a:t>Saelens</a:t>
            </a:r>
            <a:r>
              <a:rPr lang="en-HK" sz="1050" b="0" i="0" dirty="0">
                <a:solidFill>
                  <a:srgbClr val="333333"/>
                </a:solidFill>
                <a:effectLst/>
                <a:latin typeface="Arial" panose="020B0604020202020204" pitchFamily="34" charset="0"/>
              </a:rPr>
              <a:t>, “Environmental and demographic correlates of bicycling” in </a:t>
            </a:r>
            <a:r>
              <a:rPr lang="en-HK" sz="1050" i="1" dirty="0">
                <a:solidFill>
                  <a:srgbClr val="333333"/>
                </a:solidFill>
                <a:latin typeface="Arial" panose="020B0604020202020204" pitchFamily="34" charset="0"/>
              </a:rPr>
              <a:t>Preventive Medicine</a:t>
            </a:r>
            <a:r>
              <a:rPr lang="en-HK" sz="1050" dirty="0">
                <a:solidFill>
                  <a:srgbClr val="333333"/>
                </a:solidFill>
                <a:latin typeface="Arial" panose="020B0604020202020204" pitchFamily="34" charset="0"/>
              </a:rPr>
              <a:t>, vol. 57, Issue 5, pp. 456-460, 2013, </a:t>
            </a:r>
            <a:r>
              <a:rPr lang="en-HK" sz="1050" dirty="0" err="1">
                <a:solidFill>
                  <a:srgbClr val="333333"/>
                </a:solidFill>
                <a:latin typeface="Arial" panose="020B0604020202020204" pitchFamily="34" charset="0"/>
              </a:rPr>
              <a:t>doi</a:t>
            </a:r>
            <a:r>
              <a:rPr lang="en-HK" sz="1050" dirty="0">
                <a:solidFill>
                  <a:srgbClr val="333333"/>
                </a:solidFill>
                <a:latin typeface="Arial" panose="020B0604020202020204" pitchFamily="34" charset="0"/>
              </a:rPr>
              <a:t>: 10.1016</a:t>
            </a:r>
          </a:p>
          <a:p>
            <a:pPr algn="just"/>
            <a:r>
              <a:rPr lang="en-US" sz="1050" baseline="30000" dirty="0">
                <a:latin typeface="Arial" panose="020B0604020202020204" pitchFamily="34" charset="0"/>
                <a:cs typeface="Arial" panose="020B0604020202020204" pitchFamily="34" charset="0"/>
              </a:rPr>
              <a:t>(4)</a:t>
            </a:r>
            <a:r>
              <a:rPr lang="en-HK" sz="1050" baseline="30000" dirty="0">
                <a:latin typeface="Arial" panose="020B0604020202020204" pitchFamily="34" charset="0"/>
                <a:cs typeface="Arial" panose="020B0604020202020204" pitchFamily="34" charset="0"/>
              </a:rPr>
              <a:t> </a:t>
            </a:r>
            <a:r>
              <a:rPr lang="en-US" sz="1050" dirty="0">
                <a:solidFill>
                  <a:srgbClr val="333333"/>
                </a:solidFill>
                <a:latin typeface="Arial" panose="020B0604020202020204" pitchFamily="34" charset="0"/>
              </a:rPr>
              <a:t>A. Chaudhary, S. </a:t>
            </a:r>
            <a:r>
              <a:rPr lang="en-US" sz="1050" dirty="0" err="1">
                <a:solidFill>
                  <a:srgbClr val="333333"/>
                </a:solidFill>
                <a:latin typeface="Arial" panose="020B0604020202020204" pitchFamily="34" charset="0"/>
              </a:rPr>
              <a:t>Kolhe</a:t>
            </a:r>
            <a:r>
              <a:rPr lang="en-US" sz="1050" dirty="0">
                <a:solidFill>
                  <a:srgbClr val="333333"/>
                </a:solidFill>
                <a:latin typeface="Arial" panose="020B0604020202020204" pitchFamily="34" charset="0"/>
              </a:rPr>
              <a:t>, R. Kamal, An improved random forest classifier for multi-class classification. Information Processing in Agriculture. 3, 215–222 ,2016</a:t>
            </a:r>
          </a:p>
          <a:p>
            <a:pPr algn="just"/>
            <a:endParaRPr lang="en-US" sz="1050" dirty="0">
              <a:solidFill>
                <a:srgbClr val="333333"/>
              </a:solidFill>
              <a:latin typeface="Arial" panose="020B0604020202020204" pitchFamily="34" charset="0"/>
            </a:endParaRPr>
          </a:p>
        </p:txBody>
      </p:sp>
      <p:sp>
        <p:nvSpPr>
          <p:cNvPr id="13" name="TextBox 12">
            <a:extLst>
              <a:ext uri="{FF2B5EF4-FFF2-40B4-BE49-F238E27FC236}">
                <a16:creationId xmlns:a16="http://schemas.microsoft.com/office/drawing/2014/main" id="{984C7003-22C3-4508-A9C1-9B090F832802}"/>
              </a:ext>
            </a:extLst>
          </p:cNvPr>
          <p:cNvSpPr txBox="1"/>
          <p:nvPr/>
        </p:nvSpPr>
        <p:spPr>
          <a:xfrm>
            <a:off x="8627713" y="8711191"/>
            <a:ext cx="2445886" cy="1446550"/>
          </a:xfrm>
          <a:prstGeom prst="rect">
            <a:avLst/>
          </a:prstGeom>
          <a:noFill/>
        </p:spPr>
        <p:txBody>
          <a:bodyPr wrap="square" rtlCol="0">
            <a:spAutoFit/>
          </a:bodyPr>
          <a:lstStyle/>
          <a:p>
            <a:pPr algn="ctr"/>
            <a:r>
              <a:rPr lang="en-HK" sz="2200" b="1"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 of </a:t>
            </a:r>
          </a:p>
          <a:p>
            <a:pPr algn="ctr"/>
            <a:r>
              <a:rPr lang="en-HK" sz="2200" b="1"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Two Classification Methods</a:t>
            </a:r>
          </a:p>
        </p:txBody>
      </p:sp>
      <p:sp>
        <p:nvSpPr>
          <p:cNvPr id="23" name="TextBox 22">
            <a:extLst>
              <a:ext uri="{FF2B5EF4-FFF2-40B4-BE49-F238E27FC236}">
                <a16:creationId xmlns:a16="http://schemas.microsoft.com/office/drawing/2014/main" id="{2366D491-AF5F-4E66-AA0E-132D298C7626}"/>
              </a:ext>
            </a:extLst>
          </p:cNvPr>
          <p:cNvSpPr txBox="1"/>
          <p:nvPr/>
        </p:nvSpPr>
        <p:spPr>
          <a:xfrm>
            <a:off x="303204" y="12376673"/>
            <a:ext cx="17402732" cy="233910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HK" sz="2000" b="1" u="sng" dirty="0">
                <a:latin typeface="Arial" panose="020B0604020202020204" pitchFamily="34" charset="0"/>
                <a:cs typeface="Arial" panose="020B0604020202020204" pitchFamily="34" charset="0"/>
              </a:rPr>
              <a:t>Evaluation Methodology &amp; Performance Measurements</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As suggested by Prada, 20% of the data are left for final validation. 13120 observations are used for training. </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Models parameters and hyperparameters are tuned to fit in the data. Details as follows.</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Features are selected based on correlation and by summing the change of risk due to spilt on every predictor (RF)</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K-fold cross validation (optimal K=8 as in right chart) to calculate generalization error to reduce the variance of training errors and to reduce the dependency on single set of training data. </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Overall model performance are assessed by validation error and training time</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As target is to identify potential bike buyers, F1 Score will be used to measure the performance of positive prediction among the slightly imbalanced dataset</a:t>
            </a:r>
          </a:p>
        </p:txBody>
      </p:sp>
      <p:sp>
        <p:nvSpPr>
          <p:cNvPr id="25" name="TextBox 24">
            <a:extLst>
              <a:ext uri="{FF2B5EF4-FFF2-40B4-BE49-F238E27FC236}">
                <a16:creationId xmlns:a16="http://schemas.microsoft.com/office/drawing/2014/main" id="{3665F8EB-D85D-4007-AA7E-1340CB8301F9}"/>
              </a:ext>
            </a:extLst>
          </p:cNvPr>
          <p:cNvSpPr txBox="1"/>
          <p:nvPr/>
        </p:nvSpPr>
        <p:spPr>
          <a:xfrm>
            <a:off x="303204" y="7285026"/>
            <a:ext cx="8457393" cy="40010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HK" sz="2000" b="1" u="sng" dirty="0">
                <a:solidFill>
                  <a:schemeClr val="tx1">
                    <a:lumMod val="95000"/>
                    <a:lumOff val="5000"/>
                  </a:schemeClr>
                </a:solidFill>
                <a:latin typeface="Arial" panose="020B0604020202020204" pitchFamily="34" charset="0"/>
                <a:cs typeface="Arial" panose="020B0604020202020204" pitchFamily="34" charset="0"/>
              </a:rPr>
              <a:t>Naïve Bayes (NB)</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simple classifier that built upon Bayes’ rule of conditional probability (Assume class prior probability) and calculate the posterior probability</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Adapt a naïve approach that all predictors are conditionally independent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Decision-making based on class with highest posterior probability</a:t>
            </a:r>
          </a:p>
          <a:p>
            <a:pPr algn="just"/>
            <a:r>
              <a:rPr lang="en-US" sz="1600" dirty="0">
                <a:latin typeface="Arial" panose="020B0604020202020204" pitchFamily="34" charset="0"/>
                <a:cs typeface="Arial" panose="020B0604020202020204" pitchFamily="34" charset="0"/>
              </a:rPr>
              <a:t> </a:t>
            </a:r>
            <a:r>
              <a:rPr lang="en-US" b="1" dirty="0">
                <a:solidFill>
                  <a:schemeClr val="accent4">
                    <a:lumMod val="50000"/>
                  </a:schemeClr>
                </a:solidFill>
                <a:latin typeface="Arial" panose="020B0604020202020204" pitchFamily="34" charset="0"/>
                <a:cs typeface="Arial" panose="020B0604020202020204" pitchFamily="34" charset="0"/>
              </a:rPr>
              <a:t>Pros</a:t>
            </a:r>
            <a:r>
              <a:rPr lang="en-US" b="1" dirty="0">
                <a:latin typeface="Arial" panose="020B0604020202020204" pitchFamily="34" charset="0"/>
                <a:cs typeface="Arial" panose="020B0604020202020204" pitchFamily="34" charset="0"/>
              </a:rPr>
              <a:t> </a:t>
            </a:r>
            <a:r>
              <a:rPr lang="en-US" baseline="30000" dirty="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As </a:t>
            </a:r>
            <a:r>
              <a:rPr lang="en-US" dirty="0">
                <a:latin typeface="Arial" panose="020B0604020202020204" pitchFamily="34" charset="0"/>
                <a:cs typeface="Arial" panose="020B0604020202020204" pitchFamily="34" charset="0"/>
              </a:rPr>
              <a:t>independent variables are assumed, only the variances of the variables for each class need to be determined and not the entire covariance matrix</a:t>
            </a:r>
            <a:endParaRPr lang="en-HK"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Short training time and can handle both categorical and numeric predictors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Requires a small amount of training data to estimate the parameters </a:t>
            </a:r>
          </a:p>
          <a:p>
            <a:pPr algn="just"/>
            <a:r>
              <a:rPr lang="en-US" sz="1600" dirty="0">
                <a:solidFill>
                  <a:schemeClr val="accent4">
                    <a:lumMod val="50000"/>
                  </a:schemeClr>
                </a:solidFill>
                <a:latin typeface="Arial" panose="020B0604020202020204" pitchFamily="34" charset="0"/>
                <a:cs typeface="Arial" panose="020B0604020202020204" pitchFamily="34" charset="0"/>
              </a:rPr>
              <a:t> </a:t>
            </a:r>
            <a:r>
              <a:rPr lang="en-US" b="1" dirty="0">
                <a:solidFill>
                  <a:schemeClr val="accent4">
                    <a:lumMod val="50000"/>
                  </a:schemeClr>
                </a:solidFill>
                <a:latin typeface="Arial" panose="020B0604020202020204" pitchFamily="34" charset="0"/>
                <a:cs typeface="Arial" panose="020B0604020202020204" pitchFamily="34" charset="0"/>
              </a:rPr>
              <a:t>Cons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Sensitive to training dataset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it-IT" dirty="0">
                <a:latin typeface="Arial" panose="020B0604020202020204" pitchFamily="34" charset="0"/>
                <a:cs typeface="Arial" panose="020B0604020202020204" pitchFamily="34" charset="0"/>
              </a:rPr>
              <a:t>Zero Conditional Probability Problem</a:t>
            </a:r>
            <a:r>
              <a:rPr lang="en-US" dirty="0">
                <a:latin typeface="Arial" panose="020B0604020202020204" pitchFamily="34" charset="0"/>
                <a:cs typeface="Arial" panose="020B0604020202020204" pitchFamily="34" charset="0"/>
              </a:rPr>
              <a:t>” </a:t>
            </a:r>
            <a:r>
              <a:rPr lang="it-IT" dirty="0">
                <a:latin typeface="Arial" panose="020B0604020202020204" pitchFamily="34" charset="0"/>
                <a:cs typeface="Arial" panose="020B0604020202020204" pitchFamily="34" charset="0"/>
              </a:rPr>
              <a:t>that wipes away the joint probability from other predictors</a:t>
            </a:r>
            <a:r>
              <a:rPr lang="en-US" baseline="30000" dirty="0">
                <a:latin typeface="Arial" panose="020B0604020202020204" pitchFamily="34" charset="0"/>
                <a:cs typeface="Arial" panose="020B0604020202020204" pitchFamily="34" charset="0"/>
              </a:rPr>
              <a:t> (5)</a:t>
            </a:r>
            <a:r>
              <a:rPr lang="en-HK" baseline="30000"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BB6F1E03-63B4-457F-B47D-ADC46855F1AE}"/>
              </a:ext>
            </a:extLst>
          </p:cNvPr>
          <p:cNvSpPr txBox="1"/>
          <p:nvPr/>
        </p:nvSpPr>
        <p:spPr>
          <a:xfrm>
            <a:off x="4426450" y="14756708"/>
            <a:ext cx="14175241" cy="461665"/>
          </a:xfrm>
          <a:prstGeom prst="rect">
            <a:avLst/>
          </a:prstGeom>
          <a:noFill/>
        </p:spPr>
        <p:txBody>
          <a:bodyPr wrap="square" rtlCol="0">
            <a:spAutoFit/>
          </a:bodyPr>
          <a:lstStyle/>
          <a:p>
            <a:pPr algn="ctr"/>
            <a:r>
              <a:rPr lang="en-HK" sz="2400" b="1"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Parameter Tuning and Experimental Results</a:t>
            </a:r>
          </a:p>
        </p:txBody>
      </p:sp>
      <p:sp>
        <p:nvSpPr>
          <p:cNvPr id="27" name="TextBox 26">
            <a:extLst>
              <a:ext uri="{FF2B5EF4-FFF2-40B4-BE49-F238E27FC236}">
                <a16:creationId xmlns:a16="http://schemas.microsoft.com/office/drawing/2014/main" id="{5F323A12-E3F2-4F75-8119-DC4FA0F12ED0}"/>
              </a:ext>
            </a:extLst>
          </p:cNvPr>
          <p:cNvSpPr txBox="1"/>
          <p:nvPr/>
        </p:nvSpPr>
        <p:spPr>
          <a:xfrm>
            <a:off x="4174045" y="15237878"/>
            <a:ext cx="6112955" cy="510909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HK" sz="2000" b="1" u="sng" dirty="0">
                <a:solidFill>
                  <a:schemeClr val="tx1">
                    <a:lumMod val="95000"/>
                    <a:lumOff val="5000"/>
                  </a:schemeClr>
                </a:solidFill>
                <a:latin typeface="Arial" panose="020B0604020202020204" pitchFamily="34" charset="0"/>
                <a:cs typeface="Arial" panose="020B0604020202020204" pitchFamily="34" charset="0"/>
              </a:rPr>
              <a:t>Naïve Bayes </a:t>
            </a:r>
          </a:p>
          <a:p>
            <a:pPr algn="just"/>
            <a:r>
              <a:rPr lang="en-HK" b="1" dirty="0">
                <a:solidFill>
                  <a:schemeClr val="accent2">
                    <a:lumMod val="50000"/>
                  </a:schemeClr>
                </a:solidFill>
                <a:latin typeface="Arial" panose="020B0604020202020204" pitchFamily="34" charset="0"/>
                <a:cs typeface="Arial" panose="020B0604020202020204" pitchFamily="34" charset="0"/>
              </a:rPr>
              <a:t>Parameter </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Additive smoothing adapted for categorical predictors to reduce impact of Zero Conditional Probability</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Appropriate probability density and bandwidth </a:t>
            </a:r>
            <a:r>
              <a:rPr lang="en-US" sz="1800" baseline="30000" dirty="0">
                <a:latin typeface="Arial" panose="020B0604020202020204" pitchFamily="34" charset="0"/>
                <a:cs typeface="Arial" panose="020B0604020202020204" pitchFamily="34" charset="0"/>
              </a:rPr>
              <a:t>(5) (7)</a:t>
            </a:r>
            <a:r>
              <a:rPr lang="en-HK" sz="1800" baseline="30000" dirty="0">
                <a:latin typeface="Arial" panose="020B0604020202020204" pitchFamily="34" charset="0"/>
                <a:cs typeface="Arial" panose="020B0604020202020204" pitchFamily="34" charset="0"/>
              </a:rPr>
              <a:t> </a:t>
            </a:r>
            <a:endParaRPr lang="en-HK"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Tune the Class Prior/ Weighting</a:t>
            </a:r>
            <a:r>
              <a:rPr lang="en-US" sz="1800" baseline="30000" dirty="0">
                <a:latin typeface="Arial" panose="020B0604020202020204" pitchFamily="34" charset="0"/>
                <a:cs typeface="Arial" panose="020B0604020202020204" pitchFamily="34" charset="0"/>
              </a:rPr>
              <a:t>(8)</a:t>
            </a:r>
            <a:r>
              <a:rPr lang="en-HK" sz="1800" baseline="30000" dirty="0">
                <a:latin typeface="Arial" panose="020B0604020202020204" pitchFamily="34" charset="0"/>
                <a:cs typeface="Arial" panose="020B0604020202020204" pitchFamily="34" charset="0"/>
              </a:rPr>
              <a:t> </a:t>
            </a:r>
            <a:endParaRPr lang="en-HK" dirty="0">
              <a:latin typeface="Arial" panose="020B0604020202020204" pitchFamily="34" charset="0"/>
              <a:cs typeface="Arial" panose="020B0604020202020204" pitchFamily="34" charset="0"/>
            </a:endParaRPr>
          </a:p>
          <a:p>
            <a:pPr algn="just"/>
            <a:r>
              <a:rPr lang="en-HK" b="1" dirty="0">
                <a:solidFill>
                  <a:schemeClr val="accent2">
                    <a:lumMod val="50000"/>
                  </a:schemeClr>
                </a:solidFill>
                <a:latin typeface="Arial" panose="020B0604020202020204" pitchFamily="34" charset="0"/>
                <a:cs typeface="Arial" panose="020B0604020202020204" pitchFamily="34" charset="0"/>
              </a:rPr>
              <a:t>Best Experimental Results</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Kernel distribution, kernel type: box  (Width= 0.1294)</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Age: Fixed-interval age bin (interval=4)</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Yearly Income: Fixed bin (bin=12)</a:t>
            </a:r>
          </a:p>
          <a:p>
            <a:pPr marL="285750" indent="-285750" algn="just">
              <a:buFont typeface="Arial" panose="020B0604020202020204" pitchFamily="34" charset="0"/>
              <a:buChar char="•"/>
            </a:pPr>
            <a:r>
              <a:rPr lang="en-HK" dirty="0" err="1">
                <a:latin typeface="Arial" panose="020B0604020202020204" pitchFamily="34" charset="0"/>
                <a:cs typeface="Arial" panose="020B0604020202020204" pitchFamily="34" charset="0"/>
              </a:rPr>
              <a:t>AveMonthSpend</a:t>
            </a:r>
            <a:r>
              <a:rPr lang="en-HK" dirty="0">
                <a:latin typeface="Arial" panose="020B0604020202020204" pitchFamily="34" charset="0"/>
                <a:cs typeface="Arial" panose="020B0604020202020204" pitchFamily="34" charset="0"/>
              </a:rPr>
              <a:t>: Fixed bin (bin=20)</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Class Prior ([0,1]) = [0.17 0.83]</a:t>
            </a:r>
          </a:p>
          <a:p>
            <a:pPr algn="just"/>
            <a:r>
              <a:rPr lang="en-HK" b="1" dirty="0">
                <a:solidFill>
                  <a:schemeClr val="accent2">
                    <a:lumMod val="50000"/>
                  </a:schemeClr>
                </a:solidFill>
                <a:latin typeface="Arial" panose="020B0604020202020204" pitchFamily="34" charset="0"/>
                <a:cs typeface="Arial" panose="020B0604020202020204" pitchFamily="34" charset="0"/>
              </a:rPr>
              <a:t>Discussion and Further Analysis</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Classification of positive class is improved at the expense of negative class accuracy</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Tuning class prior gives best improvement, followed by discretization and kernel density tuning</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Removal of highly correlated predictors reduce error</a:t>
            </a:r>
          </a:p>
        </p:txBody>
      </p:sp>
      <p:pic>
        <p:nvPicPr>
          <p:cNvPr id="15" name="Picture 14" descr="Chart&#10;&#10;Description automatically generated">
            <a:extLst>
              <a:ext uri="{FF2B5EF4-FFF2-40B4-BE49-F238E27FC236}">
                <a16:creationId xmlns:a16="http://schemas.microsoft.com/office/drawing/2014/main" id="{367EBAB4-530D-4508-897F-BD5F721A8914}"/>
              </a:ext>
            </a:extLst>
          </p:cNvPr>
          <p:cNvPicPr>
            <a:picLocks noChangeAspect="1"/>
          </p:cNvPicPr>
          <p:nvPr/>
        </p:nvPicPr>
        <p:blipFill rotWithShape="1">
          <a:blip r:embed="rId8">
            <a:extLst>
              <a:ext uri="{28A0092B-C50C-407E-A947-70E740481C1C}">
                <a14:useLocalDpi xmlns:a14="http://schemas.microsoft.com/office/drawing/2010/main" val="0"/>
              </a:ext>
            </a:extLst>
          </a:blip>
          <a:srcRect l="2810" r="6091"/>
          <a:stretch/>
        </p:blipFill>
        <p:spPr>
          <a:xfrm>
            <a:off x="17828091" y="12408100"/>
            <a:ext cx="3503987" cy="2654721"/>
          </a:xfrm>
          <a:prstGeom prst="rect">
            <a:avLst/>
          </a:prstGeom>
        </p:spPr>
      </p:pic>
      <p:sp>
        <p:nvSpPr>
          <p:cNvPr id="32" name="TextBox 31">
            <a:extLst>
              <a:ext uri="{FF2B5EF4-FFF2-40B4-BE49-F238E27FC236}">
                <a16:creationId xmlns:a16="http://schemas.microsoft.com/office/drawing/2014/main" id="{F0218066-0EAF-4926-8C1E-0F2502A5760E}"/>
              </a:ext>
            </a:extLst>
          </p:cNvPr>
          <p:cNvSpPr txBox="1"/>
          <p:nvPr/>
        </p:nvSpPr>
        <p:spPr>
          <a:xfrm>
            <a:off x="10398919" y="15241413"/>
            <a:ext cx="7511089" cy="510909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HK" sz="2000" b="1" u="sng" dirty="0">
                <a:solidFill>
                  <a:schemeClr val="tx1">
                    <a:lumMod val="95000"/>
                    <a:lumOff val="5000"/>
                  </a:schemeClr>
                </a:solidFill>
                <a:latin typeface="Arial" panose="020B0604020202020204" pitchFamily="34" charset="0"/>
                <a:cs typeface="Arial" panose="020B0604020202020204" pitchFamily="34" charset="0"/>
              </a:rPr>
              <a:t>Random Forest</a:t>
            </a:r>
          </a:p>
          <a:p>
            <a:pPr algn="just"/>
            <a:r>
              <a:rPr lang="en-HK" b="1" dirty="0">
                <a:solidFill>
                  <a:schemeClr val="accent2">
                    <a:lumMod val="50000"/>
                  </a:schemeClr>
                </a:solidFill>
                <a:latin typeface="Arial" panose="020B0604020202020204" pitchFamily="34" charset="0"/>
                <a:cs typeface="Arial" panose="020B0604020202020204" pitchFamily="34" charset="0"/>
              </a:rPr>
              <a:t>Parameter </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Number of learning cycles/ trees grown</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Split criterion to split nodes</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Number of predictors to select randomly in each split</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Tree depth – Max. number of node &amp; Min. observation in leaf</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Tune the Class Prior/ Weighting</a:t>
            </a:r>
          </a:p>
          <a:p>
            <a:r>
              <a:rPr lang="en-HK" b="1" dirty="0">
                <a:solidFill>
                  <a:schemeClr val="accent2">
                    <a:lumMod val="50000"/>
                  </a:schemeClr>
                </a:solidFill>
                <a:latin typeface="Arial" panose="020B0604020202020204" pitchFamily="34" charset="0"/>
                <a:cs typeface="Arial" panose="020B0604020202020204" pitchFamily="34" charset="0"/>
              </a:rPr>
              <a:t>Best Experimental Results</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Number of tree = 800 &amp; split by Cross Entropy</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Number of predictors in each split=2</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Max. branch node= 1024, Min. leaf size = 5</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Class Prior ([0,1]) = [0.27 0.73]</a:t>
            </a:r>
            <a:endParaRPr lang="en-HK" b="1" dirty="0">
              <a:solidFill>
                <a:schemeClr val="accent2">
                  <a:lumMod val="50000"/>
                </a:schemeClr>
              </a:solidFill>
              <a:latin typeface="Arial" panose="020B0604020202020204" pitchFamily="34" charset="0"/>
              <a:cs typeface="Arial" panose="020B0604020202020204" pitchFamily="34" charset="0"/>
            </a:endParaRPr>
          </a:p>
          <a:p>
            <a:r>
              <a:rPr lang="en-HK" b="1" dirty="0">
                <a:solidFill>
                  <a:schemeClr val="accent2">
                    <a:lumMod val="50000"/>
                  </a:schemeClr>
                </a:solidFill>
                <a:latin typeface="Arial" panose="020B0604020202020204" pitchFamily="34" charset="0"/>
                <a:cs typeface="Arial" panose="020B0604020202020204" pitchFamily="34" charset="0"/>
              </a:rPr>
              <a:t>Discussion and Further Analysis</a:t>
            </a:r>
          </a:p>
          <a:p>
            <a:pPr marL="285750" indent="-285750">
              <a:buFont typeface="Arial" panose="020B0604020202020204" pitchFamily="34" charset="0"/>
              <a:buChar char="•"/>
            </a:pPr>
            <a:r>
              <a:rPr lang="en-HK" dirty="0">
                <a:latin typeface="Arial" panose="020B0604020202020204" pitchFamily="34" charset="0"/>
                <a:cs typeface="Arial" panose="020B0604020202020204" pitchFamily="34" charset="0"/>
              </a:rPr>
              <a:t>Significant improvement by tuning tree depth and class weight</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In feature selection, the error rate is constant when adding the 6-8</a:t>
            </a:r>
            <a:r>
              <a:rPr lang="en-HK" baseline="30000" dirty="0">
                <a:latin typeface="Arial" panose="020B0604020202020204" pitchFamily="34" charset="0"/>
                <a:cs typeface="Arial" panose="020B0604020202020204" pitchFamily="34" charset="0"/>
              </a:rPr>
              <a:t>th</a:t>
            </a:r>
            <a:r>
              <a:rPr lang="en-HK" dirty="0">
                <a:latin typeface="Arial" panose="020B0604020202020204" pitchFamily="34" charset="0"/>
                <a:cs typeface="Arial" panose="020B0604020202020204" pitchFamily="34" charset="0"/>
              </a:rPr>
              <a:t>, and 9-14</a:t>
            </a:r>
            <a:r>
              <a:rPr lang="en-HK" baseline="30000" dirty="0">
                <a:latin typeface="Arial" panose="020B0604020202020204" pitchFamily="34" charset="0"/>
                <a:cs typeface="Arial" panose="020B0604020202020204" pitchFamily="34" charset="0"/>
              </a:rPr>
              <a:t>th</a:t>
            </a:r>
            <a:r>
              <a:rPr lang="en-HK" dirty="0">
                <a:latin typeface="Arial" panose="020B0604020202020204" pitchFamily="34" charset="0"/>
                <a:cs typeface="Arial" panose="020B0604020202020204" pitchFamily="34" charset="0"/>
              </a:rPr>
              <a:t> importance predictors.</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City is the most important predictors, followed by Yearly income, age, monthly spending &amp; no. of children</a:t>
            </a:r>
          </a:p>
        </p:txBody>
      </p:sp>
      <p:sp>
        <p:nvSpPr>
          <p:cNvPr id="33" name="TextBox 32">
            <a:extLst>
              <a:ext uri="{FF2B5EF4-FFF2-40B4-BE49-F238E27FC236}">
                <a16:creationId xmlns:a16="http://schemas.microsoft.com/office/drawing/2014/main" id="{19FAA869-B7C4-4DF6-B9DF-60B546E9AF4A}"/>
              </a:ext>
            </a:extLst>
          </p:cNvPr>
          <p:cNvSpPr txBox="1"/>
          <p:nvPr/>
        </p:nvSpPr>
        <p:spPr>
          <a:xfrm>
            <a:off x="235237" y="27352520"/>
            <a:ext cx="17674771" cy="160043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HK" b="1" u="sng" dirty="0">
                <a:latin typeface="Arial" panose="020B0604020202020204" pitchFamily="34" charset="0"/>
                <a:cs typeface="Arial" panose="020B0604020202020204" pitchFamily="34" charset="0"/>
              </a:rPr>
              <a:t>Future Work and Lesson Learned</a:t>
            </a:r>
          </a:p>
          <a:p>
            <a:pPr marL="285750" indent="-285750" algn="just">
              <a:buFont typeface="Arial" panose="020B0604020202020204" pitchFamily="34" charset="0"/>
              <a:buChar char="•"/>
            </a:pPr>
            <a:r>
              <a:rPr lang="en-HK" sz="1600" dirty="0">
                <a:latin typeface="Arial" panose="020B0604020202020204" pitchFamily="34" charset="0"/>
                <a:cs typeface="Arial" panose="020B0604020202020204" pitchFamily="34" charset="0"/>
              </a:rPr>
              <a:t>NB is a fast and simple model that works better with independent predictors. Model tunings are likely on how to process data and approach probability distributions through feature engineering and hyperparameter tuning. RF is a complex model by minimizing correlations between trees. Model improvements are often made by tuning the RF parameters and improving the algorithm. </a:t>
            </a:r>
          </a:p>
          <a:p>
            <a:pPr marL="285750" indent="-285750" algn="just">
              <a:buFont typeface="Arial" panose="020B0604020202020204" pitchFamily="34" charset="0"/>
              <a:buChar char="•"/>
            </a:pPr>
            <a:r>
              <a:rPr lang="en-HK" sz="1600" dirty="0">
                <a:latin typeface="Arial" panose="020B0604020202020204" pitchFamily="34" charset="0"/>
                <a:cs typeface="Arial" panose="020B0604020202020204" pitchFamily="34" charset="0"/>
              </a:rPr>
              <a:t>Future work on handling imbalanced dataset– adapt different state-of-art approaches to adjust class prior e.g. SMOTE, ADASYN and to ensure balanced information from all classes </a:t>
            </a:r>
            <a:r>
              <a:rPr lang="en-US" sz="1600" baseline="30000" dirty="0">
                <a:latin typeface="Arial" panose="020B0604020202020204" pitchFamily="34" charset="0"/>
                <a:cs typeface="Arial" panose="020B0604020202020204" pitchFamily="34" charset="0"/>
              </a:rPr>
              <a:t>(10)</a:t>
            </a:r>
            <a:r>
              <a:rPr lang="en-HK" sz="1600" baseline="30000" dirty="0">
                <a:latin typeface="Arial" panose="020B0604020202020204" pitchFamily="34" charset="0"/>
                <a:cs typeface="Arial" panose="020B0604020202020204" pitchFamily="34" charset="0"/>
              </a:rPr>
              <a:t> </a:t>
            </a:r>
            <a:endParaRPr lang="en-HK"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HK" sz="1600" dirty="0">
                <a:latin typeface="Arial" panose="020B0604020202020204" pitchFamily="34" charset="0"/>
                <a:cs typeface="Arial" panose="020B0604020202020204" pitchFamily="34" charset="0"/>
              </a:rPr>
              <a:t>Future work on NB – Discretise numeric distribution to minimize noise and outliners, while finding suitable way to produce an accurate kernel probability  density.</a:t>
            </a:r>
            <a:r>
              <a:rPr lang="en-US" sz="1600" baseline="30000" dirty="0">
                <a:latin typeface="Arial" panose="020B0604020202020204" pitchFamily="34" charset="0"/>
                <a:cs typeface="Arial" panose="020B0604020202020204" pitchFamily="34" charset="0"/>
              </a:rPr>
              <a:t> (8)</a:t>
            </a:r>
            <a:r>
              <a:rPr lang="en-HK" sz="1600" baseline="30000" dirty="0">
                <a:latin typeface="Arial" panose="020B0604020202020204" pitchFamily="34" charset="0"/>
                <a:cs typeface="Arial" panose="020B0604020202020204" pitchFamily="34" charset="0"/>
              </a:rPr>
              <a:t> </a:t>
            </a:r>
            <a:endParaRPr lang="en-HK"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HK" sz="1600" dirty="0">
                <a:latin typeface="Arial" panose="020B0604020202020204" pitchFamily="34" charset="0"/>
                <a:cs typeface="Arial" panose="020B0604020202020204" pitchFamily="34" charset="0"/>
              </a:rPr>
              <a:t>Future work on Random Forest – Investigate in correlation between trees and evaluate methods giving strong but low correlated trees e.g. Cluster approach to identify uncorrelated trees</a:t>
            </a:r>
            <a:r>
              <a:rPr lang="en-US" sz="1600" baseline="30000" dirty="0">
                <a:latin typeface="Arial" panose="020B0604020202020204" pitchFamily="34" charset="0"/>
                <a:cs typeface="Arial" panose="020B0604020202020204" pitchFamily="34" charset="0"/>
              </a:rPr>
              <a:t> (4)</a:t>
            </a:r>
            <a:r>
              <a:rPr lang="en-HK" sz="1600" baseline="30000" dirty="0">
                <a:latin typeface="Arial" panose="020B0604020202020204" pitchFamily="34" charset="0"/>
                <a:cs typeface="Arial" panose="020B0604020202020204" pitchFamily="34" charset="0"/>
              </a:rPr>
              <a:t> </a:t>
            </a:r>
            <a:endParaRPr lang="en-HK" sz="16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7E3A9304-9546-49C1-AAE6-214A509524E3}"/>
              </a:ext>
            </a:extLst>
          </p:cNvPr>
          <p:cNvSpPr txBox="1"/>
          <p:nvPr/>
        </p:nvSpPr>
        <p:spPr>
          <a:xfrm>
            <a:off x="220496" y="21349546"/>
            <a:ext cx="17689512" cy="594008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HK" sz="2000" b="1" u="sng" dirty="0">
                <a:latin typeface="Arial" panose="020B0604020202020204" pitchFamily="34" charset="0"/>
                <a:cs typeface="Arial" panose="020B0604020202020204" pitchFamily="34" charset="0"/>
              </a:rPr>
              <a:t>Critical Evaluation and Analysis on the Result</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Align with hypothesis statement, </a:t>
            </a:r>
            <a:r>
              <a:rPr lang="en-HK" b="1" dirty="0">
                <a:latin typeface="Arial" panose="020B0604020202020204" pitchFamily="34" charset="0"/>
                <a:cs typeface="Arial" panose="020B0604020202020204" pitchFamily="34" charset="0"/>
              </a:rPr>
              <a:t>Random Forest (RF)</a:t>
            </a:r>
            <a:r>
              <a:rPr lang="en-HK" dirty="0">
                <a:latin typeface="Arial" panose="020B0604020202020204" pitchFamily="34" charset="0"/>
                <a:cs typeface="Arial" panose="020B0604020202020204" pitchFamily="34" charset="0"/>
              </a:rPr>
              <a:t> performs better than </a:t>
            </a:r>
            <a:r>
              <a:rPr lang="en-HK" b="1" dirty="0">
                <a:latin typeface="Arial" panose="020B0604020202020204" pitchFamily="34" charset="0"/>
                <a:cs typeface="Arial" panose="020B0604020202020204" pitchFamily="34" charset="0"/>
              </a:rPr>
              <a:t>Naïve Bayes (NB) </a:t>
            </a:r>
            <a:r>
              <a:rPr lang="en-HK" dirty="0">
                <a:latin typeface="Arial" panose="020B0604020202020204" pitchFamily="34" charset="0"/>
                <a:cs typeface="Arial" panose="020B0604020202020204" pitchFamily="34" charset="0"/>
              </a:rPr>
              <a:t>in terms of overall accuracy and positive prediction, as reflected by F1 score and Area Under Curve of precision-recall curve.</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Results demonstrates that RF, as like tree models, is a high variance, low bias model which is prone to overfitting. Yet bagging and averaging across multiple trees reduces risk. Random selection of predictor in each split also reduces correlation between trees. In contrast, NB is a comparatively high bias, low variance model due to small variations of training &amp; validation loss.</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Results show all predictors have positive impact on the performance of both models, whereas removal of any predictor increase generalization error. This align with previous assessments that demographic profiles were associated with buying behaviour.  Our results also suggest</a:t>
            </a:r>
            <a:r>
              <a:rPr lang="en-US" dirty="0">
                <a:latin typeface="Arial" panose="020B0604020202020204" pitchFamily="34" charset="0"/>
                <a:cs typeface="Arial" panose="020B0604020202020204" pitchFamily="34" charset="0"/>
              </a:rPr>
              <a:t> NB, with assumption in predictor independence, perform better when highly correlated predictors are removed.</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Our results shows that in an imbalanced dataset, class prior is considered as a crucial parameter in tuning model, as model tended to oversampled from the majority class and likely to inaccurately predict minority class. In our result, both model improves significantly after adjusting the class weighting, compared with impact of other tunings.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NB works well with skewed numeric predictors, as it captures uncertainties in full probability density with different kernel functions and probability distributions</a:t>
            </a:r>
            <a:r>
              <a:rPr lang="en-US" sz="1800" baseline="30000" dirty="0">
                <a:latin typeface="Arial" panose="020B0604020202020204" pitchFamily="34" charset="0"/>
                <a:cs typeface="Arial" panose="020B0604020202020204" pitchFamily="34" charset="0"/>
              </a:rPr>
              <a:t> (5)</a:t>
            </a:r>
            <a:r>
              <a:rPr lang="en-US" dirty="0">
                <a:latin typeface="Arial" panose="020B0604020202020204" pitchFamily="34" charset="0"/>
                <a:cs typeface="Arial" panose="020B0604020202020204" pitchFamily="34" charset="0"/>
              </a:rPr>
              <a:t>. In this study, optimizing the kernel density, type and bandwidth impose another noticeable improvement in accuracy. On top of that, discretizing numerical features improves our performance by avoiding assumption in detailed underlying distributions</a:t>
            </a:r>
            <a:r>
              <a:rPr lang="en-US" sz="1800" baseline="30000" dirty="0">
                <a:latin typeface="Arial" panose="020B0604020202020204" pitchFamily="34" charset="0"/>
                <a:cs typeface="Arial" panose="020B0604020202020204" pitchFamily="34" charset="0"/>
              </a:rPr>
              <a:t> (7)</a:t>
            </a:r>
            <a:r>
              <a:rPr lang="en-US" dirty="0">
                <a:latin typeface="Arial" panose="020B0604020202020204" pitchFamily="34" charset="0"/>
                <a:cs typeface="Arial" panose="020B0604020202020204" pitchFamily="34" charset="0"/>
              </a:rPr>
              <a:t>. Adjusting k-interval or fixed number of bin also prevents information loss from over-generalized kernel functions, with a slight trade off in training time. </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An interesting result is RF does not produce far better result than NB. This implies weak RF classifiers as the accuracy and strength of classifier drops sharply after number of predictors in each split &gt;2. This may attribute to the overlaying distributions/ weak difference of input variables between two classes </a:t>
            </a:r>
            <a:r>
              <a:rPr lang="en-US" sz="1800" baseline="30000" dirty="0">
                <a:latin typeface="Arial" panose="020B0604020202020204" pitchFamily="34" charset="0"/>
                <a:cs typeface="Arial" panose="020B0604020202020204" pitchFamily="34" charset="0"/>
              </a:rPr>
              <a:t>(9)</a:t>
            </a:r>
            <a:r>
              <a:rPr lang="en-HK" sz="1800" baseline="30000" dirty="0">
                <a:latin typeface="Arial" panose="020B0604020202020204" pitchFamily="34" charset="0"/>
                <a:cs typeface="Arial" panose="020B0604020202020204" pitchFamily="34" charset="0"/>
              </a:rPr>
              <a:t> </a:t>
            </a:r>
            <a:r>
              <a:rPr lang="en-HK"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Some RF predictors did not add accuracy to model when combined with other predictors at number of predictors in each split=1. This implies similar noises among those predictors and the importance of first 5 predictors. Results suggest that RF is robust to noise as the increase of error rate do not double with addition of similar predictor.</a:t>
            </a:r>
          </a:p>
          <a:p>
            <a:pPr marL="285750" indent="-285750" algn="just">
              <a:buFont typeface="Arial" panose="020B0604020202020204" pitchFamily="34" charset="0"/>
              <a:buChar char="•"/>
            </a:pPr>
            <a:r>
              <a:rPr lang="en-HK" dirty="0">
                <a:latin typeface="Arial" panose="020B0604020202020204" pitchFamily="34" charset="0"/>
                <a:cs typeface="Arial" panose="020B0604020202020204" pitchFamily="34" charset="0"/>
              </a:rPr>
              <a:t>While NB manage noises of data by kernel function &amp; discretization, RF manage noises by tree depth with pruning. In this study, RF minimized noises by setting node=1024 and leaf size =5 to control noises at the expense of higher training time. </a:t>
            </a:r>
          </a:p>
        </p:txBody>
      </p:sp>
      <p:pic>
        <p:nvPicPr>
          <p:cNvPr id="1029" name="Picture 5">
            <a:extLst>
              <a:ext uri="{FF2B5EF4-FFF2-40B4-BE49-F238E27FC236}">
                <a16:creationId xmlns:a16="http://schemas.microsoft.com/office/drawing/2014/main" id="{3702CE2B-7108-42CE-B6B0-87C3B7293F2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421" t="603" r="11660" b="-603"/>
          <a:stretch/>
        </p:blipFill>
        <p:spPr bwMode="auto">
          <a:xfrm>
            <a:off x="18034980" y="18156472"/>
            <a:ext cx="3297098" cy="29119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ADE4C012-54AD-4F62-A7A8-E0B2B0F73B66}"/>
              </a:ext>
            </a:extLst>
          </p:cNvPr>
          <p:cNvGraphicFramePr>
            <a:graphicFrameLocks noGrp="1"/>
          </p:cNvGraphicFramePr>
          <p:nvPr>
            <p:extLst>
              <p:ext uri="{D42A27DB-BD31-4B8C-83A1-F6EECF244321}">
                <p14:modId xmlns:p14="http://schemas.microsoft.com/office/powerpoint/2010/main" val="2470433314"/>
              </p:ext>
            </p:extLst>
          </p:nvPr>
        </p:nvGraphicFramePr>
        <p:xfrm>
          <a:off x="4191678" y="20413390"/>
          <a:ext cx="13514259" cy="842010"/>
        </p:xfrm>
        <a:graphic>
          <a:graphicData uri="http://schemas.openxmlformats.org/drawingml/2006/table">
            <a:tbl>
              <a:tblPr>
                <a:tableStyleId>{22838BEF-8BB2-4498-84A7-C5851F593DF1}</a:tableStyleId>
              </a:tblPr>
              <a:tblGrid>
                <a:gridCol w="627608">
                  <a:extLst>
                    <a:ext uri="{9D8B030D-6E8A-4147-A177-3AD203B41FA5}">
                      <a16:colId xmlns:a16="http://schemas.microsoft.com/office/drawing/2014/main" val="2539654276"/>
                    </a:ext>
                  </a:extLst>
                </a:gridCol>
                <a:gridCol w="1810117">
                  <a:extLst>
                    <a:ext uri="{9D8B030D-6E8A-4147-A177-3AD203B41FA5}">
                      <a16:colId xmlns:a16="http://schemas.microsoft.com/office/drawing/2014/main" val="3606312053"/>
                    </a:ext>
                  </a:extLst>
                </a:gridCol>
                <a:gridCol w="1937249">
                  <a:extLst>
                    <a:ext uri="{9D8B030D-6E8A-4147-A177-3AD203B41FA5}">
                      <a16:colId xmlns:a16="http://schemas.microsoft.com/office/drawing/2014/main" val="2252071"/>
                    </a:ext>
                  </a:extLst>
                </a:gridCol>
                <a:gridCol w="1785902">
                  <a:extLst>
                    <a:ext uri="{9D8B030D-6E8A-4147-A177-3AD203B41FA5}">
                      <a16:colId xmlns:a16="http://schemas.microsoft.com/office/drawing/2014/main" val="1473821791"/>
                    </a:ext>
                  </a:extLst>
                </a:gridCol>
                <a:gridCol w="1791956">
                  <a:extLst>
                    <a:ext uri="{9D8B030D-6E8A-4147-A177-3AD203B41FA5}">
                      <a16:colId xmlns:a16="http://schemas.microsoft.com/office/drawing/2014/main" val="1341185545"/>
                    </a:ext>
                  </a:extLst>
                </a:gridCol>
                <a:gridCol w="1731417">
                  <a:extLst>
                    <a:ext uri="{9D8B030D-6E8A-4147-A177-3AD203B41FA5}">
                      <a16:colId xmlns:a16="http://schemas.microsoft.com/office/drawing/2014/main" val="1661345520"/>
                    </a:ext>
                  </a:extLst>
                </a:gridCol>
                <a:gridCol w="1834333">
                  <a:extLst>
                    <a:ext uri="{9D8B030D-6E8A-4147-A177-3AD203B41FA5}">
                      <a16:colId xmlns:a16="http://schemas.microsoft.com/office/drawing/2014/main" val="3911546223"/>
                    </a:ext>
                  </a:extLst>
                </a:gridCol>
                <a:gridCol w="1995677">
                  <a:extLst>
                    <a:ext uri="{9D8B030D-6E8A-4147-A177-3AD203B41FA5}">
                      <a16:colId xmlns:a16="http://schemas.microsoft.com/office/drawing/2014/main" val="1324847284"/>
                    </a:ext>
                  </a:extLst>
                </a:gridCol>
              </a:tblGrid>
              <a:tr h="272609">
                <a:tc>
                  <a:txBody>
                    <a:bodyPr/>
                    <a:lstStyle/>
                    <a:p>
                      <a:pPr algn="l" fontAlgn="b"/>
                      <a:r>
                        <a:rPr lang="en-HK" sz="1800" b="1" u="none" strike="noStrike" dirty="0">
                          <a:effectLst/>
                          <a:latin typeface="Arial" panose="020B0604020202020204" pitchFamily="34" charset="0"/>
                          <a:cs typeface="Arial" panose="020B0604020202020204" pitchFamily="34" charset="0"/>
                        </a:rPr>
                        <a:t> </a:t>
                      </a:r>
                      <a:endParaRPr lang="en-HK" sz="18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b="1" u="none" strike="noStrike" dirty="0">
                          <a:effectLst/>
                          <a:latin typeface="Arial" panose="020B0604020202020204" pitchFamily="34" charset="0"/>
                          <a:cs typeface="Arial" panose="020B0604020202020204" pitchFamily="34" charset="0"/>
                        </a:rPr>
                        <a:t>Training Loss</a:t>
                      </a:r>
                      <a:endParaRPr lang="en-HK" sz="18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b="1" u="none" strike="noStrike" dirty="0">
                          <a:effectLst/>
                          <a:latin typeface="Arial" panose="020B0604020202020204" pitchFamily="34" charset="0"/>
                          <a:cs typeface="Arial" panose="020B0604020202020204" pitchFamily="34" charset="0"/>
                        </a:rPr>
                        <a:t>Validation Loss</a:t>
                      </a:r>
                      <a:endParaRPr lang="en-HK" sz="18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b="1" u="none" strike="noStrike" dirty="0">
                          <a:effectLst/>
                          <a:latin typeface="Arial" panose="020B0604020202020204" pitchFamily="34" charset="0"/>
                          <a:cs typeface="Arial" panose="020B0604020202020204" pitchFamily="34" charset="0"/>
                        </a:rPr>
                        <a:t>Val. F1 Score</a:t>
                      </a:r>
                      <a:endParaRPr lang="en-HK" sz="18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b="1" u="none" strike="noStrike" dirty="0">
                          <a:effectLst/>
                          <a:latin typeface="Arial" panose="020B0604020202020204" pitchFamily="34" charset="0"/>
                          <a:cs typeface="Arial" panose="020B0604020202020204" pitchFamily="34" charset="0"/>
                        </a:rPr>
                        <a:t>Val. AUC - PRC</a:t>
                      </a:r>
                      <a:endParaRPr lang="en-HK" sz="18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b="1" u="none" strike="noStrike" dirty="0">
                          <a:effectLst/>
                          <a:latin typeface="Arial" panose="020B0604020202020204" pitchFamily="34" charset="0"/>
                          <a:cs typeface="Arial" panose="020B0604020202020204" pitchFamily="34" charset="0"/>
                        </a:rPr>
                        <a:t>Final Test Loss</a:t>
                      </a:r>
                      <a:endParaRPr lang="en-HK" sz="18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b="1" i="0" u="none" strike="noStrike" dirty="0">
                          <a:solidFill>
                            <a:srgbClr val="000000"/>
                          </a:solidFill>
                          <a:effectLst/>
                          <a:latin typeface="Arial" panose="020B0604020202020204" pitchFamily="34" charset="0"/>
                          <a:cs typeface="Arial" panose="020B0604020202020204" pitchFamily="34" charset="0"/>
                        </a:rPr>
                        <a:t>Final F1 Score</a:t>
                      </a:r>
                    </a:p>
                  </a:txBody>
                  <a:tcPr marL="6350" marR="6350" marT="6350" marB="0" anchor="b"/>
                </a:tc>
                <a:tc>
                  <a:txBody>
                    <a:bodyPr/>
                    <a:lstStyle/>
                    <a:p>
                      <a:pPr algn="ctr" fontAlgn="b"/>
                      <a:r>
                        <a:rPr lang="en-HK" sz="1800" b="1" i="0" u="none" strike="noStrike" dirty="0">
                          <a:solidFill>
                            <a:srgbClr val="000000"/>
                          </a:solidFill>
                          <a:effectLst/>
                          <a:latin typeface="Arial" panose="020B0604020202020204" pitchFamily="34" charset="0"/>
                          <a:cs typeface="Arial" panose="020B0604020202020204" pitchFamily="34" charset="0"/>
                        </a:rPr>
                        <a:t>Final AUC</a:t>
                      </a:r>
                    </a:p>
                  </a:txBody>
                  <a:tcPr marL="6350" marR="6350" marT="6350" marB="0" anchor="b"/>
                </a:tc>
                <a:extLst>
                  <a:ext uri="{0D108BD9-81ED-4DB2-BD59-A6C34878D82A}">
                    <a16:rowId xmlns:a16="http://schemas.microsoft.com/office/drawing/2014/main" val="2408545692"/>
                  </a:ext>
                </a:extLst>
              </a:tr>
              <a:tr h="279667">
                <a:tc>
                  <a:txBody>
                    <a:bodyPr/>
                    <a:lstStyle/>
                    <a:p>
                      <a:pPr algn="ctr" fontAlgn="b"/>
                      <a:r>
                        <a:rPr lang="en-HK" sz="1800" b="1" u="none" strike="noStrike" dirty="0">
                          <a:effectLst/>
                          <a:latin typeface="Arial" panose="020B0604020202020204" pitchFamily="34" charset="0"/>
                          <a:cs typeface="Arial" panose="020B0604020202020204" pitchFamily="34" charset="0"/>
                        </a:rPr>
                        <a:t>NB</a:t>
                      </a:r>
                      <a:endParaRPr lang="en-HK" sz="18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u="none" strike="noStrike" dirty="0">
                          <a:effectLst/>
                          <a:latin typeface="Arial" panose="020B0604020202020204" pitchFamily="34" charset="0"/>
                          <a:cs typeface="Arial" panose="020B0604020202020204" pitchFamily="34" charset="0"/>
                        </a:rPr>
                        <a:t>20.02%</a:t>
                      </a:r>
                      <a:endParaRPr lang="en-HK"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u="none" strike="noStrike" dirty="0">
                          <a:effectLst/>
                          <a:latin typeface="Arial" panose="020B0604020202020204" pitchFamily="34" charset="0"/>
                          <a:cs typeface="Arial" panose="020B0604020202020204" pitchFamily="34" charset="0"/>
                        </a:rPr>
                        <a:t>21.01%</a:t>
                      </a:r>
                      <a:endParaRPr lang="en-HK"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u="none" strike="noStrike" dirty="0">
                          <a:effectLst/>
                          <a:latin typeface="Arial" panose="020B0604020202020204" pitchFamily="34" charset="0"/>
                          <a:cs typeface="Arial" panose="020B0604020202020204" pitchFamily="34" charset="0"/>
                        </a:rPr>
                        <a:t>62.58%</a:t>
                      </a:r>
                      <a:endParaRPr lang="en-HK"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u="none" strike="noStrike" dirty="0">
                          <a:effectLst/>
                          <a:latin typeface="Arial" panose="020B0604020202020204" pitchFamily="34" charset="0"/>
                          <a:cs typeface="Arial" panose="020B0604020202020204" pitchFamily="34" charset="0"/>
                        </a:rPr>
                        <a:t>70.41%</a:t>
                      </a:r>
                      <a:endParaRPr lang="en-HK"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b="0" i="0" u="none" strike="noStrike" dirty="0">
                          <a:solidFill>
                            <a:srgbClr val="000000"/>
                          </a:solidFill>
                          <a:effectLst/>
                          <a:latin typeface="Arial" panose="020B0604020202020204" pitchFamily="34" charset="0"/>
                          <a:cs typeface="Arial" panose="020B0604020202020204" pitchFamily="34" charset="0"/>
                        </a:rPr>
                        <a:t>23.90%</a:t>
                      </a:r>
                    </a:p>
                  </a:txBody>
                  <a:tcPr marL="6350" marR="6350" marT="6350" marB="0" anchor="b"/>
                </a:tc>
                <a:tc>
                  <a:txBody>
                    <a:bodyPr/>
                    <a:lstStyle/>
                    <a:p>
                      <a:pPr algn="ctr" fontAlgn="b"/>
                      <a:r>
                        <a:rPr lang="en-HK" sz="1800" b="0" i="0" u="none" strike="noStrike" dirty="0">
                          <a:solidFill>
                            <a:srgbClr val="000000"/>
                          </a:solidFill>
                          <a:effectLst/>
                          <a:latin typeface="Arial" panose="020B0604020202020204" pitchFamily="34" charset="0"/>
                          <a:cs typeface="Arial" panose="020B0604020202020204" pitchFamily="34" charset="0"/>
                        </a:rPr>
                        <a:t>56.0%</a:t>
                      </a:r>
                    </a:p>
                  </a:txBody>
                  <a:tcPr marL="6350" marR="6350" marT="6350" marB="0" anchor="b"/>
                </a:tc>
                <a:tc>
                  <a:txBody>
                    <a:bodyPr/>
                    <a:lstStyle/>
                    <a:p>
                      <a:pPr algn="ctr" fontAlgn="b"/>
                      <a:r>
                        <a:rPr lang="en-HK" sz="1800" b="0" i="0" u="none" strike="noStrike" dirty="0">
                          <a:solidFill>
                            <a:srgbClr val="000000"/>
                          </a:solidFill>
                          <a:effectLst/>
                          <a:latin typeface="Arial" panose="020B0604020202020204" pitchFamily="34" charset="0"/>
                          <a:cs typeface="Arial" panose="020B0604020202020204" pitchFamily="34" charset="0"/>
                        </a:rPr>
                        <a:t>63.77%</a:t>
                      </a:r>
                    </a:p>
                  </a:txBody>
                  <a:tcPr marL="6350" marR="6350" marT="6350" marB="0" anchor="b"/>
                </a:tc>
                <a:extLst>
                  <a:ext uri="{0D108BD9-81ED-4DB2-BD59-A6C34878D82A}">
                    <a16:rowId xmlns:a16="http://schemas.microsoft.com/office/drawing/2014/main" val="32162040"/>
                  </a:ext>
                </a:extLst>
              </a:tr>
              <a:tr h="272609">
                <a:tc>
                  <a:txBody>
                    <a:bodyPr/>
                    <a:lstStyle/>
                    <a:p>
                      <a:pPr algn="ctr" fontAlgn="b"/>
                      <a:r>
                        <a:rPr lang="en-HK" sz="1800" b="1" u="none" strike="noStrike" dirty="0">
                          <a:effectLst/>
                          <a:latin typeface="Arial" panose="020B0604020202020204" pitchFamily="34" charset="0"/>
                          <a:cs typeface="Arial" panose="020B0604020202020204" pitchFamily="34" charset="0"/>
                        </a:rPr>
                        <a:t>RF</a:t>
                      </a:r>
                      <a:endParaRPr lang="en-HK" sz="18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u="none" strike="noStrike" dirty="0">
                          <a:effectLst/>
                          <a:latin typeface="Arial" panose="020B0604020202020204" pitchFamily="34" charset="0"/>
                          <a:cs typeface="Arial" panose="020B0604020202020204" pitchFamily="34" charset="0"/>
                        </a:rPr>
                        <a:t>8.06%</a:t>
                      </a:r>
                      <a:endParaRPr lang="en-HK"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u="none" strike="noStrike" dirty="0">
                          <a:effectLst/>
                          <a:latin typeface="Arial" panose="020B0604020202020204" pitchFamily="34" charset="0"/>
                          <a:cs typeface="Arial" panose="020B0604020202020204" pitchFamily="34" charset="0"/>
                        </a:rPr>
                        <a:t>19.62%</a:t>
                      </a:r>
                      <a:endParaRPr lang="en-HK"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u="none" strike="noStrike" dirty="0">
                          <a:effectLst/>
                          <a:latin typeface="Arial" panose="020B0604020202020204" pitchFamily="34" charset="0"/>
                          <a:cs typeface="Arial" panose="020B0604020202020204" pitchFamily="34" charset="0"/>
                        </a:rPr>
                        <a:t>65.28%</a:t>
                      </a:r>
                      <a:endParaRPr lang="en-HK"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u="none" strike="noStrike" dirty="0">
                          <a:effectLst/>
                          <a:latin typeface="Arial" panose="020B0604020202020204" pitchFamily="34" charset="0"/>
                          <a:cs typeface="Arial" panose="020B0604020202020204" pitchFamily="34" charset="0"/>
                        </a:rPr>
                        <a:t>78.56%</a:t>
                      </a:r>
                      <a:endParaRPr lang="en-HK"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HK" sz="1800" b="0" i="0" u="none" strike="noStrike" dirty="0">
                          <a:solidFill>
                            <a:srgbClr val="000000"/>
                          </a:solidFill>
                          <a:effectLst/>
                          <a:latin typeface="Arial" panose="020B0604020202020204" pitchFamily="34" charset="0"/>
                          <a:cs typeface="Arial" panose="020B0604020202020204" pitchFamily="34" charset="0"/>
                        </a:rPr>
                        <a:t>19.64%</a:t>
                      </a:r>
                    </a:p>
                  </a:txBody>
                  <a:tcPr marL="6350" marR="6350" marT="6350" marB="0" anchor="b"/>
                </a:tc>
                <a:tc>
                  <a:txBody>
                    <a:bodyPr/>
                    <a:lstStyle/>
                    <a:p>
                      <a:pPr algn="ctr" fontAlgn="b"/>
                      <a:r>
                        <a:rPr lang="en-HK" sz="1800" b="0" i="0" u="none" strike="noStrike" dirty="0">
                          <a:solidFill>
                            <a:srgbClr val="000000"/>
                          </a:solidFill>
                          <a:effectLst/>
                          <a:latin typeface="Arial" panose="020B0604020202020204" pitchFamily="34" charset="0"/>
                          <a:cs typeface="Arial" panose="020B0604020202020204" pitchFamily="34" charset="0"/>
                        </a:rPr>
                        <a:t>64.91%</a:t>
                      </a:r>
                    </a:p>
                  </a:txBody>
                  <a:tcPr marL="6350" marR="6350" marT="6350" marB="0" anchor="b"/>
                </a:tc>
                <a:tc>
                  <a:txBody>
                    <a:bodyPr/>
                    <a:lstStyle/>
                    <a:p>
                      <a:pPr algn="ctr" fontAlgn="b"/>
                      <a:r>
                        <a:rPr lang="en-HK" sz="1800" b="0" i="0" u="none" strike="noStrike" dirty="0">
                          <a:solidFill>
                            <a:srgbClr val="000000"/>
                          </a:solidFill>
                          <a:effectLst/>
                          <a:latin typeface="Arial" panose="020B0604020202020204" pitchFamily="34" charset="0"/>
                          <a:cs typeface="Arial" panose="020B0604020202020204" pitchFamily="34" charset="0"/>
                        </a:rPr>
                        <a:t>77.40%</a:t>
                      </a:r>
                    </a:p>
                  </a:txBody>
                  <a:tcPr marL="6350" marR="6350" marT="6350" marB="0" anchor="b"/>
                </a:tc>
                <a:extLst>
                  <a:ext uri="{0D108BD9-81ED-4DB2-BD59-A6C34878D82A}">
                    <a16:rowId xmlns:a16="http://schemas.microsoft.com/office/drawing/2014/main" val="3628849051"/>
                  </a:ext>
                </a:extLst>
              </a:tr>
            </a:tbl>
          </a:graphicData>
        </a:graphic>
      </p:graphicFrame>
      <p:pic>
        <p:nvPicPr>
          <p:cNvPr id="22" name="Picture 6">
            <a:extLst>
              <a:ext uri="{FF2B5EF4-FFF2-40B4-BE49-F238E27FC236}">
                <a16:creationId xmlns:a16="http://schemas.microsoft.com/office/drawing/2014/main" id="{15B28C93-BC51-45E7-A81A-053C44358F2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5028" r="55760"/>
          <a:stretch/>
        </p:blipFill>
        <p:spPr bwMode="auto">
          <a:xfrm>
            <a:off x="17975158" y="21818442"/>
            <a:ext cx="3137289" cy="6691587"/>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EAB5DF4-CB33-45F5-B4C3-D46276D26806}"/>
              </a:ext>
            </a:extLst>
          </p:cNvPr>
          <p:cNvSpPr txBox="1"/>
          <p:nvPr/>
        </p:nvSpPr>
        <p:spPr>
          <a:xfrm>
            <a:off x="18421348" y="21626934"/>
            <a:ext cx="2384926" cy="307777"/>
          </a:xfrm>
          <a:prstGeom prst="rect">
            <a:avLst/>
          </a:prstGeom>
          <a:noFill/>
        </p:spPr>
        <p:txBody>
          <a:bodyPr wrap="square" rtlCol="0">
            <a:spAutoFit/>
          </a:bodyPr>
          <a:lstStyle/>
          <a:p>
            <a:pPr algn="ctr"/>
            <a:r>
              <a:rPr lang="en-HK" sz="1400" b="1" u="sng" dirty="0">
                <a:latin typeface="Arial Black" panose="020B0A04020102020204" pitchFamily="34" charset="0"/>
                <a:cs typeface="Aharoni" panose="020B0604020202020204" pitchFamily="2" charset="-79"/>
              </a:rPr>
              <a:t>RF Tree Depth Tuning</a:t>
            </a:r>
          </a:p>
        </p:txBody>
      </p:sp>
      <p:sp>
        <p:nvSpPr>
          <p:cNvPr id="46" name="TextBox 45">
            <a:extLst>
              <a:ext uri="{FF2B5EF4-FFF2-40B4-BE49-F238E27FC236}">
                <a16:creationId xmlns:a16="http://schemas.microsoft.com/office/drawing/2014/main" id="{A4786CED-3E4E-455B-BADD-28FA568F021C}"/>
              </a:ext>
            </a:extLst>
          </p:cNvPr>
          <p:cNvSpPr txBox="1"/>
          <p:nvPr/>
        </p:nvSpPr>
        <p:spPr>
          <a:xfrm>
            <a:off x="10005862" y="29064228"/>
            <a:ext cx="11368138" cy="1169551"/>
          </a:xfrm>
          <a:prstGeom prst="rect">
            <a:avLst/>
          </a:prstGeom>
          <a:noFill/>
        </p:spPr>
        <p:txBody>
          <a:bodyPr wrap="square">
            <a:spAutoFit/>
          </a:bodyPr>
          <a:lstStyle/>
          <a:p>
            <a:r>
              <a:rPr lang="en-US" sz="1000" baseline="30000" dirty="0">
                <a:latin typeface="Arial" panose="020B0604020202020204" pitchFamily="34" charset="0"/>
                <a:cs typeface="Arial" panose="020B0604020202020204" pitchFamily="34" charset="0"/>
              </a:rPr>
              <a:t>(5)</a:t>
            </a:r>
            <a:r>
              <a:rPr lang="en-US" sz="1000" dirty="0">
                <a:solidFill>
                  <a:srgbClr val="333333"/>
                </a:solidFill>
                <a:latin typeface="Arial" panose="020B0604020202020204" pitchFamily="34" charset="0"/>
              </a:rPr>
              <a:t> K. Pouria, D. Sunita. “Short Survey on Naive Bayes Algorithm” in</a:t>
            </a:r>
            <a:r>
              <a:rPr lang="en-US" sz="1000" i="1" dirty="0">
                <a:solidFill>
                  <a:srgbClr val="333333"/>
                </a:solidFill>
                <a:latin typeface="Arial" panose="020B0604020202020204" pitchFamily="34" charset="0"/>
              </a:rPr>
              <a:t>. International Journal of Advance Research in Computer Science and Management</a:t>
            </a:r>
            <a:r>
              <a:rPr lang="en-US" sz="1000" dirty="0">
                <a:solidFill>
                  <a:srgbClr val="333333"/>
                </a:solidFill>
                <a:latin typeface="Arial" panose="020B0604020202020204" pitchFamily="34" charset="0"/>
              </a:rPr>
              <a:t>, vol. 04, 2017</a:t>
            </a:r>
          </a:p>
          <a:p>
            <a:r>
              <a:rPr lang="en-US" sz="1000" baseline="30000" dirty="0">
                <a:latin typeface="Arial" panose="020B0604020202020204" pitchFamily="34" charset="0"/>
                <a:cs typeface="Arial" panose="020B0604020202020204" pitchFamily="34" charset="0"/>
              </a:rPr>
              <a:t>(6)</a:t>
            </a:r>
            <a:r>
              <a:rPr lang="en-HK" sz="1000" baseline="30000" dirty="0">
                <a:latin typeface="Arial" panose="020B0604020202020204" pitchFamily="34" charset="0"/>
                <a:cs typeface="Arial" panose="020B0604020202020204" pitchFamily="34" charset="0"/>
              </a:rPr>
              <a:t> </a:t>
            </a:r>
            <a:r>
              <a:rPr lang="en-US" sz="1000" dirty="0">
                <a:solidFill>
                  <a:srgbClr val="333333"/>
                </a:solidFill>
                <a:latin typeface="Arial" panose="020B0604020202020204" pitchFamily="34" charset="0"/>
              </a:rPr>
              <a:t>S.J. Prada, “BIKE BUYER PREDICTION” in</a:t>
            </a:r>
            <a:r>
              <a:rPr lang="en-US" sz="1000" i="1" dirty="0">
                <a:solidFill>
                  <a:srgbClr val="333333"/>
                </a:solidFill>
                <a:latin typeface="Arial" panose="020B0604020202020204" pitchFamily="34" charset="0"/>
              </a:rPr>
              <a:t>. International Journal of Computer Engineering and Technology</a:t>
            </a:r>
            <a:r>
              <a:rPr lang="en-US" sz="1000" dirty="0">
                <a:solidFill>
                  <a:srgbClr val="333333"/>
                </a:solidFill>
                <a:latin typeface="Arial" panose="020B0604020202020204" pitchFamily="34" charset="0"/>
              </a:rPr>
              <a:t>, vol. 11, issue 3, pp. 45-55, 2020</a:t>
            </a:r>
          </a:p>
          <a:p>
            <a:r>
              <a:rPr lang="en-US" sz="1000" baseline="30000" dirty="0">
                <a:latin typeface="Arial" panose="020B0604020202020204" pitchFamily="34" charset="0"/>
                <a:cs typeface="Arial" panose="020B0604020202020204" pitchFamily="34" charset="0"/>
              </a:rPr>
              <a:t>(7)</a:t>
            </a:r>
            <a:r>
              <a:rPr lang="en-HK" sz="1000" baseline="30000" dirty="0">
                <a:latin typeface="Arial" panose="020B0604020202020204" pitchFamily="34" charset="0"/>
                <a:cs typeface="Arial" panose="020B0604020202020204" pitchFamily="34" charset="0"/>
              </a:rPr>
              <a:t>  </a:t>
            </a:r>
            <a:r>
              <a:rPr lang="en-US" sz="1000" dirty="0">
                <a:solidFill>
                  <a:srgbClr val="333333"/>
                </a:solidFill>
                <a:latin typeface="Arial" panose="020B0604020202020204" pitchFamily="34" charset="0"/>
              </a:rPr>
              <a:t>Y. Ying &amp; W. Geoffrey</a:t>
            </a:r>
            <a:r>
              <a:rPr lang="en-HK" sz="1000" b="0" i="0" dirty="0">
                <a:solidFill>
                  <a:srgbClr val="333333"/>
                </a:solidFill>
                <a:effectLst/>
                <a:latin typeface="Arial" panose="020B0604020202020204" pitchFamily="34" charset="0"/>
              </a:rPr>
              <a:t>, "</a:t>
            </a:r>
            <a:r>
              <a:rPr lang="en-US" sz="1000" dirty="0">
                <a:solidFill>
                  <a:srgbClr val="333333"/>
                </a:solidFill>
                <a:latin typeface="Arial" panose="020B0604020202020204" pitchFamily="34" charset="0"/>
              </a:rPr>
              <a:t> Discretization for naive-Bayes learning: Managing discretization bias and variance </a:t>
            </a:r>
            <a:r>
              <a:rPr lang="en-HK" sz="1000" b="0" i="0" dirty="0">
                <a:solidFill>
                  <a:srgbClr val="333333"/>
                </a:solidFill>
                <a:effectLst/>
                <a:latin typeface="Arial" panose="020B0604020202020204" pitchFamily="34" charset="0"/>
              </a:rPr>
              <a:t>" in </a:t>
            </a:r>
            <a:r>
              <a:rPr lang="en-HK" sz="1000" b="0" i="1" dirty="0">
                <a:solidFill>
                  <a:srgbClr val="333333"/>
                </a:solidFill>
                <a:effectLst/>
                <a:latin typeface="Arial" panose="020B0604020202020204" pitchFamily="34" charset="0"/>
              </a:rPr>
              <a:t>Machine Learning</a:t>
            </a:r>
            <a:r>
              <a:rPr lang="en-HK" sz="1000" b="0" i="0" dirty="0">
                <a:solidFill>
                  <a:srgbClr val="333333"/>
                </a:solidFill>
                <a:effectLst/>
                <a:latin typeface="Arial" panose="020B0604020202020204" pitchFamily="34" charset="0"/>
              </a:rPr>
              <a:t>, vol. 74, pp. </a:t>
            </a:r>
            <a:r>
              <a:rPr lang="en-US" sz="1000" dirty="0">
                <a:solidFill>
                  <a:srgbClr val="333333"/>
                </a:solidFill>
                <a:latin typeface="Arial" panose="020B0604020202020204" pitchFamily="34" charset="0"/>
              </a:rPr>
              <a:t>39-74</a:t>
            </a:r>
            <a:r>
              <a:rPr lang="en-HK" sz="1000" b="0" i="0" dirty="0">
                <a:solidFill>
                  <a:srgbClr val="333333"/>
                </a:solidFill>
                <a:effectLst/>
                <a:latin typeface="Arial" panose="020B0604020202020204" pitchFamily="34" charset="0"/>
              </a:rPr>
              <a:t>, 2009, </a:t>
            </a:r>
            <a:r>
              <a:rPr lang="en-HK" sz="1000" b="0" i="0" dirty="0" err="1">
                <a:solidFill>
                  <a:srgbClr val="333333"/>
                </a:solidFill>
                <a:effectLst/>
                <a:latin typeface="Arial" panose="020B0604020202020204" pitchFamily="34" charset="0"/>
              </a:rPr>
              <a:t>doi</a:t>
            </a:r>
            <a:r>
              <a:rPr lang="en-HK" sz="1000" b="0" i="0" dirty="0">
                <a:solidFill>
                  <a:srgbClr val="333333"/>
                </a:solidFill>
                <a:effectLst/>
                <a:latin typeface="Arial" panose="020B0604020202020204" pitchFamily="34" charset="0"/>
              </a:rPr>
              <a:t>: </a:t>
            </a:r>
            <a:r>
              <a:rPr lang="en-US" sz="1000" dirty="0">
                <a:solidFill>
                  <a:srgbClr val="333333"/>
                </a:solidFill>
                <a:latin typeface="Arial" panose="020B0604020202020204" pitchFamily="34" charset="0"/>
              </a:rPr>
              <a:t>10.1007/s10994-008-5083-5</a:t>
            </a:r>
            <a:r>
              <a:rPr lang="en-HK" sz="1000" b="0" i="0" dirty="0">
                <a:solidFill>
                  <a:srgbClr val="333333"/>
                </a:solidFill>
                <a:effectLst/>
                <a:latin typeface="Arial" panose="020B0604020202020204" pitchFamily="34" charset="0"/>
              </a:rPr>
              <a:t>. </a:t>
            </a:r>
          </a:p>
          <a:p>
            <a:r>
              <a:rPr lang="en-US" sz="1000" baseline="30000" dirty="0">
                <a:latin typeface="Arial" panose="020B0604020202020204" pitchFamily="34" charset="0"/>
                <a:cs typeface="Arial" panose="020B0604020202020204" pitchFamily="34" charset="0"/>
              </a:rPr>
              <a:t>(8)</a:t>
            </a:r>
            <a:r>
              <a:rPr lang="en-HK" sz="1000" baseline="30000" dirty="0">
                <a:latin typeface="Arial" panose="020B0604020202020204" pitchFamily="34" charset="0"/>
                <a:cs typeface="Arial" panose="020B0604020202020204" pitchFamily="34" charset="0"/>
              </a:rPr>
              <a:t> </a:t>
            </a:r>
            <a:r>
              <a:rPr lang="en-US" sz="1000" dirty="0">
                <a:solidFill>
                  <a:srgbClr val="333333"/>
                </a:solidFill>
                <a:latin typeface="Arial" panose="020B0604020202020204" pitchFamily="34" charset="0"/>
              </a:rPr>
              <a:t>K.M. Schneider, “Techniques for improving the performance of naive Bayes for text classification” in</a:t>
            </a:r>
            <a:r>
              <a:rPr lang="en-US" sz="1000" i="1" dirty="0">
                <a:solidFill>
                  <a:srgbClr val="333333"/>
                </a:solidFill>
                <a:latin typeface="Arial" panose="020B0604020202020204" pitchFamily="34" charset="0"/>
              </a:rPr>
              <a:t> </a:t>
            </a:r>
            <a:r>
              <a:rPr lang="en-US" sz="1000" i="1" dirty="0" err="1">
                <a:solidFill>
                  <a:srgbClr val="333333"/>
                </a:solidFill>
                <a:latin typeface="Arial" panose="020B0604020202020204" pitchFamily="34" charset="0"/>
              </a:rPr>
              <a:t>Gelbukh</a:t>
            </a:r>
            <a:r>
              <a:rPr lang="en-US" sz="1000" i="1" dirty="0">
                <a:solidFill>
                  <a:srgbClr val="333333"/>
                </a:solidFill>
                <a:latin typeface="Arial" panose="020B0604020202020204" pitchFamily="34" charset="0"/>
              </a:rPr>
              <a:t> A. (eds) Computational Linguistics and Intelligent Text Processing</a:t>
            </a:r>
            <a:r>
              <a:rPr lang="en-US" sz="1000" dirty="0">
                <a:solidFill>
                  <a:srgbClr val="333333"/>
                </a:solidFill>
                <a:latin typeface="Arial" panose="020B0604020202020204" pitchFamily="34" charset="0"/>
              </a:rPr>
              <a:t>, vol. 3406, 2005</a:t>
            </a:r>
          </a:p>
          <a:p>
            <a:r>
              <a:rPr lang="en-US" sz="1000" baseline="30000" dirty="0">
                <a:latin typeface="Arial" panose="020B0604020202020204" pitchFamily="34" charset="0"/>
                <a:cs typeface="Arial" panose="020B0604020202020204" pitchFamily="34" charset="0"/>
              </a:rPr>
              <a:t>(9)</a:t>
            </a:r>
            <a:r>
              <a:rPr lang="en-HK" sz="1000" baseline="30000" dirty="0">
                <a:latin typeface="Arial" panose="020B0604020202020204" pitchFamily="34" charset="0"/>
                <a:cs typeface="Arial" panose="020B0604020202020204" pitchFamily="34" charset="0"/>
              </a:rPr>
              <a:t> </a:t>
            </a:r>
            <a:r>
              <a:rPr lang="en-US" sz="1000" dirty="0">
                <a:solidFill>
                  <a:srgbClr val="333333"/>
                </a:solidFill>
                <a:latin typeface="Arial" panose="020B0604020202020204" pitchFamily="34" charset="0"/>
              </a:rPr>
              <a:t>L. </a:t>
            </a:r>
            <a:r>
              <a:rPr lang="en-US" sz="1000" dirty="0" err="1">
                <a:solidFill>
                  <a:srgbClr val="333333"/>
                </a:solidFill>
                <a:latin typeface="Arial" panose="020B0604020202020204" pitchFamily="34" charset="0"/>
              </a:rPr>
              <a:t>Brieman</a:t>
            </a:r>
            <a:r>
              <a:rPr lang="en-US" sz="1000" dirty="0">
                <a:solidFill>
                  <a:srgbClr val="333333"/>
                </a:solidFill>
                <a:latin typeface="Arial" panose="020B0604020202020204" pitchFamily="34" charset="0"/>
              </a:rPr>
              <a:t>, “Random Forest” in</a:t>
            </a:r>
            <a:r>
              <a:rPr lang="en-US" sz="1000" i="1" dirty="0">
                <a:solidFill>
                  <a:srgbClr val="333333"/>
                </a:solidFill>
                <a:latin typeface="Arial" panose="020B0604020202020204" pitchFamily="34" charset="0"/>
              </a:rPr>
              <a:t> Machine Learning</a:t>
            </a:r>
            <a:r>
              <a:rPr lang="en-US" sz="1000" dirty="0">
                <a:solidFill>
                  <a:srgbClr val="333333"/>
                </a:solidFill>
                <a:latin typeface="Arial" panose="020B0604020202020204" pitchFamily="34" charset="0"/>
              </a:rPr>
              <a:t>, vol. 45, no. 1, pp. 5-32, 2001</a:t>
            </a:r>
          </a:p>
          <a:p>
            <a:r>
              <a:rPr lang="en-US" sz="1000" baseline="30000" dirty="0">
                <a:latin typeface="Arial" panose="020B0604020202020204" pitchFamily="34" charset="0"/>
                <a:cs typeface="Arial" panose="020B0604020202020204" pitchFamily="34" charset="0"/>
              </a:rPr>
              <a:t>(10)</a:t>
            </a:r>
            <a:r>
              <a:rPr lang="en-HK" sz="1000" baseline="30000" dirty="0">
                <a:latin typeface="Arial" panose="020B0604020202020204" pitchFamily="34" charset="0"/>
                <a:cs typeface="Arial" panose="020B0604020202020204" pitchFamily="34" charset="0"/>
              </a:rPr>
              <a:t> </a:t>
            </a:r>
            <a:r>
              <a:rPr lang="en-US" sz="1000" dirty="0" err="1">
                <a:solidFill>
                  <a:srgbClr val="333333"/>
                </a:solidFill>
                <a:latin typeface="Arial" panose="020B0604020202020204" pitchFamily="34" charset="0"/>
              </a:rPr>
              <a:t>Haibo</a:t>
            </a:r>
            <a:r>
              <a:rPr lang="en-US" sz="1000" dirty="0">
                <a:solidFill>
                  <a:srgbClr val="333333"/>
                </a:solidFill>
                <a:latin typeface="Arial" panose="020B0604020202020204" pitchFamily="34" charset="0"/>
              </a:rPr>
              <a:t> He, Yang Bai, E. A. Garcia and </a:t>
            </a:r>
            <a:r>
              <a:rPr lang="en-US" sz="1000" dirty="0" err="1">
                <a:solidFill>
                  <a:srgbClr val="333333"/>
                </a:solidFill>
                <a:latin typeface="Arial" panose="020B0604020202020204" pitchFamily="34" charset="0"/>
              </a:rPr>
              <a:t>Shutao</a:t>
            </a:r>
            <a:r>
              <a:rPr lang="en-US" sz="1000" dirty="0">
                <a:solidFill>
                  <a:srgbClr val="333333"/>
                </a:solidFill>
                <a:latin typeface="Arial" panose="020B0604020202020204" pitchFamily="34" charset="0"/>
              </a:rPr>
              <a:t> Li, "ADASYN: Adaptive synthetic sampling approach for imbalanced learning," 2008 IEEE International Joint Conference on Neural Networks (IEEE World Congress on Computational Intelligence), Hong Kong, 2008, pp. 1322-1328, </a:t>
            </a:r>
            <a:r>
              <a:rPr lang="en-US" sz="1000" dirty="0" err="1">
                <a:solidFill>
                  <a:srgbClr val="333333"/>
                </a:solidFill>
                <a:latin typeface="Arial" panose="020B0604020202020204" pitchFamily="34" charset="0"/>
              </a:rPr>
              <a:t>doi</a:t>
            </a:r>
            <a:r>
              <a:rPr lang="en-US" sz="1000" dirty="0">
                <a:solidFill>
                  <a:srgbClr val="333333"/>
                </a:solidFill>
                <a:latin typeface="Arial" panose="020B0604020202020204" pitchFamily="34" charset="0"/>
              </a:rPr>
              <a:t>: 10.1109/IJCNN.2008.4633969.</a:t>
            </a:r>
          </a:p>
        </p:txBody>
      </p:sp>
      <p:pic>
        <p:nvPicPr>
          <p:cNvPr id="10" name="Picture 9" descr="Chart&#10;&#10;Description automatically generated">
            <a:extLst>
              <a:ext uri="{FF2B5EF4-FFF2-40B4-BE49-F238E27FC236}">
                <a16:creationId xmlns:a16="http://schemas.microsoft.com/office/drawing/2014/main" id="{7164F06E-BF52-47BA-87C1-C0CEE257CB9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0762" y="15137606"/>
            <a:ext cx="3947323" cy="2959365"/>
          </a:xfrm>
          <a:prstGeom prst="rect">
            <a:avLst/>
          </a:prstGeom>
        </p:spPr>
      </p:pic>
      <p:pic>
        <p:nvPicPr>
          <p:cNvPr id="14" name="Picture 13" descr="Chart, line chart, box and whisker chart&#10;&#10;Description automatically generated">
            <a:extLst>
              <a:ext uri="{FF2B5EF4-FFF2-40B4-BE49-F238E27FC236}">
                <a16:creationId xmlns:a16="http://schemas.microsoft.com/office/drawing/2014/main" id="{5F75F9A4-5E90-444F-B0D4-F943323763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505" y="18197155"/>
            <a:ext cx="3829777" cy="2871239"/>
          </a:xfrm>
          <a:prstGeom prst="rect">
            <a:avLst/>
          </a:prstGeom>
        </p:spPr>
      </p:pic>
      <p:pic>
        <p:nvPicPr>
          <p:cNvPr id="16" name="Picture 15">
            <a:extLst>
              <a:ext uri="{FF2B5EF4-FFF2-40B4-BE49-F238E27FC236}">
                <a16:creationId xmlns:a16="http://schemas.microsoft.com/office/drawing/2014/main" id="{5D55CD32-F56B-45AD-A81E-9F028FD0EA78}"/>
              </a:ext>
            </a:extLst>
          </p:cNvPr>
          <p:cNvPicPr>
            <a:picLocks noChangeAspect="1"/>
          </p:cNvPicPr>
          <p:nvPr/>
        </p:nvPicPr>
        <p:blipFill>
          <a:blip r:embed="rId13"/>
          <a:stretch>
            <a:fillRect/>
          </a:stretch>
        </p:blipFill>
        <p:spPr>
          <a:xfrm>
            <a:off x="18495962" y="28291173"/>
            <a:ext cx="1117849" cy="437712"/>
          </a:xfrm>
          <a:prstGeom prst="rect">
            <a:avLst/>
          </a:prstGeom>
        </p:spPr>
      </p:pic>
    </p:spTree>
    <p:extLst>
      <p:ext uri="{BB962C8B-B14F-4D97-AF65-F5344CB8AC3E}">
        <p14:creationId xmlns:p14="http://schemas.microsoft.com/office/powerpoint/2010/main" val="22495645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6682</TotalTime>
  <Words>2232</Words>
  <Application>Microsoft Office PowerPoint</Application>
  <PresentationFormat>Custom</PresentationFormat>
  <Paragraphs>182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 Application of Naïve Bayes and Random Forest on Classification of Potential Bike Customer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PG-Lau, Hiu</dc:creator>
  <cp:lastModifiedBy>PG-Lau, Hiu</cp:lastModifiedBy>
  <cp:revision>173</cp:revision>
  <dcterms:created xsi:type="dcterms:W3CDTF">2020-12-02T08:47:47Z</dcterms:created>
  <dcterms:modified xsi:type="dcterms:W3CDTF">2020-12-08T05:32:52Z</dcterms:modified>
</cp:coreProperties>
</file>