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G-Lau, Hiu" initials="PLH" lastIdx="1" clrIdx="0">
    <p:extLst>
      <p:ext uri="{19B8F6BF-5375-455C-9EA6-DF929625EA0E}">
        <p15:presenceInfo xmlns:p15="http://schemas.microsoft.com/office/powerpoint/2012/main" userId="PG-Lau, H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FD1A-7A58-45DA-B257-0A448627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41BA4-9994-428C-B911-F75FE0609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E89-CD60-40CE-BFBD-CB3C1A32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7750-FED6-4D00-A631-0D55B0C5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B522-8F1E-4FCE-BCCE-EE8D915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67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5912-6598-400D-8A8D-5415DCC3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A1373-2610-411B-A32F-0336F648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FC13-8884-4682-AC28-4B6CB6DB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C51A-D74E-4135-A776-705CBEA8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4F53-FAFF-4DBD-86DE-E4017FBC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37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5385D-2BB0-4286-9837-D6F4B1EB8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27B57-3600-4244-B326-DED46DEC3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D78A1-D6F6-4DB1-A96D-9AF97DDF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9A9F-37F7-46A1-8059-D86FED89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E4FA-A4AD-4097-93AE-136A20C2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06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0EB5-912C-4385-874B-D362C63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D296-6B90-4B57-8ACD-80C2D3AF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0F0B-0444-4876-A265-A0A583E1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BB1D-75FA-4632-AD6C-2ED00C0F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AC66C-47D6-41A9-B380-7039CD4B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3627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D8F8-A124-472F-9C8C-F07BF3B6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DB08-E63C-492D-9EE5-BE0C1607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B8DB-5643-40FF-8733-2438CFFF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2928-F04B-4590-8445-ADDF8062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1EC3-B9ED-45CD-8E5C-1CD70CF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77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59D0-7C5C-48BB-A969-EDE00C7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F2AB-8FD5-420B-ACEB-A0308752A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CDFB-BE33-40B3-8484-18B4382A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33EC-70A4-4FD7-BF23-B05B7578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0CF3-C9F8-401A-958B-0BE2B8A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A9EAF-860D-4B0F-96F9-3C5DF6EC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14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3F0E-42AE-4D03-A395-915D2E7E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6AA6-AE46-4F74-B497-9D210A65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9888A-80DC-4133-B743-B4CF8354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6F8F3-BD75-43DA-A126-4B9678AC0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C4155-07B6-4C5C-B337-C13DB53C2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3095C-20FB-4698-9C7E-FBBA53F0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7D1BC-8A08-45B1-9744-155F862F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34E9-EB98-45A0-971E-B82AA908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700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D71D-CD0C-49CB-8688-890F0AEC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3BF65-0F12-492B-822D-5347971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0958D-8799-4972-B19C-A0F0B260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365B8-C38D-4EBA-98B0-76B4E5F1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48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8403-767C-4D7A-AABD-5C806C8E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B9809-043F-4667-AC17-AEE2F721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18BE9-D0C3-4D95-A1A8-C01BEB97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104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3842-B4C9-4202-A00D-FAB1A126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BA35-8165-414A-8C60-706F703F5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7C4B0-0DCB-4F1D-8965-1130F0A8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D964-D415-4B72-9E03-522BC302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601F-35D4-49E6-829F-C94056FE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D6935-ACCD-4C2C-B452-9702F460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8842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1804-F697-4E4B-AB44-CF883A37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0952F-F8AA-42B4-8F4C-270C34BFA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FE5E-AFBD-4C46-9DBD-FAE23DFC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2966-A226-4A01-B4AB-42AFABD3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72CF4-964E-4393-AFD6-02B6E2DC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364F-4579-451C-A60D-1E9B9D8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51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94EDD-FB47-4C65-9222-FCEB278A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7C6-44A6-459D-9185-42DF5CE0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6FE6-C3A6-4AB5-A949-37D9F5A60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7DBE-42F1-47A1-999C-884E93E4AECF}" type="datetimeFigureOut">
              <a:rPr lang="en-HK" smtClean="0"/>
              <a:t>4/1/2021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4D56-06F8-4E58-BFAD-AF718F9B6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4D25-58D8-4892-860F-94C40563E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5CFD-86EE-45EB-9AA9-0A9F1F354D3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36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tn.hms.harvard.edu/flash/2018/bacteria-may-live-naturally-inside-human-brai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C0FEB541-735E-4401-BF43-31EF60B1EF54}"/>
              </a:ext>
            </a:extLst>
          </p:cNvPr>
          <p:cNvGrpSpPr/>
          <p:nvPr/>
        </p:nvGrpSpPr>
        <p:grpSpPr>
          <a:xfrm>
            <a:off x="251299" y="2005293"/>
            <a:ext cx="3133725" cy="3581400"/>
            <a:chOff x="495300" y="1228725"/>
            <a:chExt cx="3133725" cy="3581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A8FEDE-2E31-44BC-A0DF-70DD760EAA78}"/>
                </a:ext>
              </a:extLst>
            </p:cNvPr>
            <p:cNvSpPr/>
            <p:nvPr/>
          </p:nvSpPr>
          <p:spPr>
            <a:xfrm>
              <a:off x="866775" y="2571750"/>
              <a:ext cx="2514600" cy="809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b="1" dirty="0"/>
                <a:t>Temporal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HK" sz="1600" dirty="0"/>
                <a:t>Moment of occurrence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HK" sz="1600" dirty="0"/>
                <a:t>Time Span of each crime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451F63-7168-4926-8974-9D55FDCBB6AC}"/>
                </a:ext>
              </a:extLst>
            </p:cNvPr>
            <p:cNvSpPr/>
            <p:nvPr/>
          </p:nvSpPr>
          <p:spPr>
            <a:xfrm>
              <a:off x="866775" y="1666875"/>
              <a:ext cx="2514600" cy="8096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b="1" dirty="0"/>
                <a:t>Spatial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HK" sz="1600" dirty="0"/>
                <a:t>Precise Longitude &amp; Latitude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DF8172-4791-41A4-A448-81D33D4222EF}"/>
                </a:ext>
              </a:extLst>
            </p:cNvPr>
            <p:cNvSpPr/>
            <p:nvPr/>
          </p:nvSpPr>
          <p:spPr>
            <a:xfrm>
              <a:off x="866775" y="3476625"/>
              <a:ext cx="2514600" cy="11620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b="1" dirty="0"/>
                <a:t>Semantic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HK" sz="1600" dirty="0"/>
                <a:t>Offense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HK" sz="1600" dirty="0"/>
                <a:t>Borough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HK" sz="1600" dirty="0"/>
                <a:t>Victim Profile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CB9F3B-0DA4-445E-BA22-3589B6DEB8DB}"/>
                </a:ext>
              </a:extLst>
            </p:cNvPr>
            <p:cNvSpPr/>
            <p:nvPr/>
          </p:nvSpPr>
          <p:spPr>
            <a:xfrm>
              <a:off x="495300" y="1228725"/>
              <a:ext cx="3133725" cy="35814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 sz="2000" b="1" dirty="0"/>
            </a:p>
            <a:p>
              <a:pPr algn="ctr"/>
              <a:endParaRPr lang="en-HK" sz="2000" b="1" dirty="0"/>
            </a:p>
            <a:p>
              <a:pPr algn="ctr"/>
              <a:endParaRPr lang="en-HK" sz="2000" b="1" dirty="0">
                <a:solidFill>
                  <a:srgbClr val="7030A0"/>
                </a:solidFill>
              </a:endParaRPr>
            </a:p>
            <a:p>
              <a:pPr algn="ctr"/>
              <a:r>
                <a:rPr lang="en-HK" sz="2000" b="1" dirty="0">
                  <a:solidFill>
                    <a:srgbClr val="7030A0"/>
                  </a:solidFill>
                </a:rPr>
                <a:t>Crime Data</a:t>
              </a:r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  <a:p>
              <a:endParaRPr lang="en-HK" dirty="0"/>
            </a:p>
          </p:txBody>
        </p:sp>
      </p:grp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82B9536-4135-46DE-9124-AFDA3D781DAC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 flipV="1">
            <a:off x="3137374" y="1395698"/>
            <a:ext cx="1713056" cy="14525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AB83306-C339-4C57-BE8B-1F1355E8F0C1}"/>
              </a:ext>
            </a:extLst>
          </p:cNvPr>
          <p:cNvCxnSpPr>
            <a:cxnSpLocks/>
            <a:stCxn id="4" idx="3"/>
            <a:endCxn id="26" idx="2"/>
          </p:cNvCxnSpPr>
          <p:nvPr/>
        </p:nvCxnSpPr>
        <p:spPr>
          <a:xfrm flipV="1">
            <a:off x="3137374" y="2538401"/>
            <a:ext cx="1081856" cy="121473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C3743-229F-4F9C-9FD9-D04B7E2D5ECD}"/>
              </a:ext>
            </a:extLst>
          </p:cNvPr>
          <p:cNvSpPr/>
          <p:nvPr/>
        </p:nvSpPr>
        <p:spPr>
          <a:xfrm>
            <a:off x="4157904" y="4993868"/>
            <a:ext cx="4143375" cy="166885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2000" b="1" dirty="0"/>
          </a:p>
          <a:p>
            <a:pPr algn="ctr"/>
            <a:endParaRPr lang="en-HK" sz="2000" b="1" dirty="0"/>
          </a:p>
          <a:p>
            <a:pPr algn="ctr"/>
            <a:r>
              <a:rPr lang="en-HK" sz="2000" b="1" dirty="0">
                <a:solidFill>
                  <a:srgbClr val="7030A0"/>
                </a:solidFill>
              </a:rPr>
              <a:t>Pattern Recognition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0B3A1F9-B63F-4546-92E7-DB429071BDE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137374" y="1771635"/>
            <a:ext cx="1058388" cy="10766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7EAD566-C152-4F2B-A91F-C0C1E78346C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137374" y="1771635"/>
            <a:ext cx="1058388" cy="1981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CF61405-9D17-4689-AE17-753D55C2C3F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137374" y="1771635"/>
            <a:ext cx="1058388" cy="30625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61D81E1-90DE-4F55-9130-12CCEBF7F5BA}"/>
              </a:ext>
            </a:extLst>
          </p:cNvPr>
          <p:cNvSpPr/>
          <p:nvPr/>
        </p:nvSpPr>
        <p:spPr>
          <a:xfrm>
            <a:off x="10120074" y="3449807"/>
            <a:ext cx="1605202" cy="48610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2000" b="1" dirty="0"/>
          </a:p>
          <a:p>
            <a:pPr algn="ctr"/>
            <a:endParaRPr lang="en-HK" sz="2000" b="1" dirty="0"/>
          </a:p>
          <a:p>
            <a:pPr algn="ctr"/>
            <a:r>
              <a:rPr lang="en-HK" sz="2000" b="1" dirty="0">
                <a:solidFill>
                  <a:srgbClr val="7030A0"/>
                </a:solidFill>
              </a:rPr>
              <a:t>Visualization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3399199-92F2-436E-B487-0D12F3209E1D}"/>
              </a:ext>
            </a:extLst>
          </p:cNvPr>
          <p:cNvSpPr/>
          <p:nvPr/>
        </p:nvSpPr>
        <p:spPr>
          <a:xfrm>
            <a:off x="4386247" y="5426862"/>
            <a:ext cx="1338266" cy="48101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400" dirty="0"/>
              <a:t>Temporal Timeline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840A2C-1AF3-4931-8A9A-81C640DE3436}"/>
              </a:ext>
            </a:extLst>
          </p:cNvPr>
          <p:cNvGrpSpPr/>
          <p:nvPr/>
        </p:nvGrpSpPr>
        <p:grpSpPr>
          <a:xfrm>
            <a:off x="4195762" y="695310"/>
            <a:ext cx="4143375" cy="2152650"/>
            <a:chOff x="3977032" y="619425"/>
            <a:chExt cx="4143375" cy="21526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54D4F7A-FCF0-4B40-BCE0-C870B4C6C084}"/>
                </a:ext>
              </a:extLst>
            </p:cNvPr>
            <p:cNvGrpSpPr/>
            <p:nvPr/>
          </p:nvGrpSpPr>
          <p:grpSpPr>
            <a:xfrm>
              <a:off x="3977032" y="619425"/>
              <a:ext cx="4143375" cy="2152650"/>
              <a:chOff x="4004693" y="1221874"/>
              <a:chExt cx="4143375" cy="215265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4D2C7E-3FCF-473B-8053-9731C45481AC}"/>
                  </a:ext>
                </a:extLst>
              </p:cNvPr>
              <p:cNvSpPr/>
              <p:nvPr/>
            </p:nvSpPr>
            <p:spPr>
              <a:xfrm>
                <a:off x="4004693" y="1221874"/>
                <a:ext cx="4143375" cy="2152650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K" sz="2000" b="1" dirty="0"/>
              </a:p>
              <a:p>
                <a:pPr algn="ctr"/>
                <a:endParaRPr lang="en-HK" sz="2000" b="1" dirty="0"/>
              </a:p>
              <a:p>
                <a:pPr algn="ctr"/>
                <a:r>
                  <a:rPr lang="en-HK" sz="2000" b="1" dirty="0">
                    <a:solidFill>
                      <a:srgbClr val="7030A0"/>
                    </a:solidFill>
                  </a:rPr>
                  <a:t>Computation Process &amp; Techniques</a:t>
                </a:r>
              </a:p>
              <a:p>
                <a:pPr algn="ctr"/>
                <a:endParaRPr lang="en-HK" sz="2000" b="1" dirty="0">
                  <a:solidFill>
                    <a:srgbClr val="7030A0"/>
                  </a:solidFill>
                </a:endParaRP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2DD952B-89C7-48FF-B9C8-600F05F33D9C}"/>
                  </a:ext>
                </a:extLst>
              </p:cNvPr>
              <p:cNvSpPr/>
              <p:nvPr/>
            </p:nvSpPr>
            <p:spPr>
              <a:xfrm>
                <a:off x="4659361" y="1687112"/>
                <a:ext cx="1864771" cy="47029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HK" sz="1400" dirty="0"/>
                  <a:t>Density-based SNN+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490343C-1FEB-4B96-A2FF-A36CAA524C96}"/>
                  </a:ext>
                </a:extLst>
              </p:cNvPr>
              <p:cNvSpPr/>
              <p:nvPr/>
            </p:nvSpPr>
            <p:spPr>
              <a:xfrm>
                <a:off x="6076424" y="2358617"/>
                <a:ext cx="1864771" cy="481011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HK" sz="1400" dirty="0"/>
                  <a:t>Aggregation by Crime Count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F940AAE-A7BD-4509-AC3B-652CE66BC25C}"/>
                  </a:ext>
                </a:extLst>
              </p:cNvPr>
              <p:cNvSpPr/>
              <p:nvPr/>
            </p:nvSpPr>
            <p:spPr>
              <a:xfrm>
                <a:off x="4028161" y="2906014"/>
                <a:ext cx="1157803" cy="317902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HK" sz="1400" dirty="0"/>
                  <a:t>K-Mean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86C6D4-0E99-4951-979F-F8AEB48D6DE7}"/>
                  </a:ext>
                </a:extLst>
              </p:cNvPr>
              <p:cNvSpPr/>
              <p:nvPr/>
            </p:nvSpPr>
            <p:spPr>
              <a:xfrm>
                <a:off x="6631279" y="1676400"/>
                <a:ext cx="1350670" cy="481011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HK" sz="1400" dirty="0"/>
                  <a:t>Derivation Features </a:t>
                </a: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B1568A-B386-44BF-8A1B-F62EDAE53901}"/>
                </a:ext>
              </a:extLst>
            </p:cNvPr>
            <p:cNvSpPr/>
            <p:nvPr/>
          </p:nvSpPr>
          <p:spPr>
            <a:xfrm>
              <a:off x="5634025" y="2259812"/>
              <a:ext cx="1338266" cy="481011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sz="1400" dirty="0"/>
                <a:t>Aoristic Analysis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077963-43B8-4C71-8A70-2F25B50E0968}"/>
                </a:ext>
              </a:extLst>
            </p:cNvPr>
            <p:cNvSpPr/>
            <p:nvPr/>
          </p:nvSpPr>
          <p:spPr>
            <a:xfrm>
              <a:off x="4202160" y="1681770"/>
              <a:ext cx="1765267" cy="49975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sz="1400" dirty="0"/>
                <a:t>Grid Thematic Mapping</a:t>
              </a:r>
            </a:p>
          </p:txBody>
        </p:sp>
      </p:grp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D3F0226B-234C-425C-86A6-285E044BE58C}"/>
              </a:ext>
            </a:extLst>
          </p:cNvPr>
          <p:cNvCxnSpPr>
            <a:cxnSpLocks/>
            <a:stCxn id="5" idx="3"/>
            <a:endCxn id="64" idx="0"/>
          </p:cNvCxnSpPr>
          <p:nvPr/>
        </p:nvCxnSpPr>
        <p:spPr>
          <a:xfrm flipV="1">
            <a:off x="3137374" y="1757655"/>
            <a:ext cx="2166150" cy="1090601"/>
          </a:xfrm>
          <a:prstGeom prst="curvedConnector4">
            <a:avLst>
              <a:gd name="adj1" fmla="val 29627"/>
              <a:gd name="adj2" fmla="val 12096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10DCF81-9FF8-4AF3-8775-ECAE614FAAC0}"/>
              </a:ext>
            </a:extLst>
          </p:cNvPr>
          <p:cNvSpPr/>
          <p:nvPr/>
        </p:nvSpPr>
        <p:spPr>
          <a:xfrm>
            <a:off x="6229591" y="5395303"/>
            <a:ext cx="1889576" cy="48101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400" dirty="0"/>
              <a:t>Hotspot Recognition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D34A8EF-1636-4EE1-945B-4312D88D4134}"/>
              </a:ext>
            </a:extLst>
          </p:cNvPr>
          <p:cNvSpPr/>
          <p:nvPr/>
        </p:nvSpPr>
        <p:spPr>
          <a:xfrm>
            <a:off x="4298009" y="6042403"/>
            <a:ext cx="1543317" cy="4655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400" dirty="0"/>
              <a:t>Temporal Periodicity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F09AE1F-28D8-42F2-A2D1-495DA5F427FC}"/>
              </a:ext>
            </a:extLst>
          </p:cNvPr>
          <p:cNvSpPr/>
          <p:nvPr/>
        </p:nvSpPr>
        <p:spPr>
          <a:xfrm>
            <a:off x="6229591" y="5907873"/>
            <a:ext cx="1943427" cy="73044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400" dirty="0"/>
              <a:t>Displacement of Hotspot Over Time</a:t>
            </a:r>
          </a:p>
        </p:txBody>
      </p:sp>
      <p:pic>
        <p:nvPicPr>
          <p:cNvPr id="116" name="Picture 115" descr="Shape, arrow&#10;&#10;Description automatically generated">
            <a:extLst>
              <a:ext uri="{FF2B5EF4-FFF2-40B4-BE49-F238E27FC236}">
                <a16:creationId xmlns:a16="http://schemas.microsoft.com/office/drawing/2014/main" id="{303C0947-6D44-4A5A-BF53-615D92A09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2211" y="3338713"/>
            <a:ext cx="2070574" cy="1164698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20A54F95-DACB-4D48-8F92-07FC7E21FC49}"/>
              </a:ext>
            </a:extLst>
          </p:cNvPr>
          <p:cNvSpPr txBox="1"/>
          <p:nvPr/>
        </p:nvSpPr>
        <p:spPr>
          <a:xfrm>
            <a:off x="6710362" y="3445354"/>
            <a:ext cx="157383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sz="1400" b="1" dirty="0"/>
              <a:t>Visual Recognition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C8811-5F4F-473C-AA94-D657712E5F81}"/>
              </a:ext>
            </a:extLst>
          </p:cNvPr>
          <p:cNvSpPr txBox="1"/>
          <p:nvPr/>
        </p:nvSpPr>
        <p:spPr>
          <a:xfrm>
            <a:off x="4274849" y="4186125"/>
            <a:ext cx="1687560" cy="31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sz="1400" b="1" dirty="0"/>
              <a:t>Domain Knowledge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47212A0A-75CB-42AD-8D3B-DC873646F30C}"/>
              </a:ext>
            </a:extLst>
          </p:cNvPr>
          <p:cNvCxnSpPr>
            <a:cxnSpLocks/>
            <a:stCxn id="49" idx="1"/>
            <a:endCxn id="120" idx="2"/>
          </p:cNvCxnSpPr>
          <p:nvPr/>
        </p:nvCxnSpPr>
        <p:spPr>
          <a:xfrm rot="10800000" flipV="1">
            <a:off x="7497280" y="3692859"/>
            <a:ext cx="2622794" cy="60271"/>
          </a:xfrm>
          <a:prstGeom prst="curvedConnector4">
            <a:avLst>
              <a:gd name="adj1" fmla="val 34998"/>
              <a:gd name="adj2" fmla="val 78255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E50EF1BA-DF4D-4485-A691-83FA52452D62}"/>
              </a:ext>
            </a:extLst>
          </p:cNvPr>
          <p:cNvCxnSpPr>
            <a:cxnSpLocks/>
            <a:stCxn id="116" idx="2"/>
            <a:endCxn id="17" idx="0"/>
          </p:cNvCxnSpPr>
          <p:nvPr/>
        </p:nvCxnSpPr>
        <p:spPr>
          <a:xfrm rot="5400000">
            <a:off x="6023317" y="4709686"/>
            <a:ext cx="490457" cy="77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F9BA561-8A24-4913-BA2E-F6B4C40247D0}"/>
              </a:ext>
            </a:extLst>
          </p:cNvPr>
          <p:cNvSpPr txBox="1"/>
          <p:nvPr/>
        </p:nvSpPr>
        <p:spPr>
          <a:xfrm>
            <a:off x="6267449" y="4680329"/>
            <a:ext cx="183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Refine Parameter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476BA6-C53A-4EC7-A66D-E9809B906473}"/>
              </a:ext>
            </a:extLst>
          </p:cNvPr>
          <p:cNvSpPr txBox="1"/>
          <p:nvPr/>
        </p:nvSpPr>
        <p:spPr>
          <a:xfrm>
            <a:off x="8239364" y="4157943"/>
            <a:ext cx="109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Perception/ Analysis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0F4987-E658-4455-B68E-FF9F527C4E12}"/>
              </a:ext>
            </a:extLst>
          </p:cNvPr>
          <p:cNvCxnSpPr>
            <a:cxnSpLocks/>
            <a:stCxn id="116" idx="0"/>
            <a:endCxn id="49" idx="1"/>
          </p:cNvCxnSpPr>
          <p:nvPr/>
        </p:nvCxnSpPr>
        <p:spPr>
          <a:xfrm rot="16200000" flipH="1">
            <a:off x="8036712" y="1609498"/>
            <a:ext cx="354147" cy="3812576"/>
          </a:xfrm>
          <a:prstGeom prst="curvedConnector4">
            <a:avLst>
              <a:gd name="adj1" fmla="val -64549"/>
              <a:gd name="adj2" fmla="val 6357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50F2235-358C-4DA3-B0F3-0113401B581F}"/>
              </a:ext>
            </a:extLst>
          </p:cNvPr>
          <p:cNvSpPr txBox="1"/>
          <p:nvPr/>
        </p:nvSpPr>
        <p:spPr>
          <a:xfrm>
            <a:off x="8747363" y="3278441"/>
            <a:ext cx="183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Interaction</a:t>
            </a:r>
          </a:p>
        </p:txBody>
      </p: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E8B551D8-D09C-471E-A5EE-CF276DBEA3E8}"/>
              </a:ext>
            </a:extLst>
          </p:cNvPr>
          <p:cNvCxnSpPr>
            <a:cxnSpLocks/>
            <a:stCxn id="17" idx="3"/>
            <a:endCxn id="49" idx="2"/>
          </p:cNvCxnSpPr>
          <p:nvPr/>
        </p:nvCxnSpPr>
        <p:spPr>
          <a:xfrm flipV="1">
            <a:off x="8301279" y="3935912"/>
            <a:ext cx="2621396" cy="18923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127CD56-0E84-417D-A6B9-14475CC2746F}"/>
              </a:ext>
            </a:extLst>
          </p:cNvPr>
          <p:cNvSpPr txBox="1"/>
          <p:nvPr/>
        </p:nvSpPr>
        <p:spPr>
          <a:xfrm>
            <a:off x="9608752" y="5481919"/>
            <a:ext cx="13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Visual Mapping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5A5AC8-32BD-4651-8DE4-D52CFAE09F2E}"/>
              </a:ext>
            </a:extLst>
          </p:cNvPr>
          <p:cNvSpPr txBox="1"/>
          <p:nvPr/>
        </p:nvSpPr>
        <p:spPr>
          <a:xfrm>
            <a:off x="2493130" y="1371916"/>
            <a:ext cx="15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Data Processing &amp; Transformation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80FDA248-FFC2-4EEF-991F-A95106A90B23}"/>
              </a:ext>
            </a:extLst>
          </p:cNvPr>
          <p:cNvCxnSpPr>
            <a:cxnSpLocks/>
            <a:stCxn id="4" idx="3"/>
            <a:endCxn id="61" idx="3"/>
          </p:cNvCxnSpPr>
          <p:nvPr/>
        </p:nvCxnSpPr>
        <p:spPr>
          <a:xfrm flipV="1">
            <a:off x="3137374" y="2746266"/>
            <a:ext cx="2911366" cy="10068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1254AE45-7DD1-4759-8D93-644743106061}"/>
              </a:ext>
            </a:extLst>
          </p:cNvPr>
          <p:cNvCxnSpPr>
            <a:cxnSpLocks/>
            <a:stCxn id="116" idx="0"/>
            <a:endCxn id="8" idx="2"/>
          </p:cNvCxnSpPr>
          <p:nvPr/>
        </p:nvCxnSpPr>
        <p:spPr>
          <a:xfrm rot="16200000" flipV="1">
            <a:off x="6042098" y="3073313"/>
            <a:ext cx="490753" cy="400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BE76D9A-9B44-435A-9A6E-9453757E1E07}"/>
              </a:ext>
            </a:extLst>
          </p:cNvPr>
          <p:cNvSpPr txBox="1"/>
          <p:nvPr/>
        </p:nvSpPr>
        <p:spPr>
          <a:xfrm>
            <a:off x="6256440" y="2833430"/>
            <a:ext cx="335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Technique Selection and tune parameter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C3F92A95-C090-46A8-B124-A0474AB14D45}"/>
              </a:ext>
            </a:extLst>
          </p:cNvPr>
          <p:cNvCxnSpPr>
            <a:cxnSpLocks/>
            <a:stCxn id="7" idx="0"/>
            <a:endCxn id="49" idx="0"/>
          </p:cNvCxnSpPr>
          <p:nvPr/>
        </p:nvCxnSpPr>
        <p:spPr>
          <a:xfrm rot="16200000" flipH="1">
            <a:off x="5648161" y="-1824706"/>
            <a:ext cx="1444514" cy="9104513"/>
          </a:xfrm>
          <a:prstGeom prst="curvedConnector3">
            <a:avLst>
              <a:gd name="adj1" fmla="val -13121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F70B9CD-E103-4625-B592-5526906D4358}"/>
              </a:ext>
            </a:extLst>
          </p:cNvPr>
          <p:cNvSpPr txBox="1"/>
          <p:nvPr/>
        </p:nvSpPr>
        <p:spPr>
          <a:xfrm>
            <a:off x="1090270" y="745095"/>
            <a:ext cx="183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Data Exploration by Visual</a:t>
            </a:r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02016301-6BB7-42CA-9317-F4F75F54B495}"/>
              </a:ext>
            </a:extLst>
          </p:cNvPr>
          <p:cNvCxnSpPr>
            <a:cxnSpLocks/>
            <a:stCxn id="8" idx="3"/>
            <a:endCxn id="49" idx="0"/>
          </p:cNvCxnSpPr>
          <p:nvPr/>
        </p:nvCxnSpPr>
        <p:spPr>
          <a:xfrm>
            <a:off x="8339137" y="1771635"/>
            <a:ext cx="2583538" cy="16781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9B76221-D411-49A0-98C4-99E8F68695DD}"/>
              </a:ext>
            </a:extLst>
          </p:cNvPr>
          <p:cNvSpPr txBox="1"/>
          <p:nvPr/>
        </p:nvSpPr>
        <p:spPr>
          <a:xfrm>
            <a:off x="8558363" y="1519189"/>
            <a:ext cx="137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C00000"/>
                </a:solidFill>
              </a:rPr>
              <a:t>Visual Mapping</a:t>
            </a:r>
          </a:p>
        </p:txBody>
      </p:sp>
    </p:spTree>
    <p:extLst>
      <p:ext uri="{BB962C8B-B14F-4D97-AF65-F5344CB8AC3E}">
        <p14:creationId xmlns:p14="http://schemas.microsoft.com/office/powerpoint/2010/main" val="220295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86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PG-Lau, Hiu</dc:creator>
  <cp:lastModifiedBy>PG-Lau, Hiu</cp:lastModifiedBy>
  <cp:revision>15</cp:revision>
  <dcterms:created xsi:type="dcterms:W3CDTF">2021-01-04T18:19:07Z</dcterms:created>
  <dcterms:modified xsi:type="dcterms:W3CDTF">2021-01-04T21:02:10Z</dcterms:modified>
</cp:coreProperties>
</file>